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305" r:id="rId3"/>
    <p:sldId id="257" r:id="rId4"/>
    <p:sldId id="258" r:id="rId5"/>
    <p:sldId id="259" r:id="rId6"/>
    <p:sldId id="261" r:id="rId7"/>
    <p:sldId id="262" r:id="rId8"/>
    <p:sldId id="263" r:id="rId9"/>
    <p:sldId id="264" r:id="rId10"/>
    <p:sldId id="265" r:id="rId11"/>
    <p:sldId id="286" r:id="rId12"/>
    <p:sldId id="287"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F717D7-40F6-4C59-A7E5-0BEBDA4947ED}" type="datetimeFigureOut">
              <a:rPr lang="en-US" smtClean="0"/>
              <a:t>2/27/2020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CE2328-DF5D-47D1-910B-AA3A389C2BA5}"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b="1" i="0" kern="1200" dirty="0">
                <a:solidFill>
                  <a:schemeClr val="tx1"/>
                </a:solidFill>
                <a:latin typeface="+mn-lt"/>
                <a:ea typeface="+mn-ea"/>
                <a:cs typeface="+mn-cs"/>
              </a:rPr>
              <a:t>Biotic (living) components</a:t>
            </a:r>
            <a:br>
              <a:rPr lang="en-US" dirty="0"/>
            </a:br>
            <a:br>
              <a:rPr lang="en-US" dirty="0"/>
            </a:br>
            <a:r>
              <a:rPr lang="en-US" sz="1200" b="0" i="0" kern="1200" dirty="0">
                <a:solidFill>
                  <a:schemeClr val="tx1"/>
                </a:solidFill>
                <a:latin typeface="+mn-lt"/>
                <a:ea typeface="+mn-ea"/>
                <a:cs typeface="+mn-cs"/>
              </a:rPr>
              <a:t>This comprises of all the living organisms. On the nourishment (or </a:t>
            </a:r>
            <a:r>
              <a:rPr lang="en-US" sz="1200" b="0" i="0" kern="1200" dirty="0" err="1">
                <a:solidFill>
                  <a:schemeClr val="tx1"/>
                </a:solidFill>
                <a:latin typeface="+mn-lt"/>
                <a:ea typeface="+mn-ea"/>
                <a:cs typeface="+mn-cs"/>
              </a:rPr>
              <a:t>trophic</a:t>
            </a:r>
            <a:r>
              <a:rPr lang="en-US" sz="1200" b="0" i="0" kern="1200" dirty="0">
                <a:solidFill>
                  <a:schemeClr val="tx1"/>
                </a:solidFill>
                <a:latin typeface="+mn-lt"/>
                <a:ea typeface="+mn-ea"/>
                <a:cs typeface="+mn-cs"/>
              </a:rPr>
              <a:t>) standpoint, they may be divided into two categories:</a:t>
            </a:r>
            <a:br>
              <a:rPr lang="en-US" dirty="0"/>
            </a:br>
            <a:br>
              <a:rPr lang="en-US" dirty="0"/>
            </a:br>
            <a:r>
              <a:rPr lang="en-US" sz="1200" b="1" i="0" kern="1200" dirty="0">
                <a:solidFill>
                  <a:schemeClr val="tx1"/>
                </a:solidFill>
                <a:latin typeface="+mn-lt"/>
                <a:ea typeface="+mn-ea"/>
                <a:cs typeface="+mn-cs"/>
              </a:rPr>
              <a:t>The </a:t>
            </a:r>
            <a:r>
              <a:rPr lang="en-US" sz="1200" b="1" i="0" kern="1200" dirty="0" err="1">
                <a:solidFill>
                  <a:schemeClr val="tx1"/>
                </a:solidFill>
                <a:latin typeface="+mn-lt"/>
                <a:ea typeface="+mn-ea"/>
                <a:cs typeface="+mn-cs"/>
              </a:rPr>
              <a:t>autotrophs</a:t>
            </a:r>
            <a:r>
              <a:rPr lang="en-US" sz="1200" b="1" i="0" kern="1200" dirty="0">
                <a:solidFill>
                  <a:schemeClr val="tx1"/>
                </a:solidFill>
                <a:latin typeface="+mn-lt"/>
                <a:ea typeface="+mn-ea"/>
                <a:cs typeface="+mn-cs"/>
              </a:rPr>
              <a:t> </a:t>
            </a:r>
            <a:r>
              <a:rPr lang="en-US" sz="1200" b="0" i="0" kern="1200" dirty="0">
                <a:solidFill>
                  <a:schemeClr val="tx1"/>
                </a:solidFill>
                <a:latin typeface="+mn-lt"/>
                <a:ea typeface="+mn-ea"/>
                <a:cs typeface="+mn-cs"/>
              </a:rPr>
              <a:t>(autotrophic = self nourishing)</a:t>
            </a:r>
            <a:br>
              <a:rPr lang="en-US" sz="1200" b="0" i="0" kern="1200" dirty="0">
                <a:solidFill>
                  <a:schemeClr val="tx1"/>
                </a:solidFill>
                <a:latin typeface="+mn-lt"/>
                <a:ea typeface="+mn-ea"/>
                <a:cs typeface="+mn-cs"/>
              </a:rPr>
            </a:br>
            <a:br>
              <a:rPr lang="en-US" sz="1200" b="0" i="0" kern="1200" dirty="0">
                <a:solidFill>
                  <a:schemeClr val="tx1"/>
                </a:solidFill>
                <a:latin typeface="+mn-lt"/>
                <a:ea typeface="+mn-ea"/>
                <a:cs typeface="+mn-cs"/>
              </a:rPr>
            </a:br>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These are green plants and certain photosynthetic or chemosynthetic bacteria which can convert the light energy of sun into potential chemical energy in the form of organic compounds needed by plants for their own growth and development. Oxygen is produced as a by-product of photosynthesis, needed by all living organisms for respiration. These green plants are also known as producers because they produce food for all the other organisms.</a:t>
            </a:r>
            <a:br>
              <a:rPr lang="en-US" dirty="0"/>
            </a:br>
            <a:br>
              <a:rPr lang="en-US" dirty="0"/>
            </a:br>
            <a:r>
              <a:rPr lang="en-US" sz="1200" b="1" i="0" kern="1200" dirty="0">
                <a:solidFill>
                  <a:schemeClr val="tx1"/>
                </a:solidFill>
                <a:latin typeface="+mn-lt"/>
                <a:ea typeface="+mn-ea"/>
                <a:cs typeface="+mn-cs"/>
              </a:rPr>
              <a:t>The </a:t>
            </a:r>
            <a:r>
              <a:rPr lang="en-US" sz="1200" b="1" i="0" kern="1200" dirty="0" err="1">
                <a:solidFill>
                  <a:schemeClr val="tx1"/>
                </a:solidFill>
                <a:latin typeface="+mn-lt"/>
                <a:ea typeface="+mn-ea"/>
                <a:cs typeface="+mn-cs"/>
              </a:rPr>
              <a:t>heterotrophs</a:t>
            </a:r>
            <a:r>
              <a:rPr lang="en-US" sz="1200" b="0" i="0" kern="1200" dirty="0">
                <a:solidFill>
                  <a:schemeClr val="tx1"/>
                </a:solidFill>
                <a:latin typeface="+mn-lt"/>
                <a:ea typeface="+mn-ea"/>
                <a:cs typeface="+mn-cs"/>
              </a:rPr>
              <a:t> (heterotrophic = other nourishing)</a:t>
            </a:r>
            <a:br>
              <a:rPr lang="en-US" sz="1200" b="0" i="0" kern="1200" dirty="0">
                <a:solidFill>
                  <a:schemeClr val="tx1"/>
                </a:solidFill>
                <a:latin typeface="+mn-lt"/>
                <a:ea typeface="+mn-ea"/>
                <a:cs typeface="+mn-cs"/>
              </a:rPr>
            </a:br>
            <a:br>
              <a:rPr lang="en-US" sz="1200" b="0" i="0" kern="1200" dirty="0">
                <a:solidFill>
                  <a:schemeClr val="tx1"/>
                </a:solidFill>
                <a:latin typeface="+mn-lt"/>
                <a:ea typeface="+mn-ea"/>
                <a:cs typeface="+mn-cs"/>
              </a:rPr>
            </a:br>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They are dependent directly or indirectly upon the </a:t>
            </a:r>
            <a:r>
              <a:rPr lang="en-US" sz="1200" b="0" i="0" kern="1200" dirty="0" err="1">
                <a:solidFill>
                  <a:schemeClr val="tx1"/>
                </a:solidFill>
                <a:latin typeface="+mn-lt"/>
                <a:ea typeface="+mn-ea"/>
                <a:cs typeface="+mn-cs"/>
              </a:rPr>
              <a:t>autotrophs</a:t>
            </a:r>
            <a:r>
              <a:rPr lang="en-US" sz="1200" b="0" i="0" kern="1200" dirty="0">
                <a:solidFill>
                  <a:schemeClr val="tx1"/>
                </a:solidFill>
                <a:latin typeface="+mn-lt"/>
                <a:ea typeface="+mn-ea"/>
                <a:cs typeface="+mn-cs"/>
              </a:rPr>
              <a:t> for their food. The organisms involved are also known as consumers because they consume the materials built up by producers. These may be subdivided into two kinds:</a:t>
            </a:r>
            <a:br>
              <a:rPr lang="en-US" dirty="0"/>
            </a:br>
            <a:br>
              <a:rPr lang="en-US" dirty="0"/>
            </a:br>
            <a:r>
              <a:rPr lang="en-US" sz="1200" b="1" i="0" kern="1200" dirty="0" err="1">
                <a:solidFill>
                  <a:schemeClr val="tx1"/>
                </a:solidFill>
                <a:latin typeface="+mn-lt"/>
                <a:ea typeface="+mn-ea"/>
                <a:cs typeface="+mn-cs"/>
              </a:rPr>
              <a:t>Macroconsumers</a:t>
            </a:r>
            <a:r>
              <a:rPr lang="en-US" sz="1200" b="0" i="0" kern="1200" dirty="0">
                <a:solidFill>
                  <a:schemeClr val="tx1"/>
                </a:solidFill>
                <a:latin typeface="+mn-lt"/>
                <a:ea typeface="+mn-ea"/>
                <a:cs typeface="+mn-cs"/>
              </a:rPr>
              <a:t> (or </a:t>
            </a:r>
            <a:r>
              <a:rPr lang="en-US" sz="1200" b="0" i="0" kern="1200" dirty="0" err="1">
                <a:solidFill>
                  <a:schemeClr val="tx1"/>
                </a:solidFill>
                <a:latin typeface="+mn-lt"/>
                <a:ea typeface="+mn-ea"/>
                <a:cs typeface="+mn-cs"/>
              </a:rPr>
              <a:t>Phagotrophs</a:t>
            </a:r>
            <a:r>
              <a:rPr lang="en-US" sz="1200" b="0" i="0" kern="1200" dirty="0">
                <a:solidFill>
                  <a:schemeClr val="tx1"/>
                </a:solidFill>
                <a:latin typeface="+mn-lt"/>
                <a:ea typeface="+mn-ea"/>
                <a:cs typeface="+mn-cs"/>
              </a:rPr>
              <a:t>, </a:t>
            </a:r>
            <a:r>
              <a:rPr lang="en-US" sz="1200" b="0" i="0" kern="1200" dirty="0" err="1">
                <a:solidFill>
                  <a:schemeClr val="tx1"/>
                </a:solidFill>
                <a:latin typeface="+mn-lt"/>
                <a:ea typeface="+mn-ea"/>
                <a:cs typeface="+mn-cs"/>
              </a:rPr>
              <a:t>Phago</a:t>
            </a:r>
            <a:r>
              <a:rPr lang="en-US" sz="1200" b="0" i="0" kern="1200" dirty="0">
                <a:solidFill>
                  <a:schemeClr val="tx1"/>
                </a:solidFill>
                <a:latin typeface="+mn-lt"/>
                <a:ea typeface="+mn-ea"/>
                <a:cs typeface="+mn-cs"/>
              </a:rPr>
              <a:t> = to eat)</a:t>
            </a:r>
            <a:br>
              <a:rPr lang="en-US" sz="1200" b="0" i="0" kern="1200" dirty="0">
                <a:solidFill>
                  <a:schemeClr val="tx1"/>
                </a:solidFill>
                <a:latin typeface="+mn-lt"/>
                <a:ea typeface="+mn-ea"/>
                <a:cs typeface="+mn-cs"/>
              </a:rPr>
            </a:br>
            <a:br>
              <a:rPr lang="en-US" sz="1200" b="0" i="0" kern="1200" dirty="0">
                <a:solidFill>
                  <a:schemeClr val="tx1"/>
                </a:solidFill>
                <a:latin typeface="+mn-lt"/>
                <a:ea typeface="+mn-ea"/>
                <a:cs typeface="+mn-cs"/>
              </a:rPr>
            </a:br>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These are organisms which ingest food and digest it inside their bodies. They may be herbivores (plant eating), carnivores (= animal eating), or omnivores (= eating all kind of food). The herbivores are primary consumers. For example, insects like grass hopers, chew up stems and leaves, animals like goat, cow, deer and rabbit eat up entire aerial portion of green plants, and man eats up plant products, are all primary consumers. Frog, a carnivore, is a secondary consumer as it eats the herbivores, the snake that eats the frog is a tertiary consumer, there is also a class of top consumers, which are not killed and eaten by any other animals e.g. lion, tiger, leopard, vulture, etc.</a:t>
            </a:r>
            <a:br>
              <a:rPr lang="en-US" dirty="0"/>
            </a:br>
            <a:br>
              <a:rPr lang="en-US" dirty="0"/>
            </a:br>
            <a:r>
              <a:rPr lang="en-US" sz="1200" b="0" i="0" kern="1200" dirty="0" err="1">
                <a:solidFill>
                  <a:schemeClr val="tx1"/>
                </a:solidFill>
                <a:latin typeface="+mn-lt"/>
                <a:ea typeface="+mn-ea"/>
                <a:cs typeface="+mn-cs"/>
              </a:rPr>
              <a:t>Microconsumers</a:t>
            </a:r>
            <a:r>
              <a:rPr lang="en-US" sz="1200" b="0" i="0" kern="1200" dirty="0">
                <a:solidFill>
                  <a:schemeClr val="tx1"/>
                </a:solidFill>
                <a:latin typeface="+mn-lt"/>
                <a:ea typeface="+mn-ea"/>
                <a:cs typeface="+mn-cs"/>
              </a:rPr>
              <a:t> (</a:t>
            </a:r>
            <a:r>
              <a:rPr lang="en-US" sz="1200" b="0" i="0" kern="1200" dirty="0" err="1">
                <a:solidFill>
                  <a:schemeClr val="tx1"/>
                </a:solidFill>
                <a:latin typeface="+mn-lt"/>
                <a:ea typeface="+mn-ea"/>
                <a:cs typeface="+mn-cs"/>
              </a:rPr>
              <a:t>Saprotrophs</a:t>
            </a:r>
            <a:r>
              <a:rPr lang="en-US" sz="1200" b="0" i="0" kern="1200" dirty="0">
                <a:solidFill>
                  <a:schemeClr val="tx1"/>
                </a:solidFill>
                <a:latin typeface="+mn-lt"/>
                <a:ea typeface="+mn-ea"/>
                <a:cs typeface="+mn-cs"/>
              </a:rPr>
              <a:t>, </a:t>
            </a:r>
            <a:r>
              <a:rPr lang="en-US" sz="1200" b="0" i="0" kern="1200" dirty="0" err="1">
                <a:solidFill>
                  <a:schemeClr val="tx1"/>
                </a:solidFill>
                <a:latin typeface="+mn-lt"/>
                <a:ea typeface="+mn-ea"/>
                <a:cs typeface="+mn-cs"/>
              </a:rPr>
              <a:t>sapro</a:t>
            </a:r>
            <a:r>
              <a:rPr lang="en-US" sz="1200" b="0" i="0" kern="1200" dirty="0">
                <a:solidFill>
                  <a:schemeClr val="tx1"/>
                </a:solidFill>
                <a:latin typeface="+mn-lt"/>
                <a:ea typeface="+mn-ea"/>
                <a:cs typeface="+mn-cs"/>
              </a:rPr>
              <a:t> = to decompose, or </a:t>
            </a:r>
            <a:r>
              <a:rPr lang="en-US" sz="1200" b="0" i="0" kern="1200" dirty="0" err="1">
                <a:solidFill>
                  <a:schemeClr val="tx1"/>
                </a:solidFill>
                <a:latin typeface="+mn-lt"/>
                <a:ea typeface="+mn-ea"/>
                <a:cs typeface="+mn-cs"/>
              </a:rPr>
              <a:t>osmotrophs</a:t>
            </a:r>
            <a:r>
              <a:rPr lang="en-US" sz="1200" b="0" i="0" kern="1200" dirty="0">
                <a:solidFill>
                  <a:schemeClr val="tx1"/>
                </a:solidFill>
                <a:latin typeface="+mn-lt"/>
                <a:ea typeface="+mn-ea"/>
                <a:cs typeface="+mn-cs"/>
              </a:rPr>
              <a:t>, </a:t>
            </a:r>
            <a:r>
              <a:rPr lang="en-US" sz="1200" b="0" i="0" kern="1200" dirty="0" err="1">
                <a:solidFill>
                  <a:schemeClr val="tx1"/>
                </a:solidFill>
                <a:latin typeface="+mn-lt"/>
                <a:ea typeface="+mn-ea"/>
                <a:cs typeface="+mn-cs"/>
              </a:rPr>
              <a:t>osmo</a:t>
            </a:r>
            <a:r>
              <a:rPr lang="en-US" sz="1200" b="0" i="0" kern="1200" dirty="0">
                <a:solidFill>
                  <a:schemeClr val="tx1"/>
                </a:solidFill>
                <a:latin typeface="+mn-lt"/>
                <a:ea typeface="+mn-ea"/>
                <a:cs typeface="+mn-cs"/>
              </a:rPr>
              <a:t> = to pass through a membrane)</a:t>
            </a:r>
            <a:br>
              <a:rPr lang="en-US" dirty="0"/>
            </a:br>
            <a:r>
              <a:rPr lang="en-US" sz="1200" b="0" i="0" kern="1200" dirty="0">
                <a:solidFill>
                  <a:schemeClr val="tx1"/>
                </a:solidFill>
                <a:latin typeface="+mn-lt"/>
                <a:ea typeface="+mn-ea"/>
                <a:cs typeface="+mn-cs"/>
              </a:rPr>
              <a:t>These are the organisms which secrete digestive enzymes to breakdown food into simpler substances and then absorb the digested food. They are mostly parasitic and saprophytic bacteria, </a:t>
            </a:r>
            <a:r>
              <a:rPr lang="en-US" sz="1200" b="0" i="0" kern="1200" dirty="0" err="1">
                <a:solidFill>
                  <a:schemeClr val="tx1"/>
                </a:solidFill>
                <a:latin typeface="+mn-lt"/>
                <a:ea typeface="+mn-ea"/>
                <a:cs typeface="+mn-cs"/>
              </a:rPr>
              <a:t>actinomycetes</a:t>
            </a:r>
            <a:r>
              <a:rPr lang="en-US" sz="1200" b="0" i="0" kern="1200" dirty="0">
                <a:solidFill>
                  <a:schemeClr val="tx1"/>
                </a:solidFill>
                <a:latin typeface="+mn-lt"/>
                <a:ea typeface="+mn-ea"/>
                <a:cs typeface="+mn-cs"/>
              </a:rPr>
              <a:t> and fungi. They are also known as decomposers because of their role in decomposition of dead organic matter. However, the parasites are not decomposers and also some consumers (e.g. insects and such small animals) also which help in decomposition by breaking down the organisms into small bits. Keeping this in view, </a:t>
            </a:r>
            <a:r>
              <a:rPr lang="en-US" sz="1200" b="0" i="0" kern="1200" dirty="0" err="1">
                <a:solidFill>
                  <a:schemeClr val="tx1"/>
                </a:solidFill>
                <a:latin typeface="+mn-lt"/>
                <a:ea typeface="+mn-ea"/>
                <a:cs typeface="+mn-cs"/>
              </a:rPr>
              <a:t>Wiegert</a:t>
            </a:r>
            <a:r>
              <a:rPr lang="en-US" sz="1200" b="0" i="0" kern="1200" dirty="0">
                <a:solidFill>
                  <a:schemeClr val="tx1"/>
                </a:solidFill>
                <a:latin typeface="+mn-lt"/>
                <a:ea typeface="+mn-ea"/>
                <a:cs typeface="+mn-cs"/>
              </a:rPr>
              <a:t> and Owens (1970) suggested the classification of </a:t>
            </a:r>
            <a:r>
              <a:rPr lang="en-US" sz="1200" b="0" i="0" kern="1200" dirty="0" err="1">
                <a:solidFill>
                  <a:schemeClr val="tx1"/>
                </a:solidFill>
                <a:latin typeface="+mn-lt"/>
                <a:ea typeface="+mn-ea"/>
                <a:cs typeface="+mn-cs"/>
              </a:rPr>
              <a:t>heterotrophs</a:t>
            </a:r>
            <a:r>
              <a:rPr lang="en-US" sz="1200" b="0" i="0" kern="1200" dirty="0">
                <a:solidFill>
                  <a:schemeClr val="tx1"/>
                </a:solidFill>
                <a:latin typeface="+mn-lt"/>
                <a:ea typeface="+mn-ea"/>
                <a:cs typeface="+mn-cs"/>
              </a:rPr>
              <a:t> into two categories, </a:t>
            </a:r>
            <a:r>
              <a:rPr lang="en-US" sz="1200" b="0" i="0" kern="1200" dirty="0" err="1">
                <a:solidFill>
                  <a:schemeClr val="tx1"/>
                </a:solidFill>
                <a:latin typeface="+mn-lt"/>
                <a:ea typeface="+mn-ea"/>
                <a:cs typeface="+mn-cs"/>
              </a:rPr>
              <a:t>biophages</a:t>
            </a:r>
            <a:r>
              <a:rPr lang="en-US" sz="1200" b="0" i="0" kern="1200" dirty="0">
                <a:solidFill>
                  <a:schemeClr val="tx1"/>
                </a:solidFill>
                <a:latin typeface="+mn-lt"/>
                <a:ea typeface="+mn-ea"/>
                <a:cs typeface="+mn-cs"/>
              </a:rPr>
              <a:t> (= feeding on living organisms) and </a:t>
            </a:r>
            <a:r>
              <a:rPr lang="en-US" sz="1200" b="0" i="0" kern="1200" dirty="0" err="1">
                <a:solidFill>
                  <a:schemeClr val="tx1"/>
                </a:solidFill>
                <a:latin typeface="+mn-lt"/>
                <a:ea typeface="+mn-ea"/>
                <a:cs typeface="+mn-cs"/>
              </a:rPr>
              <a:t>saprophages</a:t>
            </a:r>
            <a:r>
              <a:rPr lang="en-US" sz="1200" b="0" i="0" kern="1200" dirty="0">
                <a:solidFill>
                  <a:schemeClr val="tx1"/>
                </a:solidFill>
                <a:latin typeface="+mn-lt"/>
                <a:ea typeface="+mn-ea"/>
                <a:cs typeface="+mn-cs"/>
              </a:rPr>
              <a:t> (= feeding on dead organic matter). Decomposers breakdown the complex compounds of dead or living protoplasm, absorb some of the decomposition products and release inorganic nutrients which are cycled back to the soil and the atmosphere from where they are once again made available to the primary producers.</a:t>
            </a:r>
            <a:br>
              <a:rPr lang="en-US" dirty="0"/>
            </a:br>
            <a:br>
              <a:rPr lang="en-US" dirty="0"/>
            </a:br>
            <a:r>
              <a:rPr lang="en-US" sz="1200" b="0" i="0" kern="1200" dirty="0">
                <a:solidFill>
                  <a:schemeClr val="tx1"/>
                </a:solidFill>
                <a:latin typeface="+mn-lt"/>
                <a:ea typeface="+mn-ea"/>
                <a:cs typeface="+mn-cs"/>
              </a:rPr>
              <a:t>Such a division of organisms based on the type of nutrition gives rise to the </a:t>
            </a:r>
            <a:r>
              <a:rPr lang="en-US" sz="1200" b="0" i="0" kern="1200" dirty="0" err="1">
                <a:solidFill>
                  <a:schemeClr val="tx1"/>
                </a:solidFill>
                <a:latin typeface="+mn-lt"/>
                <a:ea typeface="+mn-ea"/>
                <a:cs typeface="+mn-cs"/>
              </a:rPr>
              <a:t>trophic</a:t>
            </a:r>
            <a:r>
              <a:rPr lang="en-US" sz="1200" b="0" i="0" kern="1200" dirty="0">
                <a:solidFill>
                  <a:schemeClr val="tx1"/>
                </a:solidFill>
                <a:latin typeface="+mn-lt"/>
                <a:ea typeface="+mn-ea"/>
                <a:cs typeface="+mn-cs"/>
              </a:rPr>
              <a:t> structure of the ecosystem and the energy source used which is one kind of producer-consumer arrangement, where each food level is known as </a:t>
            </a:r>
            <a:r>
              <a:rPr lang="en-US" sz="1200" b="0" i="0" kern="1200" dirty="0" err="1">
                <a:solidFill>
                  <a:schemeClr val="tx1"/>
                </a:solidFill>
                <a:latin typeface="+mn-lt"/>
                <a:ea typeface="+mn-ea"/>
                <a:cs typeface="+mn-cs"/>
              </a:rPr>
              <a:t>trophic</a:t>
            </a:r>
            <a:r>
              <a:rPr lang="en-US" sz="1200" b="0" i="0" kern="1200" dirty="0">
                <a:solidFill>
                  <a:schemeClr val="tx1"/>
                </a:solidFill>
                <a:latin typeface="+mn-lt"/>
                <a:ea typeface="+mn-ea"/>
                <a:cs typeface="+mn-cs"/>
              </a:rPr>
              <a:t> level. The amount of living material in different </a:t>
            </a:r>
            <a:r>
              <a:rPr lang="en-US" sz="1200" b="0" i="0" kern="1200" dirty="0" err="1">
                <a:solidFill>
                  <a:schemeClr val="tx1"/>
                </a:solidFill>
                <a:latin typeface="+mn-lt"/>
                <a:ea typeface="+mn-ea"/>
                <a:cs typeface="+mn-cs"/>
              </a:rPr>
              <a:t>trophic</a:t>
            </a:r>
            <a:r>
              <a:rPr lang="en-US" sz="1200" b="0" i="0" kern="1200" dirty="0">
                <a:solidFill>
                  <a:schemeClr val="tx1"/>
                </a:solidFill>
                <a:latin typeface="+mn-lt"/>
                <a:ea typeface="+mn-ea"/>
                <a:cs typeface="+mn-cs"/>
              </a:rPr>
              <a:t> levels or in a component population is known as the standing crop, a term applicable to both, plants as well as animals. The standing crop may be expressed in terms of organism’s mass, which can be measured as living weight, dry weight, ash-free dry weight or carbon weight or calories or any other convenient unit suitable for comparative purposes.</a:t>
            </a:r>
            <a:br>
              <a:rPr lang="en-US" dirty="0"/>
            </a:br>
            <a:br>
              <a:rPr lang="en-US" dirty="0"/>
            </a:br>
            <a:r>
              <a:rPr lang="en-US" sz="1200" b="0" i="0" kern="1200" dirty="0">
                <a:solidFill>
                  <a:schemeClr val="tx1"/>
                </a:solidFill>
                <a:latin typeface="+mn-lt"/>
                <a:ea typeface="+mn-ea"/>
                <a:cs typeface="+mn-cs"/>
              </a:rPr>
              <a:t>In nature simple food chains occur only rarely. There are several food chains linked together, and intersecting each other to form a network known as food web.</a:t>
            </a:r>
            <a:endParaRPr lang="en-US" dirty="0"/>
          </a:p>
        </p:txBody>
      </p:sp>
      <p:sp>
        <p:nvSpPr>
          <p:cNvPr id="4" name="Slide Number Placeholder 3"/>
          <p:cNvSpPr>
            <a:spLocks noGrp="1"/>
          </p:cNvSpPr>
          <p:nvPr>
            <p:ph type="sldNum" sz="quarter" idx="10"/>
          </p:nvPr>
        </p:nvSpPr>
        <p:spPr/>
        <p:txBody>
          <a:bodyPr/>
          <a:lstStyle/>
          <a:p>
            <a:fld id="{5BCE2328-DF5D-47D1-910B-AA3A389C2BA5}" type="slidenum">
              <a:rPr lang="en-US" smtClean="0"/>
              <a:t>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latin typeface="+mn-lt"/>
                <a:ea typeface="+mn-ea"/>
                <a:cs typeface="+mn-cs"/>
              </a:rPr>
              <a:t>Every year 4.46 G of water comes in the form of rainfall of which 3.47 G precipitates over the ocean’s surface. About 1 G rainfall occurs over land mass of which 0.2 G runs away and 0.6 G evaporates again, and only a small quantity (0.2 G) is stored as underground water. 0.13 G water moves in the form of water </a:t>
            </a:r>
            <a:r>
              <a:rPr lang="en-US" sz="1200" b="0" i="0" kern="1200" dirty="0" err="1">
                <a:solidFill>
                  <a:schemeClr val="tx1"/>
                </a:solidFill>
                <a:latin typeface="+mn-lt"/>
                <a:ea typeface="+mn-ea"/>
                <a:cs typeface="+mn-cs"/>
              </a:rPr>
              <a:t>vapour</a:t>
            </a:r>
            <a:r>
              <a:rPr lang="en-US" sz="1200" b="0" i="0" kern="1200" dirty="0">
                <a:solidFill>
                  <a:schemeClr val="tx1"/>
                </a:solidFill>
                <a:latin typeface="+mn-lt"/>
                <a:ea typeface="+mn-ea"/>
                <a:cs typeface="+mn-cs"/>
              </a:rPr>
              <a:t> and clouds from ice caps present on South and North poles and on the top of high mountains. Only about 0.004% (~10 G) of the total water is all the time moving in the cycle as much of earth’s water is in cold storage. Glaciers and the ice caps cover 11% of the world’s land area; permanent frozen ground holds another 10% area in its grip, while 30 to 50% of the land is covered with snow at any given time. Icebergs and pack ice occupy 25% of the ocean area. Therefore of all fresh water is locked up as ice, mostly in Antarctica and Greenland.</a:t>
            </a:r>
            <a:endParaRPr lang="en-US" dirty="0"/>
          </a:p>
        </p:txBody>
      </p:sp>
      <p:sp>
        <p:nvSpPr>
          <p:cNvPr id="4" name="Slide Number Placeholder 3"/>
          <p:cNvSpPr>
            <a:spLocks noGrp="1"/>
          </p:cNvSpPr>
          <p:nvPr>
            <p:ph type="sldNum" sz="quarter" idx="10"/>
          </p:nvPr>
        </p:nvSpPr>
        <p:spPr/>
        <p:txBody>
          <a:bodyPr/>
          <a:lstStyle/>
          <a:p>
            <a:fld id="{5BCE2328-DF5D-47D1-910B-AA3A389C2BA5}" type="slidenum">
              <a:rPr lang="en-US" smtClean="0"/>
              <a:t>14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b="0" i="0" kern="1200" dirty="0">
                <a:solidFill>
                  <a:schemeClr val="tx1"/>
                </a:solidFill>
                <a:latin typeface="+mn-lt"/>
                <a:ea typeface="+mn-ea"/>
                <a:cs typeface="+mn-cs"/>
              </a:rPr>
              <a:t>Carbon dioxide is released from carbonate rocks by acids resulting from geological action and also by acids formed during fermentation and by bacteria that produce nitric acid and </a:t>
            </a:r>
            <a:r>
              <a:rPr lang="en-US" sz="1200" b="0" i="0" kern="1200" dirty="0" err="1">
                <a:solidFill>
                  <a:schemeClr val="tx1"/>
                </a:solidFill>
                <a:latin typeface="+mn-lt"/>
                <a:ea typeface="+mn-ea"/>
                <a:cs typeface="+mn-cs"/>
              </a:rPr>
              <a:t>sulphuric</a:t>
            </a:r>
            <a:r>
              <a:rPr lang="en-US" sz="1200" b="0" i="0" kern="1200" dirty="0">
                <a:solidFill>
                  <a:schemeClr val="tx1"/>
                </a:solidFill>
                <a:latin typeface="+mn-lt"/>
                <a:ea typeface="+mn-ea"/>
                <a:cs typeface="+mn-cs"/>
              </a:rPr>
              <a:t> acid. An insignificant amount of carbon dioxide is also produced by activity by bacterium </a:t>
            </a:r>
            <a:r>
              <a:rPr lang="en-US" sz="1200" b="0" i="0" kern="1200" dirty="0" err="1">
                <a:solidFill>
                  <a:schemeClr val="tx1"/>
                </a:solidFill>
                <a:latin typeface="+mn-lt"/>
                <a:ea typeface="+mn-ea"/>
                <a:cs typeface="+mn-cs"/>
              </a:rPr>
              <a:t>Carboxydismonas</a:t>
            </a:r>
            <a:r>
              <a:rPr lang="en-US" sz="1200" b="0" i="0" kern="1200" dirty="0">
                <a:solidFill>
                  <a:schemeClr val="tx1"/>
                </a:solidFill>
                <a:latin typeface="+mn-lt"/>
                <a:ea typeface="+mn-ea"/>
                <a:cs typeface="+mn-cs"/>
              </a:rPr>
              <a:t> </a:t>
            </a:r>
            <a:r>
              <a:rPr lang="en-US" sz="1200" b="0" i="0" kern="1200" dirty="0" err="1">
                <a:solidFill>
                  <a:schemeClr val="tx1"/>
                </a:solidFill>
                <a:latin typeface="+mn-lt"/>
                <a:ea typeface="+mn-ea"/>
                <a:cs typeface="+mn-cs"/>
              </a:rPr>
              <a:t>oligocarbophila</a:t>
            </a:r>
            <a:r>
              <a:rPr lang="en-US" sz="1200" b="0" i="0" kern="1200" dirty="0">
                <a:solidFill>
                  <a:schemeClr val="tx1"/>
                </a:solidFill>
                <a:latin typeface="+mn-lt"/>
                <a:ea typeface="+mn-ea"/>
                <a:cs typeface="+mn-cs"/>
              </a:rPr>
              <a:t> which oxidizes carbon monoxide to carbon dioxide. Carbon monoxide (a poisonous gas for aerobic organisms including man) is not of common occurrence in nature but may be produced due to partial combustion of fossil fuel. When carbon dioxide dissolves in water, some of it reacts to form carbonic acid (H</a:t>
            </a:r>
            <a:r>
              <a:rPr lang="en-US" sz="1200" b="0" i="0" kern="1200" baseline="-25000" dirty="0">
                <a:solidFill>
                  <a:schemeClr val="tx1"/>
                </a:solidFill>
                <a:latin typeface="+mn-lt"/>
                <a:ea typeface="+mn-ea"/>
                <a:cs typeface="+mn-cs"/>
              </a:rPr>
              <a:t>2</a:t>
            </a:r>
            <a:r>
              <a:rPr lang="en-US" sz="1200" b="0" i="0" kern="1200" dirty="0">
                <a:solidFill>
                  <a:schemeClr val="tx1"/>
                </a:solidFill>
                <a:latin typeface="+mn-lt"/>
                <a:ea typeface="+mn-ea"/>
                <a:cs typeface="+mn-cs"/>
              </a:rPr>
              <a:t>CO</a:t>
            </a:r>
            <a:r>
              <a:rPr lang="en-US" sz="1200" b="0" i="0" kern="1200" baseline="-25000" dirty="0">
                <a:solidFill>
                  <a:schemeClr val="tx1"/>
                </a:solidFill>
                <a:latin typeface="+mn-lt"/>
                <a:ea typeface="+mn-ea"/>
                <a:cs typeface="+mn-cs"/>
              </a:rPr>
              <a:t>3</a:t>
            </a:r>
            <a:r>
              <a:rPr lang="en-US" sz="1200" b="0" i="0" kern="1200" dirty="0">
                <a:solidFill>
                  <a:schemeClr val="tx1"/>
                </a:solidFill>
                <a:latin typeface="+mn-lt"/>
                <a:ea typeface="+mn-ea"/>
                <a:cs typeface="+mn-cs"/>
              </a:rPr>
              <a:t>) which immediately produces carbonate (CO</a:t>
            </a:r>
            <a:r>
              <a:rPr lang="en-US" sz="1200" b="0" i="0" kern="1200" baseline="30000" dirty="0">
                <a:solidFill>
                  <a:schemeClr val="tx1"/>
                </a:solidFill>
                <a:latin typeface="+mn-lt"/>
                <a:ea typeface="+mn-ea"/>
                <a:cs typeface="+mn-cs"/>
              </a:rPr>
              <a:t>2-</a:t>
            </a:r>
            <a:r>
              <a:rPr lang="en-US" sz="1200" b="0" i="0" kern="1200" baseline="-25000" dirty="0">
                <a:solidFill>
                  <a:schemeClr val="tx1"/>
                </a:solidFill>
                <a:latin typeface="+mn-lt"/>
                <a:ea typeface="+mn-ea"/>
                <a:cs typeface="+mn-cs"/>
              </a:rPr>
              <a:t>3</a:t>
            </a:r>
            <a:r>
              <a:rPr lang="en-US" sz="1200" b="0" i="0" kern="1200" dirty="0">
                <a:solidFill>
                  <a:schemeClr val="tx1"/>
                </a:solidFill>
                <a:latin typeface="+mn-lt"/>
                <a:ea typeface="+mn-ea"/>
                <a:cs typeface="+mn-cs"/>
              </a:rPr>
              <a:t>) and bicarbonate (HCO-</a:t>
            </a:r>
            <a:r>
              <a:rPr lang="en-US" sz="1200" b="0" i="0" kern="1200" baseline="-25000" dirty="0">
                <a:solidFill>
                  <a:schemeClr val="tx1"/>
                </a:solidFill>
                <a:latin typeface="+mn-lt"/>
                <a:ea typeface="+mn-ea"/>
                <a:cs typeface="+mn-cs"/>
              </a:rPr>
              <a:t>3</a:t>
            </a:r>
            <a:r>
              <a:rPr lang="en-US" sz="1200" b="0" i="0" kern="1200" dirty="0">
                <a:solidFill>
                  <a:schemeClr val="tx1"/>
                </a:solidFill>
                <a:latin typeface="+mn-lt"/>
                <a:ea typeface="+mn-ea"/>
                <a:cs typeface="+mn-cs"/>
              </a:rPr>
              <a:t>) ions.</a:t>
            </a:r>
            <a:br>
              <a:rPr lang="en-US" dirty="0"/>
            </a:br>
            <a:br>
              <a:rPr lang="en-US" dirty="0"/>
            </a:br>
            <a:br>
              <a:rPr lang="en-US" sz="1200" b="0" i="0" kern="1200" dirty="0">
                <a:solidFill>
                  <a:schemeClr val="tx1"/>
                </a:solidFill>
                <a:latin typeface="+mn-lt"/>
                <a:ea typeface="+mn-ea"/>
                <a:cs typeface="+mn-cs"/>
              </a:rPr>
            </a:br>
            <a:br>
              <a:rPr lang="en-US" sz="1200" b="0" i="0" kern="1200" dirty="0">
                <a:solidFill>
                  <a:schemeClr val="tx1"/>
                </a:solidFill>
                <a:latin typeface="+mn-lt"/>
                <a:ea typeface="+mn-ea"/>
                <a:cs typeface="+mn-cs"/>
              </a:rPr>
            </a:br>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The richest source of stored carbon today is in the ocean, and in the form of these ions. The oceans contain about 50 times more carbon dioxide than in the atmosphere. This regulates atmospheric carbon dioxide than in the atmosphere. This regulates atmospheric carbon dioxide content level to 0.03% despite photosynthetic uptake. Thus, there is a continuous exchange of carbon dioxide between the atmosphere and organisms on the one hand and between the atmosphere and sea on the other hand. However, the majority of ocean-dissolved CO</a:t>
            </a:r>
            <a:r>
              <a:rPr lang="en-US" sz="1200" b="0" i="0" kern="1200" baseline="-25000" dirty="0">
                <a:solidFill>
                  <a:schemeClr val="tx1"/>
                </a:solidFill>
                <a:latin typeface="+mn-lt"/>
                <a:ea typeface="+mn-ea"/>
                <a:cs typeface="+mn-cs"/>
              </a:rPr>
              <a:t>2</a:t>
            </a:r>
            <a:r>
              <a:rPr lang="en-US" sz="1200" b="0" i="0" kern="1200" dirty="0">
                <a:solidFill>
                  <a:schemeClr val="tx1"/>
                </a:solidFill>
                <a:latin typeface="+mn-lt"/>
                <a:ea typeface="+mn-ea"/>
                <a:cs typeface="+mn-cs"/>
              </a:rPr>
              <a:t> (HCO-</a:t>
            </a:r>
            <a:r>
              <a:rPr lang="en-US" sz="1200" b="0" i="0" kern="1200" baseline="-25000" dirty="0">
                <a:solidFill>
                  <a:schemeClr val="tx1"/>
                </a:solidFill>
                <a:latin typeface="+mn-lt"/>
                <a:ea typeface="+mn-ea"/>
                <a:cs typeface="+mn-cs"/>
              </a:rPr>
              <a:t>3</a:t>
            </a:r>
            <a:r>
              <a:rPr lang="en-US" sz="1200" b="0" i="0" kern="1200" dirty="0">
                <a:solidFill>
                  <a:schemeClr val="tx1"/>
                </a:solidFill>
                <a:latin typeface="+mn-lt"/>
                <a:ea typeface="+mn-ea"/>
                <a:cs typeface="+mn-cs"/>
              </a:rPr>
              <a:t>) is below the </a:t>
            </a:r>
            <a:r>
              <a:rPr lang="en-US" sz="1200" b="0" i="0" kern="1200" dirty="0" err="1">
                <a:solidFill>
                  <a:schemeClr val="tx1"/>
                </a:solidFill>
                <a:latin typeface="+mn-lt"/>
                <a:ea typeface="+mn-ea"/>
                <a:cs typeface="+mn-cs"/>
              </a:rPr>
              <a:t>thermocline</a:t>
            </a:r>
            <a:r>
              <a:rPr lang="en-US" sz="1200" b="0" i="0" kern="1200" dirty="0">
                <a:solidFill>
                  <a:schemeClr val="tx1"/>
                </a:solidFill>
                <a:latin typeface="+mn-lt"/>
                <a:ea typeface="+mn-ea"/>
                <a:cs typeface="+mn-cs"/>
              </a:rPr>
              <a:t> and inaccessible for rapid exchange with the atmosphere. The immediate source of CO</a:t>
            </a:r>
            <a:r>
              <a:rPr lang="en-US" sz="1200" b="0" i="0" kern="1200" baseline="-25000" dirty="0">
                <a:solidFill>
                  <a:schemeClr val="tx1"/>
                </a:solidFill>
                <a:latin typeface="+mn-lt"/>
                <a:ea typeface="+mn-ea"/>
                <a:cs typeface="+mn-cs"/>
              </a:rPr>
              <a:t>2 </a:t>
            </a:r>
            <a:r>
              <a:rPr lang="en-US" sz="1200" b="0" i="0" kern="1200" dirty="0">
                <a:solidFill>
                  <a:schemeClr val="tx1"/>
                </a:solidFill>
                <a:latin typeface="+mn-lt"/>
                <a:ea typeface="+mn-ea"/>
                <a:cs typeface="+mn-cs"/>
              </a:rPr>
              <a:t>for exchange is thus restricted to relatively small quantity of </a:t>
            </a:r>
            <a:r>
              <a:rPr lang="en-US" sz="1200" b="0" i="0" kern="1200" dirty="0" err="1">
                <a:solidFill>
                  <a:schemeClr val="tx1"/>
                </a:solidFill>
                <a:latin typeface="+mn-lt"/>
                <a:ea typeface="+mn-ea"/>
                <a:cs typeface="+mn-cs"/>
              </a:rPr>
              <a:t>epilimnic</a:t>
            </a:r>
            <a:r>
              <a:rPr lang="en-US" sz="1200" b="0" i="0" kern="1200" dirty="0">
                <a:solidFill>
                  <a:schemeClr val="tx1"/>
                </a:solidFill>
                <a:latin typeface="+mn-lt"/>
                <a:ea typeface="+mn-ea"/>
                <a:cs typeface="+mn-cs"/>
              </a:rPr>
              <a:t> CO</a:t>
            </a:r>
            <a:r>
              <a:rPr lang="en-US" sz="1200" b="0" i="0" kern="1200" baseline="-25000" dirty="0">
                <a:solidFill>
                  <a:schemeClr val="tx1"/>
                </a:solidFill>
                <a:latin typeface="+mn-lt"/>
                <a:ea typeface="+mn-ea"/>
                <a:cs typeface="+mn-cs"/>
              </a:rPr>
              <a:t>2</a:t>
            </a:r>
            <a:r>
              <a:rPr lang="en-US" sz="1200" b="0" i="0" kern="1200" dirty="0">
                <a:solidFill>
                  <a:schemeClr val="tx1"/>
                </a:solidFill>
                <a:latin typeface="+mn-lt"/>
                <a:ea typeface="+mn-ea"/>
                <a:cs typeface="+mn-cs"/>
              </a:rPr>
              <a:t>. The sea water being rich in calcium and being alkaline (</a:t>
            </a:r>
            <a:r>
              <a:rPr lang="en-US" sz="1200" b="0" i="0" kern="1200" dirty="0" err="1">
                <a:solidFill>
                  <a:schemeClr val="tx1"/>
                </a:solidFill>
                <a:latin typeface="+mn-lt"/>
                <a:ea typeface="+mn-ea"/>
                <a:cs typeface="+mn-cs"/>
              </a:rPr>
              <a:t>NaOH</a:t>
            </a:r>
            <a:r>
              <a:rPr lang="en-US" sz="1200" b="0" i="0" kern="1200" dirty="0">
                <a:solidFill>
                  <a:schemeClr val="tx1"/>
                </a:solidFill>
                <a:latin typeface="+mn-lt"/>
                <a:ea typeface="+mn-ea"/>
                <a:cs typeface="+mn-cs"/>
              </a:rPr>
              <a:t>) helps in accelerating the process of carbonate decomposition. About 48 ml l</a:t>
            </a:r>
            <a:r>
              <a:rPr lang="en-US" sz="1200" b="0" i="0" kern="1200" baseline="30000" dirty="0">
                <a:solidFill>
                  <a:schemeClr val="tx1"/>
                </a:solidFill>
                <a:latin typeface="+mn-lt"/>
                <a:ea typeface="+mn-ea"/>
                <a:cs typeface="+mn-cs"/>
              </a:rPr>
              <a:t>-1</a:t>
            </a:r>
            <a:r>
              <a:rPr lang="en-US" sz="1200" b="0" i="0" kern="1200" dirty="0">
                <a:solidFill>
                  <a:schemeClr val="tx1"/>
                </a:solidFill>
                <a:latin typeface="+mn-lt"/>
                <a:ea typeface="+mn-ea"/>
                <a:cs typeface="+mn-cs"/>
              </a:rPr>
              <a:t> CO</a:t>
            </a:r>
            <a:r>
              <a:rPr lang="en-US" sz="1200" b="0" i="0" kern="1200" baseline="-25000" dirty="0">
                <a:solidFill>
                  <a:schemeClr val="tx1"/>
                </a:solidFill>
                <a:latin typeface="+mn-lt"/>
                <a:ea typeface="+mn-ea"/>
                <a:cs typeface="+mn-cs"/>
              </a:rPr>
              <a:t>2</a:t>
            </a:r>
            <a:r>
              <a:rPr lang="en-US" sz="1200" b="0" i="0" kern="1200" dirty="0">
                <a:solidFill>
                  <a:schemeClr val="tx1"/>
                </a:solidFill>
                <a:latin typeface="+mn-lt"/>
                <a:ea typeface="+mn-ea"/>
                <a:cs typeface="+mn-cs"/>
              </a:rPr>
              <a:t> occurs as carbonate in sea water. Such deposits in the form of coral reefs and calcium carbonate rocks are common in the tropical regions of the oceans. In warm climates, high temperatures and greater salinity and alkalinity </a:t>
            </a:r>
            <a:r>
              <a:rPr lang="en-US" sz="1200" b="0" i="0" kern="1200" dirty="0" err="1">
                <a:solidFill>
                  <a:schemeClr val="tx1"/>
                </a:solidFill>
                <a:latin typeface="+mn-lt"/>
                <a:ea typeface="+mn-ea"/>
                <a:cs typeface="+mn-cs"/>
              </a:rPr>
              <a:t>favour</a:t>
            </a:r>
            <a:r>
              <a:rPr lang="en-US" sz="1200" b="0" i="0" kern="1200" dirty="0">
                <a:solidFill>
                  <a:schemeClr val="tx1"/>
                </a:solidFill>
                <a:latin typeface="+mn-lt"/>
                <a:ea typeface="+mn-ea"/>
                <a:cs typeface="+mn-cs"/>
              </a:rPr>
              <a:t> the process of carbonate decomposition, and it is also reflected in thicker, shells of </a:t>
            </a:r>
            <a:r>
              <a:rPr lang="en-US" sz="1200" b="0" i="0" kern="1200" dirty="0" err="1">
                <a:solidFill>
                  <a:schemeClr val="tx1"/>
                </a:solidFill>
                <a:latin typeface="+mn-lt"/>
                <a:ea typeface="+mn-ea"/>
                <a:cs typeface="+mn-cs"/>
              </a:rPr>
              <a:t>moluscs</a:t>
            </a:r>
            <a:r>
              <a:rPr lang="en-US" sz="1200" b="0" i="0" kern="1200" dirty="0">
                <a:solidFill>
                  <a:schemeClr val="tx1"/>
                </a:solidFill>
                <a:latin typeface="+mn-lt"/>
                <a:ea typeface="+mn-ea"/>
                <a:cs typeface="+mn-cs"/>
              </a:rPr>
              <a:t>. </a:t>
            </a:r>
            <a:r>
              <a:rPr lang="en-US" dirty="0"/>
              <a:t> </a:t>
            </a:r>
            <a:br>
              <a:rPr lang="en-US" sz="1200" b="0" i="0" kern="1200" dirty="0">
                <a:solidFill>
                  <a:schemeClr val="tx1"/>
                </a:solidFill>
                <a:latin typeface="+mn-lt"/>
                <a:ea typeface="+mn-ea"/>
                <a:cs typeface="+mn-cs"/>
              </a:rPr>
            </a:br>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The carbon dioxide has the unique property of absorbing infra-red radiations. While the small quantities of carbon dioxide are helpful in keeping the earth warm, the enhanced atmospheric carbon dioxide results in rise in the temperature of the atmosphere much in the same way as glass houses do (i.e. they permit the radiations to pass through and strike the earth, but once converted into heat and reflected upwards, the heat waves are absorbed by carbon dioxide rich atmosphere and cause rise in temperature) and in turn, causes rise in ocean level.</a:t>
            </a:r>
            <a:endParaRPr lang="en-US" dirty="0"/>
          </a:p>
        </p:txBody>
      </p:sp>
      <p:sp>
        <p:nvSpPr>
          <p:cNvPr id="4" name="Slide Number Placeholder 3"/>
          <p:cNvSpPr>
            <a:spLocks noGrp="1"/>
          </p:cNvSpPr>
          <p:nvPr>
            <p:ph type="sldNum" sz="quarter" idx="10"/>
          </p:nvPr>
        </p:nvSpPr>
        <p:spPr/>
        <p:txBody>
          <a:bodyPr/>
          <a:lstStyle/>
          <a:p>
            <a:fld id="{5BCE2328-DF5D-47D1-910B-AA3A389C2BA5}" type="slidenum">
              <a:rPr lang="en-US" smtClean="0"/>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41987"/>
            <a:ext cx="7772400" cy="1470025"/>
          </a:xfrm>
        </p:spPr>
        <p:txBody>
          <a:bodyPr/>
          <a:lstStyle/>
          <a:p>
            <a:r>
              <a:rPr lang="en-IN" b="1" dirty="0">
                <a:latin typeface="Times New Roman" panose="02020603050405020304" pitchFamily="18" charset="0"/>
                <a:cs typeface="Times New Roman" panose="02020603050405020304" pitchFamily="18" charset="0"/>
              </a:rPr>
              <a:t>UNIT III</a:t>
            </a:r>
            <a:endParaRPr lang="en-US"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57200" y="3200400"/>
            <a:ext cx="8001000" cy="745589"/>
          </a:xfrm>
        </p:spPr>
        <p:txBody>
          <a:bodyPr/>
          <a:lstStyle/>
          <a:p>
            <a:r>
              <a:rPr lang="en-IN" b="1" dirty="0">
                <a:solidFill>
                  <a:srgbClr val="FF0000"/>
                </a:solidFill>
                <a:latin typeface="Times New Roman" panose="02020603050405020304" pitchFamily="18" charset="0"/>
                <a:cs typeface="Times New Roman" panose="02020603050405020304" pitchFamily="18" charset="0"/>
              </a:rPr>
              <a:t>ECO SYSTEM AND BIODIVERSITY </a:t>
            </a:r>
            <a:endParaRPr lang="en-US" b="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latin typeface="Times New Roman" panose="02020603050405020304" pitchFamily="18" charset="0"/>
                <a:cs typeface="Times New Roman" panose="02020603050405020304" pitchFamily="18" charset="0"/>
              </a:rPr>
              <a:t>ECOLOGICAL ENERGETICS</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a:t>In ecological </a:t>
            </a:r>
            <a:r>
              <a:rPr lang="en-US" dirty="0" err="1"/>
              <a:t>energetics</a:t>
            </a:r>
            <a:r>
              <a:rPr lang="en-US" dirty="0"/>
              <a:t> one is mainly interested in the (</a:t>
            </a:r>
            <a:r>
              <a:rPr lang="en-US" dirty="0" err="1"/>
              <a:t>i</a:t>
            </a:r>
            <a:r>
              <a:rPr lang="en-US" dirty="0"/>
              <a:t>) quantity of solar energy reaching an ecosystem, (ii) quantity of energy used by green plants in the process of photosynthesis and (iii) the quantity and path of energy flow from producers to consumers.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latin typeface="Times New Roman" panose="02020603050405020304" pitchFamily="18" charset="0"/>
                <a:cs typeface="Times New Roman" panose="02020603050405020304" pitchFamily="18" charset="0"/>
              </a:rPr>
              <a:t>ECOLOGICAL ENERGETICS</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55000" lnSpcReduction="20000"/>
          </a:bodyPr>
          <a:lstStyle/>
          <a:p>
            <a:pPr algn="just"/>
            <a:r>
              <a:rPr lang="en-US" dirty="0"/>
              <a:t>In ecological </a:t>
            </a:r>
            <a:r>
              <a:rPr lang="en-US" dirty="0" err="1"/>
              <a:t>energetics</a:t>
            </a:r>
            <a:r>
              <a:rPr lang="en-US" dirty="0"/>
              <a:t> one is mainly interested in the (</a:t>
            </a:r>
            <a:r>
              <a:rPr lang="en-US" dirty="0" err="1"/>
              <a:t>i</a:t>
            </a:r>
            <a:r>
              <a:rPr lang="en-US" dirty="0"/>
              <a:t>) quantity of solar energy reaching an ecosystem, (ii) quantity of energy used by green plants in the process of photosynthesis and (iii) the quantity and path of energy flow from producers to consumers. </a:t>
            </a:r>
          </a:p>
          <a:p>
            <a:pPr algn="just"/>
            <a:r>
              <a:rPr lang="en-US" dirty="0"/>
              <a:t>In the earth’s atmosphere about 15 X 10</a:t>
            </a:r>
            <a:r>
              <a:rPr lang="en-US" baseline="30000" dirty="0"/>
              <a:t>8</a:t>
            </a:r>
            <a:r>
              <a:rPr lang="en-US" dirty="0"/>
              <a:t> calories m</a:t>
            </a:r>
            <a:r>
              <a:rPr lang="en-US" baseline="30000" dirty="0"/>
              <a:t>-2</a:t>
            </a:r>
            <a:r>
              <a:rPr lang="en-US" dirty="0"/>
              <a:t> yr</a:t>
            </a:r>
            <a:r>
              <a:rPr lang="en-US" baseline="30000" dirty="0"/>
              <a:t>-1</a:t>
            </a:r>
            <a:r>
              <a:rPr lang="en-US" dirty="0"/>
              <a:t> of solar energy is received (</a:t>
            </a:r>
            <a:r>
              <a:rPr lang="en-US" dirty="0" err="1"/>
              <a:t>Phillipson</a:t>
            </a:r>
            <a:r>
              <a:rPr lang="en-US" dirty="0"/>
              <a:t>, 1966). The fate of solar radiations upon its incidence on earth’s surface .</a:t>
            </a:r>
          </a:p>
          <a:p>
            <a:pPr algn="just"/>
            <a:r>
              <a:rPr lang="en-US" dirty="0"/>
              <a:t>About 34% of the solar radiations reaching the earth’s atmosphere is reflected back into space by clouds and the suspended dust particles in the atmosphere; 9% is further held by ozone, water </a:t>
            </a:r>
            <a:r>
              <a:rPr lang="en-US" dirty="0" err="1"/>
              <a:t>vapour</a:t>
            </a:r>
            <a:r>
              <a:rPr lang="en-US" dirty="0"/>
              <a:t> and other atmospheric gases. Remaining 47% reaches the earth’s surface. In fact, only 1 to 5% of the energy reaching the ground is converted by green plants to chemical energy, and 42 to 46% is absorbed as heat by ground, vegetation or water. Water budget showed that 45% of the incoming radiation was dissipated by transpiration of 370 t ha</a:t>
            </a:r>
            <a:r>
              <a:rPr lang="en-US" baseline="30000" dirty="0"/>
              <a:t>-1</a:t>
            </a:r>
            <a:r>
              <a:rPr lang="en-US" dirty="0"/>
              <a:t> of water from the crop. The quantity of solar radiation received at any place not only depends upon the clarity of the atmosphere, but also on the latitude of the area. The equatorial region receives maximum solar radiation followed by other regions of the tropics. The quantity of energy goes on decreasing with increase in latitude both in the northern and southern hemispheres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normAutofit fontScale="90000"/>
          </a:bodyPr>
          <a:lstStyle/>
          <a:p>
            <a:r>
              <a:rPr lang="en-US" b="1" dirty="0">
                <a:solidFill>
                  <a:srgbClr val="FF0000"/>
                </a:solidFill>
                <a:latin typeface="Times New Roman" panose="02020603050405020304" pitchFamily="18" charset="0"/>
                <a:cs typeface="Times New Roman" panose="02020603050405020304" pitchFamily="18" charset="0"/>
              </a:rPr>
              <a:t>ENERGY FLOW IN THE ECOSYSTEM</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524000"/>
            <a:ext cx="8229600" cy="5029200"/>
          </a:xfrm>
        </p:spPr>
        <p:txBody>
          <a:bodyPr>
            <a:normAutofit fontScale="55000" lnSpcReduction="20000"/>
          </a:bodyPr>
          <a:lstStyle/>
          <a:p>
            <a:pPr algn="just"/>
            <a:r>
              <a:rPr lang="en-US" dirty="0"/>
              <a:t>The </a:t>
            </a:r>
            <a:r>
              <a:rPr lang="en-US" dirty="0" err="1"/>
              <a:t>behaviour</a:t>
            </a:r>
            <a:r>
              <a:rPr lang="en-US" dirty="0"/>
              <a:t> of energy in ecosystem can be conveniently termed as energy flow because of unidirectional energy transformations. Total energy flow that constitutes the energy environment has already been dealt in detail, and now we take up the study of that portion of the total energy flow that passes through the biotic components of the ecosystem. Entrance of energy, its retention within the ecosystem and dissipation into space, are governed by two laws of thermodynamics. According to the first law, the law of conservation of energy, in a closed system, no energy comes in or escapes out and not created or destroyed but may be altered from one form to another. The second law of thermodynamics, the law of entropy, states that there is always a tendency for increase in entropy or degradation from a concentrated (non-random) to a dispersed (random) form leading to dissipation of heat. All the energy entering the earth’s surface can be accounted for. Some energy is used in photosynthesis; the rest is used in converting the water into </a:t>
            </a:r>
            <a:r>
              <a:rPr lang="en-US" dirty="0" err="1"/>
              <a:t>vapours</a:t>
            </a:r>
            <a:r>
              <a:rPr lang="en-US" dirty="0"/>
              <a:t> or heating the soil and air. Ultimately the energy reflected back to outer space as heat. The light energy fixed by green plants in the process of photosynthesis may be represented by the following equation:</a:t>
            </a:r>
          </a:p>
          <a:p>
            <a:pPr algn="just"/>
            <a:r>
              <a:rPr lang="en-US" dirty="0"/>
              <a:t>Out of the amount of energy so fixed by green plants, some is released again in respiration. The fixed energy, in the form of food, then passes from plant source through herbivores to carnivores. At each stage of food transfer, potential energy is released, resulting in further loss of a large part of energy. The energy flow, thus follows the second law of thermodynamics.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00"/>
                </a:solidFill>
                <a:latin typeface="Times New Roman" panose="02020603050405020304" pitchFamily="18" charset="0"/>
                <a:cs typeface="Times New Roman" panose="02020603050405020304" pitchFamily="18" charset="0"/>
              </a:rPr>
              <a:t>BIOGEOCHEMICAL CYCLES</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143000"/>
            <a:ext cx="8229600" cy="5715000"/>
          </a:xfrm>
        </p:spPr>
        <p:txBody>
          <a:bodyPr>
            <a:normAutofit fontScale="47500" lnSpcReduction="20000"/>
          </a:bodyPr>
          <a:lstStyle/>
          <a:p>
            <a:pPr>
              <a:buNone/>
            </a:pPr>
            <a:br>
              <a:rPr lang="en-US" dirty="0"/>
            </a:br>
            <a:r>
              <a:rPr lang="en-US" dirty="0"/>
              <a:t>The absorption and utilization of elements by organisms is compensated by their recycling and regeneration back into the environment by the breakdown of these organic compounds again. The more or less cyclic paths of these elements in the biosphere from environment to organisms and into the environment back are called biogeochemical cycles (Bio - living organisms, Geo - rock, soil, air, water).</a:t>
            </a:r>
            <a:br>
              <a:rPr lang="en-US" dirty="0"/>
            </a:br>
            <a:br>
              <a:rPr lang="en-US" dirty="0"/>
            </a:br>
            <a:r>
              <a:rPr lang="en-US" dirty="0"/>
              <a:t>Many elements enter living organisms in the gaseous state from the atmosphere or as water soluble salts from the soil. As the flux of these elements through an ecosystem gives some measure of its continuity and productivity, the analysis of exchange of various components of the biosphere is essential. Furthermore, society depends upon this life-support system of the earth for sustained and increased production of food, fodder, </a:t>
            </a:r>
            <a:r>
              <a:rPr lang="en-US" dirty="0" err="1"/>
              <a:t>fibre</a:t>
            </a:r>
            <a:r>
              <a:rPr lang="en-US" dirty="0"/>
              <a:t> and fuel.</a:t>
            </a:r>
            <a:br>
              <a:rPr lang="en-US" dirty="0"/>
            </a:br>
            <a:br>
              <a:rPr lang="en-US" dirty="0"/>
            </a:br>
            <a:r>
              <a:rPr lang="en-US" dirty="0"/>
              <a:t>These biogeochemical cycles may be categorized into three global types:</a:t>
            </a:r>
          </a:p>
          <a:p>
            <a:r>
              <a:rPr lang="en-US" dirty="0"/>
              <a:t>The hydrological cycle, involving the movement of water.</a:t>
            </a:r>
          </a:p>
          <a:p>
            <a:r>
              <a:rPr lang="en-US" dirty="0"/>
              <a:t>The gaseous cycle of carbon, oxygen and nitrogen</a:t>
            </a:r>
          </a:p>
          <a:p>
            <a:r>
              <a:rPr lang="en-US" dirty="0"/>
              <a:t>The sedimentary (non-gaseous) cycle of remaining nutrient elements e.g. phosphorus, calcium and magnesium. </a:t>
            </a:r>
            <a:r>
              <a:rPr lang="en-US" dirty="0" err="1"/>
              <a:t>Sulphur</a:t>
            </a:r>
            <a:r>
              <a:rPr lang="en-US" dirty="0"/>
              <a:t> is to extent intermediate, since H</a:t>
            </a:r>
            <a:r>
              <a:rPr lang="en-US" baseline="-25000" dirty="0"/>
              <a:t>2</a:t>
            </a:r>
            <a:r>
              <a:rPr lang="en-US" dirty="0"/>
              <a:t>S or SO</a:t>
            </a:r>
            <a:r>
              <a:rPr lang="en-US" baseline="-25000" dirty="0"/>
              <a:t>2</a:t>
            </a:r>
            <a:r>
              <a:rPr lang="en-US" dirty="0"/>
              <a:t>, formed under some circumstances, adds a gaseous component to its normally sedimentary cycle. These elements normally do not cycle through the atmosphere in the absence of a gaseous phase. The elements concerned in the sedimentary cycle are earthbound and follow a basic pattern of flow through erosion, sedimentation, mountain building, volcanic activity and biological transport (e.g. through the excreta of marine birds). Sedimentary cycles are much less perfect than gaseous in that some of the element may get stuck in certain phase of the cycle.</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latin typeface="Times New Roman" panose="02020603050405020304" pitchFamily="18" charset="0"/>
                <a:cs typeface="Times New Roman" panose="02020603050405020304" pitchFamily="18" charset="0"/>
              </a:rPr>
              <a:t>HYDROLOGIC (WATER) CYCLE</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95400"/>
            <a:ext cx="8229600" cy="5181600"/>
          </a:xfrm>
        </p:spPr>
        <p:txBody>
          <a:bodyPr>
            <a:normAutofit fontScale="55000" lnSpcReduction="20000"/>
          </a:bodyPr>
          <a:lstStyle/>
          <a:p>
            <a:pPr algn="just">
              <a:buNone/>
            </a:pPr>
            <a:r>
              <a:rPr lang="en-US" dirty="0"/>
              <a:t>	The important cycle among all the materials is that of water. Water is by far the most important substance necessary for life. It is very important ecological factor that determines the structure and function of the ecosystem, and regulates the plant environment to a large extent. The cycling of all other elements is also dependent upon water as it provides the solvent medium for their uptake. It provides H</a:t>
            </a:r>
            <a:r>
              <a:rPr lang="en-US" baseline="30000" dirty="0"/>
              <a:t>+</a:t>
            </a:r>
            <a:r>
              <a:rPr lang="en-US" dirty="0"/>
              <a:t> for reduction of CO</a:t>
            </a:r>
            <a:r>
              <a:rPr lang="en-US" baseline="-25000" dirty="0"/>
              <a:t>2</a:t>
            </a:r>
            <a:r>
              <a:rPr lang="en-US" dirty="0"/>
              <a:t> in photosynthesis. It has moderating effect on the temperature of the surrounding area by virtue of its heat absorbing ability. Protoplasm the very basis of life is made up of 85 to 95% of water. The content varies in different tissues of the organism and in different plants and animals. Human blood is 90% water. Water cycle involves an exchange of water between the earth’s surface and the atmosphere via precipitation and </a:t>
            </a:r>
            <a:r>
              <a:rPr lang="en-US" dirty="0" err="1"/>
              <a:t>evapo</a:t>
            </a:r>
            <a:r>
              <a:rPr lang="en-US" dirty="0"/>
              <a:t>-transpiration. Water covers about 75% of the earth’s surface, occurring in lakes, rivers, seas, oceans, etc. The ocean occupies 70% of the surface and contains 97% of all the water on earth. Much of the remainder is frozen in the ice caps and glaciers. The water in rivers and lake is comparatively small. Less than 1% is in the form of ice-free fresh waters in rivers, lakes and aquifers. Yet this relatively negligible portion of the planet’s water is crucially important to all forms of terrestrial and aquatic life. There is also a large underground supply of water. Soils near the surface also serve as reservoirs for enormous quantities of water.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IN" b="1" dirty="0">
                <a:solidFill>
                  <a:srgbClr val="FF0000"/>
                </a:solidFill>
                <a:latin typeface="Times New Roman" panose="02020603050405020304" pitchFamily="18" charset="0"/>
                <a:cs typeface="Times New Roman" panose="02020603050405020304" pitchFamily="18" charset="0"/>
              </a:rPr>
              <a:t>CARBON CYCLE</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143000"/>
            <a:ext cx="8229600" cy="5562600"/>
          </a:xfrm>
        </p:spPr>
        <p:txBody>
          <a:bodyPr>
            <a:normAutofit fontScale="55000" lnSpcReduction="20000"/>
          </a:bodyPr>
          <a:lstStyle/>
          <a:p>
            <a:pPr algn="just"/>
            <a:r>
              <a:rPr lang="en-US" dirty="0"/>
              <a:t>Carbon is present in atmosphere, mainly in the form of carbon dioxide, and thus it cycles in this gaseous phase. Though it is a minor constituent of the atmosphere (0.032% v/v), as compared to oxygen (~21% v/v) and nitrogen (~79% v/v), yet without carbon dioxide no life could exist, for it is vital to the production of carbohydrates through photosynthesis in plants, the basic building blocks for other organic compounds needed in metabolic synthesis and incorporation of the carbon with the protoplasm. </a:t>
            </a:r>
          </a:p>
          <a:p>
            <a:pPr algn="just"/>
            <a:r>
              <a:rPr lang="en-US" dirty="0"/>
              <a:t>Carbon from atmospheric pool moves to green plants (producers), then to animals (consumers), and finally from these to bacteria, fungi and other microorganisms (decomposers) that return it to the atmosphere, through decomposition of dead organic matter. Some of this is also returned to the atmosphere through respiration at various levels in the food chain. It is estimated that half of the carbon fixed is subsequently returned to the soil in the form of decomposing organic matter. </a:t>
            </a:r>
          </a:p>
          <a:p>
            <a:pPr algn="just"/>
            <a:r>
              <a:rPr lang="en-US" dirty="0"/>
              <a:t>The atmospheric pool (711 X 10</a:t>
            </a:r>
            <a:r>
              <a:rPr lang="en-US" baseline="30000" dirty="0"/>
              <a:t>9 </a:t>
            </a:r>
            <a:r>
              <a:rPr lang="en-US" dirty="0"/>
              <a:t>tons) is very small as compared to that of carbon in ocean (39,000 X 10</a:t>
            </a:r>
            <a:r>
              <a:rPr lang="en-US" baseline="30000" dirty="0"/>
              <a:t>9</a:t>
            </a:r>
            <a:r>
              <a:rPr lang="en-US" dirty="0"/>
              <a:t> tons) and in fossil fuels (12,000 X 10</a:t>
            </a:r>
            <a:r>
              <a:rPr lang="en-US" baseline="30000" dirty="0"/>
              <a:t>9</a:t>
            </a:r>
            <a:r>
              <a:rPr lang="en-US" dirty="0"/>
              <a:t> tons). Before the onset of industrial revolution flows among atmosphere, continents and oceans were balanced, but with industrialization and urban development this equilibrium appears to be disturbed. Fossil fuel burning, forest fire, deforestation and agriculture are some of the important sources of new input. On the contrary, forests are important carbon “sinks” as forest biomass is estimated to contain 1.5 times and forest humus 4 times the amount of carbon in the atmosphere.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latin typeface="Times New Roman" panose="02020603050405020304" pitchFamily="18" charset="0"/>
                <a:cs typeface="Times New Roman" panose="02020603050405020304" pitchFamily="18" charset="0"/>
              </a:rPr>
              <a:t>CONT..,</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20000"/>
          </a:bodyPr>
          <a:lstStyle/>
          <a:p>
            <a:r>
              <a:rPr lang="en-US" dirty="0"/>
              <a:t>There are two main sources of carbon in the abiotic world:</a:t>
            </a:r>
            <a:br>
              <a:rPr lang="en-US" dirty="0"/>
            </a:br>
            <a:r>
              <a:rPr lang="en-US" dirty="0"/>
              <a:t>The rocks containing carbonates such as lime stone in the earth’s crust.</a:t>
            </a:r>
          </a:p>
          <a:p>
            <a:r>
              <a:rPr lang="en-US" dirty="0"/>
              <a:t>The carbon dioxide of the air and that dissolved in water.</a:t>
            </a:r>
          </a:p>
          <a:p>
            <a:r>
              <a:rPr lang="en-US" dirty="0"/>
              <a:t>In addition, there is present large amounts of carbon in fossil fuel (coal, petroleum, natural gas, etc.) but this is not available to the plants until and unless it is burned to produce carbon dioxide.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latin typeface="Times New Roman" panose="02020603050405020304" pitchFamily="18" charset="0"/>
                <a:cs typeface="Times New Roman" panose="02020603050405020304" pitchFamily="18" charset="0"/>
              </a:rPr>
              <a:t>OXYGEN CYCLE</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19200"/>
            <a:ext cx="8229600" cy="5410200"/>
          </a:xfrm>
        </p:spPr>
        <p:txBody>
          <a:bodyPr>
            <a:normAutofit fontScale="55000" lnSpcReduction="20000"/>
          </a:bodyPr>
          <a:lstStyle/>
          <a:p>
            <a:pPr algn="just">
              <a:buNone/>
            </a:pPr>
            <a:r>
              <a:rPr lang="en-US" dirty="0"/>
              <a:t>	Oxygen which is in abundance (20.9476% v/v) in the atmosphere is another indispensable material for life. According to </a:t>
            </a:r>
            <a:r>
              <a:rPr lang="en-US" dirty="0" err="1"/>
              <a:t>Broecker</a:t>
            </a:r>
            <a:r>
              <a:rPr lang="en-US" dirty="0"/>
              <a:t> (1970), each square </a:t>
            </a:r>
            <a:r>
              <a:rPr lang="en-US" dirty="0" err="1"/>
              <a:t>metre</a:t>
            </a:r>
            <a:r>
              <a:rPr lang="en-US" dirty="0"/>
              <a:t> of the earth’s surface is covered by 60,000 moles (about a ton) of oxygen gas. Terrestrial, aquatic and marine plants, during photosynthesis release about 8 moles of oxygen annually for each square </a:t>
            </a:r>
            <a:r>
              <a:rPr lang="en-US" dirty="0" err="1"/>
              <a:t>metre</a:t>
            </a:r>
            <a:r>
              <a:rPr lang="en-US" dirty="0"/>
              <a:t> of the earth’s surface. Nearly all of this gaseous oxygen is utilized in the process of respiration by plants, animals and bacteria with the result that the amount of oxygen consumed is almost equal to that of released in the atmosphere. However, there is a small net addition of oxygen to the atmosphere (about 1 part in 15 million parts of the oxygen present), which probably does not bring about any change in the oxygen content, as much of this is utilized in the oxidation of carbon, iron, </a:t>
            </a:r>
            <a:r>
              <a:rPr lang="en-US" dirty="0" err="1"/>
              <a:t>sulphur</a:t>
            </a:r>
            <a:r>
              <a:rPr lang="en-US" dirty="0"/>
              <a:t> and other minerals during the normal process of weathering.</a:t>
            </a:r>
            <a:br>
              <a:rPr lang="en-US" dirty="0"/>
            </a:br>
            <a:br>
              <a:rPr lang="en-US" dirty="0"/>
            </a:br>
            <a:r>
              <a:rPr lang="en-US" dirty="0"/>
              <a:t>Oxygen in bound state, occurs as oxides of carbonates in rocks, and in water. Oxygen dissolved in water is the main source of oxygen for aquatic plants, which may act as one of the limiting factors in their growth and development. Another important phase of oxygen is the ozone layer (oxygen acted on by short-wave radiation to produce ozone), of the outer atmosphere, which by shielding out the deadly ionizing short-wave ultraviolet radiations, protects the life. Oxygen is thus present in atmosphere in sufficiently large quantities and there is no possibility of oxygen deficiency on global scale even if all the earth’s organic matter including the fossil fuel is burnt.</a:t>
            </a:r>
            <a:br>
              <a:rPr lang="en-US" dirty="0"/>
            </a:b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latin typeface="Times New Roman" panose="02020603050405020304" pitchFamily="18" charset="0"/>
                <a:cs typeface="Times New Roman" panose="02020603050405020304" pitchFamily="18" charset="0"/>
              </a:rPr>
              <a:t>NITROGEN CYCLE</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19200"/>
            <a:ext cx="8229600" cy="5410200"/>
          </a:xfrm>
        </p:spPr>
        <p:txBody>
          <a:bodyPr>
            <a:normAutofit fontScale="40000" lnSpcReduction="20000"/>
          </a:bodyPr>
          <a:lstStyle/>
          <a:p>
            <a:pPr algn="just"/>
            <a:r>
              <a:rPr lang="en-US" dirty="0"/>
              <a:t>Gaseous nitrogen is the most abundant element of the atmosphere (78.084% v/v), and seems to have a highly complex nutrient cycle in the terrestrial and aquatic ecosystems. This substance is very important for plants and animals as an essential, constituent component of chlorophyll and proteins. Despite its immense value and indispensable nature it is never taken directly from the atmosphere by animals or higher plants. Atmospheric nitrogen is rather inert and does not readily participate in any reaction. </a:t>
            </a:r>
          </a:p>
          <a:p>
            <a:pPr algn="just"/>
            <a:r>
              <a:rPr lang="en-US" dirty="0"/>
              <a:t>The chief sources of nitrogen for plants are nitrates in the soil. The atmospheric nitrogen is fixed symbiotically as well as </a:t>
            </a:r>
            <a:r>
              <a:rPr lang="en-US" dirty="0" err="1"/>
              <a:t>asymbiotically</a:t>
            </a:r>
            <a:r>
              <a:rPr lang="en-US" dirty="0"/>
              <a:t> by a variety of microorganisms. The chief nitrogen fixers are bacteria belonging to the genus </a:t>
            </a:r>
            <a:r>
              <a:rPr lang="en-US" dirty="0" err="1"/>
              <a:t>Rhizobium</a:t>
            </a:r>
            <a:r>
              <a:rPr lang="en-US" dirty="0"/>
              <a:t> found in root nodules of legumes. </a:t>
            </a:r>
            <a:r>
              <a:rPr lang="en-US" dirty="0" err="1"/>
              <a:t>Asymbiotic</a:t>
            </a:r>
            <a:r>
              <a:rPr lang="en-US" dirty="0"/>
              <a:t> nitrogen fixers are some blue green algae, like Anabaena and </a:t>
            </a:r>
            <a:r>
              <a:rPr lang="en-US" dirty="0" err="1"/>
              <a:t>Nostoc</a:t>
            </a:r>
            <a:r>
              <a:rPr lang="en-US" dirty="0"/>
              <a:t>, aerobic bacteria like </a:t>
            </a:r>
            <a:r>
              <a:rPr lang="en-US" dirty="0" err="1"/>
              <a:t>Azotobacter</a:t>
            </a:r>
            <a:r>
              <a:rPr lang="en-US" dirty="0"/>
              <a:t>, and anaerobic bacteria like Clostridium. Certain photosynthetic bacteria like </a:t>
            </a:r>
            <a:r>
              <a:rPr lang="en-US" dirty="0" err="1"/>
              <a:t>Rhodospirillum</a:t>
            </a:r>
            <a:r>
              <a:rPr lang="en-US" dirty="0"/>
              <a:t> are also nitrogen fixers. Some proportion of atmospheric nitrogen is fixed during lightening also. The fixed atmospheric nitrogen reaches the soil as nitrates, which are taken up by plants for manufacture of complex nitrogenous compounds which in turn, are eaten by animals. The dead organic matter formed due to death of plants and animals is decomposed by various types of bacteria, </a:t>
            </a:r>
            <a:r>
              <a:rPr lang="en-US" dirty="0" err="1"/>
              <a:t>actinomycetes</a:t>
            </a:r>
            <a:r>
              <a:rPr lang="en-US" dirty="0"/>
              <a:t> and fungi occurring in soil and water. This releases nitrogen either in free stage or as ammonia gas in the atmosphere. Ammonia gas may reach the soil as nitrates through the activity of nitrifying microbes, </a:t>
            </a:r>
            <a:r>
              <a:rPr lang="en-US" dirty="0" err="1"/>
              <a:t>Nitrosomonas</a:t>
            </a:r>
            <a:r>
              <a:rPr lang="en-US" dirty="0"/>
              <a:t> and </a:t>
            </a:r>
            <a:r>
              <a:rPr lang="en-US" dirty="0" err="1"/>
              <a:t>Nitrobacter</a:t>
            </a:r>
            <a:r>
              <a:rPr lang="en-US" dirty="0"/>
              <a:t>. Some nitrates of soil due to activity of denitrifying microbes, Pseudomonas, may also be converted to free nitrogen gas returning to the atmosphere. This inorganic nitrogen is again recycled into the organic system upon absorption by higher plants. It is presumed that the fixation of nitrogen by microorganisms is generally in equilibrium with </a:t>
            </a:r>
            <a:r>
              <a:rPr lang="en-US" dirty="0" err="1"/>
              <a:t>denitrification</a:t>
            </a:r>
            <a:r>
              <a:rPr lang="en-US" dirty="0"/>
              <a:t>.</a:t>
            </a:r>
          </a:p>
          <a:p>
            <a:pPr algn="just"/>
            <a:r>
              <a:rPr lang="en-US" dirty="0"/>
              <a:t>But in recent years there has been high quantity of atmospheric nitrogen fixation by Industrial process (Haber’s process). Nitrogen so fixed is not readily and fully denitrified so as to cause accumulation of nitrates or ammonia in water and soil. The accumulation of nitrates in water causes </a:t>
            </a:r>
            <a:r>
              <a:rPr lang="en-US" dirty="0" err="1"/>
              <a:t>eutrophication</a:t>
            </a:r>
            <a:r>
              <a:rPr lang="en-US" dirty="0"/>
              <a:t>. NO</a:t>
            </a:r>
            <a:r>
              <a:rPr lang="en-US" baseline="-25000" dirty="0"/>
              <a:t>2</a:t>
            </a:r>
            <a:r>
              <a:rPr lang="en-US" dirty="0"/>
              <a:t> from the incomplete combustion of fossil fuel in automobiles further pollute the environment. It appears that through photochemical and electrical fixation 2.5 x 107 ty</a:t>
            </a:r>
            <a:r>
              <a:rPr lang="en-US" baseline="30000" dirty="0"/>
              <a:t>-1</a:t>
            </a:r>
            <a:r>
              <a:rPr lang="en-US" dirty="0"/>
              <a:t> and through biological fixation 5-(6)x 10</a:t>
            </a:r>
            <a:r>
              <a:rPr lang="en-US" baseline="30000" dirty="0"/>
              <a:t>9</a:t>
            </a:r>
            <a:r>
              <a:rPr lang="en-US" dirty="0"/>
              <a:t> ty</a:t>
            </a:r>
            <a:r>
              <a:rPr lang="en-US" baseline="30000" dirty="0"/>
              <a:t>-1</a:t>
            </a:r>
            <a:r>
              <a:rPr lang="en-US" dirty="0"/>
              <a:t> of nitrate is formed. Industrial nitrogen fixation including oxides of nitrogen formed during fossil fuel combustion is 8 x 10</a:t>
            </a:r>
            <a:r>
              <a:rPr lang="en-US" baseline="30000" dirty="0"/>
              <a:t>7</a:t>
            </a:r>
            <a:r>
              <a:rPr lang="en-US" dirty="0"/>
              <a:t> ty</a:t>
            </a:r>
            <a:r>
              <a:rPr lang="en-US" baseline="30000" dirty="0"/>
              <a:t>-1</a:t>
            </a:r>
            <a:r>
              <a:rPr lang="en-US" dirty="0"/>
              <a:t>. Nitrogen fixed by microorganisms is 1-(2) x 10</a:t>
            </a:r>
            <a:r>
              <a:rPr lang="en-US" baseline="30000" dirty="0"/>
              <a:t>8</a:t>
            </a:r>
            <a:r>
              <a:rPr lang="en-US" dirty="0"/>
              <a:t> ty</a:t>
            </a:r>
            <a:r>
              <a:rPr lang="en-US" baseline="30000" dirty="0"/>
              <a:t>-1</a:t>
            </a:r>
            <a:r>
              <a:rPr lang="en-US" dirty="0"/>
              <a:t>, which is presumed almost equal to that of </a:t>
            </a:r>
            <a:r>
              <a:rPr lang="en-US" dirty="0" err="1"/>
              <a:t>denitrification</a:t>
            </a:r>
            <a:r>
              <a:rPr lang="en-US" dirty="0"/>
              <a:t>. A tiny fraction of annual N-fixation is lost to fossilization in sediments because the anaerobic sedimentary environment is </a:t>
            </a:r>
            <a:r>
              <a:rPr lang="en-US" dirty="0" err="1"/>
              <a:t>favourable</a:t>
            </a:r>
            <a:r>
              <a:rPr lang="en-US" dirty="0"/>
              <a:t> to denitrifying bacteria.</a:t>
            </a:r>
            <a:br>
              <a:rPr lang="en-US" dirty="0"/>
            </a:b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a:solidFill>
                  <a:srgbClr val="FF0000"/>
                </a:solidFill>
                <a:latin typeface="Times New Roman" panose="02020603050405020304" pitchFamily="18" charset="0"/>
                <a:cs typeface="Times New Roman" panose="02020603050405020304" pitchFamily="18" charset="0"/>
              </a:rPr>
              <a:t>SULPHUR CYCLE</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914400"/>
            <a:ext cx="8229600" cy="5943600"/>
          </a:xfrm>
        </p:spPr>
        <p:txBody>
          <a:bodyPr>
            <a:normAutofit fontScale="55000" lnSpcReduction="20000"/>
          </a:bodyPr>
          <a:lstStyle/>
          <a:p>
            <a:pPr algn="just">
              <a:buNone/>
            </a:pPr>
            <a:br>
              <a:rPr lang="en-US" dirty="0"/>
            </a:br>
            <a:r>
              <a:rPr lang="en-US" dirty="0" err="1"/>
              <a:t>Sulphur</a:t>
            </a:r>
            <a:r>
              <a:rPr lang="en-US" dirty="0"/>
              <a:t> is a component of sedimentary cycle. It is found in the gaseous forms (H2S, SO2, etc.) in the atmosphere, and as </a:t>
            </a:r>
            <a:r>
              <a:rPr lang="en-US" dirty="0" err="1"/>
              <a:t>sulphates</a:t>
            </a:r>
            <a:r>
              <a:rPr lang="en-US" dirty="0"/>
              <a:t>, </a:t>
            </a:r>
            <a:r>
              <a:rPr lang="en-US" dirty="0" err="1"/>
              <a:t>sulphides</a:t>
            </a:r>
            <a:r>
              <a:rPr lang="en-US" dirty="0"/>
              <a:t> and organic-</a:t>
            </a:r>
            <a:r>
              <a:rPr lang="en-US" dirty="0" err="1"/>
              <a:t>sulphur</a:t>
            </a:r>
            <a:r>
              <a:rPr lang="en-US" dirty="0"/>
              <a:t> in the soil. SO2 gas present in the atmosphere is produced volcanically, by burning of vegetation, and now in copious quantities by oxidation of </a:t>
            </a:r>
            <a:r>
              <a:rPr lang="en-US" dirty="0" err="1"/>
              <a:t>sulphides</a:t>
            </a:r>
            <a:r>
              <a:rPr lang="en-US" dirty="0"/>
              <a:t> and </a:t>
            </a:r>
            <a:r>
              <a:rPr lang="en-US" dirty="0" err="1"/>
              <a:t>organo</a:t>
            </a:r>
            <a:r>
              <a:rPr lang="en-US" dirty="0"/>
              <a:t>-S in fossil fuels. H</a:t>
            </a:r>
            <a:r>
              <a:rPr lang="en-US" baseline="-25000" dirty="0"/>
              <a:t>2</a:t>
            </a:r>
            <a:r>
              <a:rPr lang="en-US" dirty="0"/>
              <a:t>S and </a:t>
            </a:r>
            <a:r>
              <a:rPr lang="en-US" dirty="0" err="1"/>
              <a:t>dimethyl</a:t>
            </a:r>
            <a:r>
              <a:rPr lang="en-US" dirty="0"/>
              <a:t> </a:t>
            </a:r>
            <a:r>
              <a:rPr lang="en-US" dirty="0" err="1"/>
              <a:t>sulphide</a:t>
            </a:r>
            <a:r>
              <a:rPr lang="en-US" dirty="0"/>
              <a:t> are commonly formed by the activity of anaerobic bacteria. The elemental and organic </a:t>
            </a:r>
            <a:r>
              <a:rPr lang="en-US" dirty="0" err="1"/>
              <a:t>sulphur</a:t>
            </a:r>
            <a:r>
              <a:rPr lang="en-US" dirty="0"/>
              <a:t>, and SO</a:t>
            </a:r>
            <a:r>
              <a:rPr lang="en-US" baseline="-25000" dirty="0"/>
              <a:t>4</a:t>
            </a:r>
            <a:r>
              <a:rPr lang="en-US" baseline="30000" dirty="0"/>
              <a:t>2-</a:t>
            </a:r>
            <a:r>
              <a:rPr lang="en-US" dirty="0"/>
              <a:t> are formed through oxidation of H2S. SO</a:t>
            </a:r>
            <a:r>
              <a:rPr lang="en-US" baseline="-25000" dirty="0"/>
              <a:t>2</a:t>
            </a:r>
            <a:r>
              <a:rPr lang="en-US" dirty="0"/>
              <a:t> and H</a:t>
            </a:r>
            <a:r>
              <a:rPr lang="en-US" baseline="-25000" dirty="0"/>
              <a:t>2</a:t>
            </a:r>
            <a:r>
              <a:rPr lang="en-US" dirty="0"/>
              <a:t>S from the atmosphere are returned to the soil through precipitation. </a:t>
            </a:r>
            <a:r>
              <a:rPr lang="en-US" dirty="0" err="1"/>
              <a:t>Sulphur</a:t>
            </a:r>
            <a:r>
              <a:rPr lang="en-US" dirty="0"/>
              <a:t> in the form of </a:t>
            </a:r>
            <a:r>
              <a:rPr lang="en-US" dirty="0" err="1"/>
              <a:t>sulphates</a:t>
            </a:r>
            <a:r>
              <a:rPr lang="en-US" dirty="0"/>
              <a:t> (SO</a:t>
            </a:r>
            <a:r>
              <a:rPr lang="en-US" baseline="-25000" dirty="0"/>
              <a:t>4</a:t>
            </a:r>
            <a:r>
              <a:rPr lang="en-US" baseline="30000" dirty="0"/>
              <a:t>2-</a:t>
            </a:r>
            <a:r>
              <a:rPr lang="en-US" dirty="0"/>
              <a:t>) is the principal available form that is reduced and incorporated into proteins by </a:t>
            </a:r>
            <a:r>
              <a:rPr lang="en-US" dirty="0" err="1"/>
              <a:t>autotrophs</a:t>
            </a:r>
            <a:r>
              <a:rPr lang="en-US" dirty="0"/>
              <a:t>. </a:t>
            </a:r>
            <a:r>
              <a:rPr lang="en-US" dirty="0" err="1"/>
              <a:t>Sulphur</a:t>
            </a:r>
            <a:r>
              <a:rPr lang="en-US" dirty="0"/>
              <a:t> is an essential constituent of certain amino acids (</a:t>
            </a:r>
            <a:r>
              <a:rPr lang="en-US" dirty="0" err="1"/>
              <a:t>cysteine</a:t>
            </a:r>
            <a:r>
              <a:rPr lang="en-US" dirty="0"/>
              <a:t>, </a:t>
            </a:r>
            <a:r>
              <a:rPr lang="en-US" dirty="0" err="1"/>
              <a:t>cystine</a:t>
            </a:r>
            <a:r>
              <a:rPr lang="en-US" dirty="0"/>
              <a:t>, and </a:t>
            </a:r>
            <a:r>
              <a:rPr lang="en-US" dirty="0" err="1"/>
              <a:t>methionine</a:t>
            </a:r>
            <a:r>
              <a:rPr lang="en-US" dirty="0"/>
              <a:t>), the peptide glutathione and certain vitamins or enzyme cofactors (thiamine, </a:t>
            </a:r>
            <a:r>
              <a:rPr lang="en-US" dirty="0" err="1"/>
              <a:t>biotine</a:t>
            </a:r>
            <a:r>
              <a:rPr lang="en-US" dirty="0"/>
              <a:t>, and </a:t>
            </a:r>
            <a:r>
              <a:rPr lang="en-US" dirty="0" err="1"/>
              <a:t>thiotic</a:t>
            </a:r>
            <a:r>
              <a:rPr lang="en-US" dirty="0"/>
              <a:t> acid). It is the </a:t>
            </a:r>
            <a:r>
              <a:rPr lang="en-US" dirty="0" err="1"/>
              <a:t>mercaptan</a:t>
            </a:r>
            <a:r>
              <a:rPr lang="en-US" dirty="0"/>
              <a:t>, containing the </a:t>
            </a:r>
            <a:r>
              <a:rPr lang="en-US" dirty="0" err="1"/>
              <a:t>thiol</a:t>
            </a:r>
            <a:r>
              <a:rPr lang="en-US" dirty="0"/>
              <a:t> (-SH, or </a:t>
            </a:r>
            <a:r>
              <a:rPr lang="en-US" dirty="0" err="1"/>
              <a:t>sulphydryl</a:t>
            </a:r>
            <a:r>
              <a:rPr lang="en-US" dirty="0"/>
              <a:t>) group, and as the corresponding oxidized disulfide form that </a:t>
            </a:r>
            <a:r>
              <a:rPr lang="en-US" dirty="0" err="1"/>
              <a:t>sulphur</a:t>
            </a:r>
            <a:r>
              <a:rPr lang="en-US" dirty="0"/>
              <a:t> is most reactive in the plant.</a:t>
            </a:r>
            <a:br>
              <a:rPr lang="en-US" dirty="0"/>
            </a:br>
            <a:br>
              <a:rPr lang="en-US" dirty="0"/>
            </a:br>
            <a:r>
              <a:rPr lang="en-US" dirty="0"/>
              <a:t>The </a:t>
            </a:r>
            <a:r>
              <a:rPr lang="en-US" dirty="0" err="1"/>
              <a:t>sulphur</a:t>
            </a:r>
            <a:r>
              <a:rPr lang="en-US" dirty="0"/>
              <a:t> cycle links air, water and soil, where microbes play a key role. The </a:t>
            </a:r>
            <a:r>
              <a:rPr lang="en-US" dirty="0" err="1"/>
              <a:t>sulphur</a:t>
            </a:r>
            <a:r>
              <a:rPr lang="en-US" dirty="0"/>
              <a:t> is incorporated in the tissues of </a:t>
            </a:r>
            <a:r>
              <a:rPr lang="en-US" dirty="0" err="1"/>
              <a:t>autotrophs</a:t>
            </a:r>
            <a:r>
              <a:rPr lang="en-US" dirty="0"/>
              <a:t> as -SH in the proteins. It passes through the grazing food chain and excess of it is released through the </a:t>
            </a:r>
            <a:r>
              <a:rPr lang="en-US" dirty="0" err="1"/>
              <a:t>faeces</a:t>
            </a:r>
            <a:r>
              <a:rPr lang="en-US" dirty="0"/>
              <a:t> of animals. Within the detritus food chain the decomposition of proteins releases </a:t>
            </a:r>
            <a:r>
              <a:rPr lang="en-US" dirty="0" err="1"/>
              <a:t>sulphur</a:t>
            </a:r>
            <a:r>
              <a:rPr lang="en-US" dirty="0"/>
              <a:t>. Under aerobic conditions </a:t>
            </a:r>
            <a:r>
              <a:rPr lang="en-US" dirty="0" err="1"/>
              <a:t>Aspergillus</a:t>
            </a:r>
            <a:r>
              <a:rPr lang="en-US" dirty="0"/>
              <a:t> and </a:t>
            </a:r>
            <a:r>
              <a:rPr lang="en-US" dirty="0" err="1"/>
              <a:t>Neurospora</a:t>
            </a:r>
            <a:r>
              <a:rPr lang="en-US" dirty="0"/>
              <a:t> and under anaerobic conditions the bacteria like Escherichia and Proteus are largely responsible for the decomposition. In anaerobic soils and sediments H2S is formed by </a:t>
            </a:r>
            <a:r>
              <a:rPr lang="en-US" dirty="0" err="1"/>
              <a:t>sulphate</a:t>
            </a:r>
            <a:r>
              <a:rPr lang="en-US" dirty="0"/>
              <a:t> reducing bacteria like </a:t>
            </a:r>
            <a:r>
              <a:rPr lang="en-US" dirty="0" err="1"/>
              <a:t>Desulphonovibrio</a:t>
            </a:r>
            <a:r>
              <a:rPr lang="en-US" dirty="0"/>
              <a:t> </a:t>
            </a:r>
            <a:r>
              <a:rPr lang="en-US" dirty="0" err="1"/>
              <a:t>desulfuricans</a:t>
            </a:r>
            <a:r>
              <a:rPr lang="en-US" dirty="0"/>
              <a:t> which utilize the oxygen in the </a:t>
            </a:r>
            <a:r>
              <a:rPr lang="en-US" dirty="0" err="1"/>
              <a:t>sulphate</a:t>
            </a:r>
            <a:r>
              <a:rPr lang="en-US" dirty="0"/>
              <a:t> molecule to obtain energy and in turn reduce the </a:t>
            </a:r>
            <a:r>
              <a:rPr lang="en-US" dirty="0" err="1"/>
              <a:t>sulphate</a:t>
            </a:r>
            <a:r>
              <a:rPr lang="en-US" dirty="0"/>
              <a:t> in deep sediments to H2S gas: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6906C-44DF-44C9-A312-AC75259A8474}"/>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B3F99207-C822-4766-A3A8-AC472B8B37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752600"/>
            <a:ext cx="7467600" cy="3962400"/>
          </a:xfrm>
        </p:spPr>
      </p:pic>
    </p:spTree>
    <p:extLst>
      <p:ext uri="{BB962C8B-B14F-4D97-AF65-F5344CB8AC3E}">
        <p14:creationId xmlns:p14="http://schemas.microsoft.com/office/powerpoint/2010/main" val="2465463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latin typeface="Times New Roman" panose="02020603050405020304" pitchFamily="18" charset="0"/>
                <a:cs typeface="Times New Roman" panose="02020603050405020304" pitchFamily="18" charset="0"/>
              </a:rPr>
              <a:t>CONT..,</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8229600" cy="4800600"/>
          </a:xfrm>
        </p:spPr>
        <p:txBody>
          <a:bodyPr>
            <a:normAutofit fontScale="62500" lnSpcReduction="20000"/>
          </a:bodyPr>
          <a:lstStyle/>
          <a:p>
            <a:pPr algn="just"/>
            <a:r>
              <a:rPr lang="en-US" dirty="0"/>
              <a:t>In iron-rich materials, much of this H2S is scavenged by ferrous iron to produce the very insoluble, black </a:t>
            </a:r>
            <a:r>
              <a:rPr lang="en-US" dirty="0" err="1"/>
              <a:t>FeS</a:t>
            </a:r>
            <a:r>
              <a:rPr lang="en-US" dirty="0"/>
              <a:t>. Many photosynthetic and chemosynthetic bacteria play an important role in </a:t>
            </a:r>
            <a:r>
              <a:rPr lang="en-US" dirty="0" err="1"/>
              <a:t>sulphur</a:t>
            </a:r>
            <a:r>
              <a:rPr lang="en-US" dirty="0"/>
              <a:t> metabolism. Chemoautotrophic </a:t>
            </a:r>
            <a:r>
              <a:rPr lang="en-US" dirty="0" err="1"/>
              <a:t>colourless</a:t>
            </a:r>
            <a:r>
              <a:rPr lang="en-US" dirty="0"/>
              <a:t> bacteria like </a:t>
            </a:r>
            <a:r>
              <a:rPr lang="en-US" dirty="0" err="1"/>
              <a:t>Beggiatoa</a:t>
            </a:r>
            <a:r>
              <a:rPr lang="en-US" dirty="0"/>
              <a:t>, </a:t>
            </a:r>
            <a:r>
              <a:rPr lang="en-US" dirty="0" err="1"/>
              <a:t>Thiothrix</a:t>
            </a:r>
            <a:r>
              <a:rPr lang="en-US" dirty="0"/>
              <a:t> and </a:t>
            </a:r>
            <a:r>
              <a:rPr lang="en-US" dirty="0" err="1"/>
              <a:t>Thiobacillus</a:t>
            </a:r>
            <a:r>
              <a:rPr lang="en-US" dirty="0"/>
              <a:t> occurring in H2S containing water oxidizes H</a:t>
            </a:r>
            <a:r>
              <a:rPr lang="en-US" baseline="-25000" dirty="0"/>
              <a:t>2</a:t>
            </a:r>
            <a:r>
              <a:rPr lang="en-US" dirty="0"/>
              <a:t>S to S or S to SO</a:t>
            </a:r>
            <a:r>
              <a:rPr lang="en-US" baseline="-25000" dirty="0"/>
              <a:t>4</a:t>
            </a:r>
            <a:r>
              <a:rPr lang="en-US" baseline="30000" dirty="0"/>
              <a:t>2-</a:t>
            </a:r>
            <a:r>
              <a:rPr lang="en-US" dirty="0"/>
              <a:t> when the H</a:t>
            </a:r>
            <a:r>
              <a:rPr lang="en-US" baseline="-25000" dirty="0"/>
              <a:t>2</a:t>
            </a:r>
            <a:r>
              <a:rPr lang="en-US" dirty="0"/>
              <a:t>S supply is exhausted.</a:t>
            </a:r>
          </a:p>
          <a:p>
            <a:pPr algn="just"/>
            <a:r>
              <a:rPr lang="en-US" dirty="0" err="1"/>
              <a:t>Thiobacillus</a:t>
            </a:r>
            <a:r>
              <a:rPr lang="en-US" dirty="0"/>
              <a:t> </a:t>
            </a:r>
            <a:r>
              <a:rPr lang="en-US" dirty="0" err="1"/>
              <a:t>thiooxidans</a:t>
            </a:r>
            <a:r>
              <a:rPr lang="en-US" dirty="0"/>
              <a:t> under highly acidic conditions (up to pH 0.6) may convert </a:t>
            </a:r>
            <a:r>
              <a:rPr lang="en-US" dirty="0" err="1"/>
              <a:t>sulphur</a:t>
            </a:r>
            <a:r>
              <a:rPr lang="en-US" dirty="0"/>
              <a:t> to </a:t>
            </a:r>
            <a:r>
              <a:rPr lang="en-US" dirty="0" err="1"/>
              <a:t>sulphuric</a:t>
            </a:r>
            <a:r>
              <a:rPr lang="en-US" dirty="0"/>
              <a:t> acid of 10% concentration and thus strongly acidify the soil. There are also green </a:t>
            </a:r>
            <a:r>
              <a:rPr lang="en-US" dirty="0" err="1"/>
              <a:t>sulphur</a:t>
            </a:r>
            <a:r>
              <a:rPr lang="en-US" dirty="0"/>
              <a:t> (e.g. </a:t>
            </a:r>
            <a:r>
              <a:rPr lang="en-US" dirty="0" err="1"/>
              <a:t>Chlorobium</a:t>
            </a:r>
            <a:r>
              <a:rPr lang="en-US" dirty="0"/>
              <a:t>) and purple-</a:t>
            </a:r>
            <a:r>
              <a:rPr lang="en-US" dirty="0" err="1"/>
              <a:t>sulphur</a:t>
            </a:r>
            <a:r>
              <a:rPr lang="en-US" dirty="0"/>
              <a:t> (e.g. </a:t>
            </a:r>
            <a:r>
              <a:rPr lang="en-US" dirty="0" err="1"/>
              <a:t>Chromatium</a:t>
            </a:r>
            <a:r>
              <a:rPr lang="en-US" dirty="0"/>
              <a:t>) photosynthetic bacteria that use the H2S as the source of hydrogen in reducing CO</a:t>
            </a:r>
            <a:r>
              <a:rPr lang="en-US" baseline="-25000" dirty="0"/>
              <a:t>2</a:t>
            </a:r>
            <a:r>
              <a:rPr lang="en-US" dirty="0"/>
              <a:t>.</a:t>
            </a:r>
            <a:br>
              <a:rPr lang="en-US" dirty="0"/>
            </a:br>
            <a:r>
              <a:rPr lang="en-US" dirty="0"/>
              <a:t>Light.</a:t>
            </a:r>
          </a:p>
          <a:p>
            <a:pPr algn="just"/>
            <a:r>
              <a:rPr lang="en-US" dirty="0"/>
              <a:t>Green bacteria are able to oxidize H</a:t>
            </a:r>
            <a:r>
              <a:rPr lang="en-US" baseline="-25000" dirty="0"/>
              <a:t>2</a:t>
            </a:r>
            <a:r>
              <a:rPr lang="en-US" dirty="0"/>
              <a:t>S only to elemental </a:t>
            </a:r>
            <a:r>
              <a:rPr lang="en-US" dirty="0" err="1"/>
              <a:t>sulphur</a:t>
            </a:r>
            <a:r>
              <a:rPr lang="en-US" dirty="0"/>
              <a:t>, whereas the purple one can carry oxidation to </a:t>
            </a:r>
            <a:r>
              <a:rPr lang="en-US" dirty="0" err="1"/>
              <a:t>sulphate</a:t>
            </a:r>
            <a:r>
              <a:rPr lang="en-US" dirty="0"/>
              <a:t> stage.</a:t>
            </a:r>
          </a:p>
          <a:p>
            <a:pPr algn="just"/>
            <a:r>
              <a:rPr lang="en-US" dirty="0" err="1"/>
              <a:t>Sulphur</a:t>
            </a:r>
            <a:r>
              <a:rPr lang="en-US" dirty="0"/>
              <a:t> cycle plays a key role in the metabolism of other nutrients like iron, copper, cadmium, zinc, cobalt etc. For example, when iron is precipitated as </a:t>
            </a:r>
            <a:r>
              <a:rPr lang="en-US" dirty="0" err="1"/>
              <a:t>sulphide</a:t>
            </a:r>
            <a:r>
              <a:rPr lang="en-US" dirty="0"/>
              <a:t>, phosphorus is converted from insoluble to soluble form and thus becomes available to organisms.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latin typeface="Times New Roman" panose="02020603050405020304" pitchFamily="18" charset="0"/>
                <a:cs typeface="Times New Roman" panose="02020603050405020304" pitchFamily="18" charset="0"/>
              </a:rPr>
              <a:t>PHOSPHORUS CYCLE</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47500" lnSpcReduction="20000"/>
          </a:bodyPr>
          <a:lstStyle/>
          <a:p>
            <a:r>
              <a:rPr lang="en-US" dirty="0"/>
              <a:t>Like </a:t>
            </a:r>
            <a:r>
              <a:rPr lang="en-US" dirty="0" err="1"/>
              <a:t>sulphur</a:t>
            </a:r>
            <a:r>
              <a:rPr lang="en-US" dirty="0"/>
              <a:t>, phosphorus is also a component of sedimentary cycle. It is an essential component as in the form of ATP it acts as an energy carrier. It is comparatively less abundant in natural ecosystems, particularly in terrestrial ecosystems and occurs in meager amounts in aquatic ecosystems too. The phosphorus is made available to the plants form the </a:t>
            </a:r>
            <a:r>
              <a:rPr lang="en-US" dirty="0" err="1"/>
              <a:t>phosphatic</a:t>
            </a:r>
            <a:r>
              <a:rPr lang="en-US" dirty="0"/>
              <a:t> rocks by slow weathering process. The </a:t>
            </a:r>
            <a:r>
              <a:rPr lang="en-US" dirty="0" err="1"/>
              <a:t>phosphatic</a:t>
            </a:r>
            <a:r>
              <a:rPr lang="en-US" dirty="0"/>
              <a:t> (inorganic phosphates typically orthophosphate ions) are </a:t>
            </a:r>
            <a:r>
              <a:rPr lang="en-US" dirty="0" err="1"/>
              <a:t>metabolised</a:t>
            </a:r>
            <a:r>
              <a:rPr lang="en-US" dirty="0"/>
              <a:t> in the plant body and pass through the food chain to animals, and then to decomposers (as food as well as through death and decay) in the form of organic phosphate, which is subsequently made available in the soil for reutilization through </a:t>
            </a:r>
            <a:r>
              <a:rPr lang="en-US" dirty="0" err="1"/>
              <a:t>mineralisation</a:t>
            </a:r>
            <a:r>
              <a:rPr lang="en-US" dirty="0"/>
              <a:t> and decomposition. However, a major proportion of phosphorus becomes lost to this central cycle through run off to the deep sediments of the oceans and in biological processes, such as formation of teeth and bones. On the contrary some quantities of phosphates are returned back to the earth in the form of bird </a:t>
            </a:r>
            <a:r>
              <a:rPr lang="en-US" dirty="0" err="1"/>
              <a:t>guana</a:t>
            </a:r>
            <a:r>
              <a:rPr lang="en-US" dirty="0"/>
              <a:t> (excreta) and fishes. In recent years the excessive use of phosphate fertilizers and the detergents is a problem of global concern as it has been considered responsible for accelerated </a:t>
            </a:r>
            <a:r>
              <a:rPr lang="en-US" dirty="0" err="1"/>
              <a:t>eutrophication</a:t>
            </a:r>
            <a:r>
              <a:rPr lang="en-US" dirty="0"/>
              <a:t> of water bodies.</a:t>
            </a:r>
            <a:br>
              <a:rPr lang="en-US" dirty="0"/>
            </a:br>
            <a:br>
              <a:rPr lang="en-US" dirty="0"/>
            </a:br>
            <a:r>
              <a:rPr lang="en-US" b="1" dirty="0"/>
              <a:t>Calcium cycle</a:t>
            </a:r>
            <a:br>
              <a:rPr lang="en-US" dirty="0"/>
            </a:br>
            <a:br>
              <a:rPr lang="en-US" dirty="0"/>
            </a:br>
            <a:r>
              <a:rPr lang="en-US" dirty="0"/>
              <a:t>It is important element needed by plants for building their cell walls and by animals for bone formation. It is being regularly added to the soil pool through the weathering of rocks and through atmosphere. A large proportion of this is kept in a state of cycling by uptake from soil into the biotic pool of plants and animals and their return through litter fall, death and decay via detritus food chain. Only a small portion is lost out of the ecosystem through stream flow and this is replenished by weathering and precipitation.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latin typeface="Times New Roman" panose="02020603050405020304" pitchFamily="18" charset="0"/>
                <a:cs typeface="Times New Roman" panose="02020603050405020304" pitchFamily="18" charset="0"/>
              </a:rPr>
              <a:t>CYCLE OF TOXIC ELEMENTS</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19200"/>
            <a:ext cx="8229600" cy="5334000"/>
          </a:xfrm>
        </p:spPr>
        <p:txBody>
          <a:bodyPr>
            <a:normAutofit fontScale="40000" lnSpcReduction="20000"/>
          </a:bodyPr>
          <a:lstStyle/>
          <a:p>
            <a:r>
              <a:rPr lang="en-US" dirty="0"/>
              <a:t>Several non-essential elements like mercury, lead, cadmium, arsenic and fluorine, despite their substantial toxicity are freely cycled through biological systems in well regulated and balanced manner. Growing industrial use, mining operations and other man’s activities tended to perturb this equilibrium and upset the balance towards greater accumulation and lesser dispersion of toxic elements. A very significant role in the mobility and dispersion of these elements in the biosphere is played by microorganisms.</a:t>
            </a:r>
          </a:p>
          <a:p>
            <a:br>
              <a:rPr lang="en-US" dirty="0"/>
            </a:br>
            <a:r>
              <a:rPr lang="en-US" b="1" i="1" dirty="0"/>
              <a:t> Mercury</a:t>
            </a:r>
            <a:br>
              <a:rPr lang="en-US" dirty="0"/>
            </a:br>
            <a:br>
              <a:rPr lang="en-US" dirty="0"/>
            </a:br>
            <a:r>
              <a:rPr lang="en-US" dirty="0"/>
              <a:t>It is one of the most important toxic elements which is now increasingly (about four-fold) discharged in soils and water as an unwanted by-product of certain industrial and agricultural activities. Mercury cycle is better known and the potential rate determining the role of </a:t>
            </a:r>
            <a:r>
              <a:rPr lang="en-US" dirty="0" err="1"/>
              <a:t>biomethylation</a:t>
            </a:r>
            <a:r>
              <a:rPr lang="en-US" dirty="0"/>
              <a:t> of mercury in an ecosystem involving lakes, rivers, coastal environment, soil, etc., is now well established. The natural level of mercury in soils is as high as 0.04 </a:t>
            </a:r>
            <a:r>
              <a:rPr lang="en-US" dirty="0" err="1"/>
              <a:t>ppm</a:t>
            </a:r>
            <a:r>
              <a:rPr lang="en-US" dirty="0"/>
              <a:t>, and in water 0.06 </a:t>
            </a:r>
            <a:r>
              <a:rPr lang="en-US" dirty="0" err="1"/>
              <a:t>ppm</a:t>
            </a:r>
            <a:r>
              <a:rPr lang="en-US" dirty="0"/>
              <a:t>. The amount of mercury found in the air depends on conditions of the environment. The element is poisonous in the metallic state, as inorganic salts of mercury or in the form of organic mercury compounds. It does not have to be ingested being poisonous. Metallic mercury gives off </a:t>
            </a:r>
            <a:r>
              <a:rPr lang="en-US" dirty="0" err="1"/>
              <a:t>vapours</a:t>
            </a:r>
            <a:r>
              <a:rPr lang="en-US" dirty="0"/>
              <a:t> at room temperature; some of the metal even vaporizes at the freezing point of water and this being highly volatile gets dispersed into biosphere. Elemental mercury can exist in three alternative states, viz., Hg2</a:t>
            </a:r>
            <a:r>
              <a:rPr lang="en-US" baseline="30000" dirty="0"/>
              <a:t>2+</a:t>
            </a:r>
            <a:r>
              <a:rPr lang="en-US" dirty="0"/>
              <a:t>, Hg</a:t>
            </a:r>
            <a:r>
              <a:rPr lang="en-US" baseline="30000" dirty="0"/>
              <a:t>2+</a:t>
            </a:r>
            <a:r>
              <a:rPr lang="en-US" dirty="0"/>
              <a:t> and </a:t>
            </a:r>
            <a:r>
              <a:rPr lang="en-US" dirty="0" err="1"/>
              <a:t>HgO</a:t>
            </a:r>
            <a:r>
              <a:rPr lang="en-US" dirty="0"/>
              <a:t> and certain microorganisms are capable of </a:t>
            </a:r>
            <a:r>
              <a:rPr lang="en-US" dirty="0" err="1"/>
              <a:t>interconverting</a:t>
            </a:r>
            <a:r>
              <a:rPr lang="en-US" dirty="0"/>
              <a:t> the three forms. Naturally occurring methyl-vitamin B</a:t>
            </a:r>
            <a:r>
              <a:rPr lang="en-US" baseline="-25000" dirty="0"/>
              <a:t>12</a:t>
            </a:r>
            <a:r>
              <a:rPr lang="en-US" dirty="0"/>
              <a:t> compounds can aid the synthesis of methyl mercury as well as </a:t>
            </a:r>
            <a:r>
              <a:rPr lang="en-US" dirty="0" err="1"/>
              <a:t>dimethyl</a:t>
            </a:r>
            <a:r>
              <a:rPr lang="en-US" dirty="0"/>
              <a:t> mercury in natural habitats. The bioaccumulation of mercury is greatly facilitated by the natural synthesis of stable </a:t>
            </a:r>
            <a:r>
              <a:rPr lang="en-US" dirty="0" err="1"/>
              <a:t>alkylmercury</a:t>
            </a:r>
            <a:r>
              <a:rPr lang="en-US" dirty="0"/>
              <a:t> compounds (Wood, 1974). About 25% of the world mercury production form chlorine plant, where mercury is used as in electrolyte electrode, escapes in fuel gases. Methyl mercury compounds formed probably in </a:t>
            </a:r>
            <a:r>
              <a:rPr lang="en-US" dirty="0" err="1"/>
              <a:t>sulphide</a:t>
            </a:r>
            <a:r>
              <a:rPr lang="en-US" dirty="0"/>
              <a:t>-rich sediments by the activity of </a:t>
            </a:r>
            <a:r>
              <a:rPr lang="en-US" dirty="0" err="1"/>
              <a:t>Methanobacterium</a:t>
            </a:r>
            <a:r>
              <a:rPr lang="en-US" dirty="0"/>
              <a:t> </a:t>
            </a:r>
            <a:r>
              <a:rPr lang="en-US" dirty="0" err="1"/>
              <a:t>amelankis</a:t>
            </a:r>
            <a:r>
              <a:rPr lang="en-US" dirty="0"/>
              <a:t> are also highly toxic and move in the ecosystem either in solution or as atmospheric volatiles. Methyl mercury chloride is particularly toxic to animals as it is easily passed across cell membranes. </a:t>
            </a:r>
            <a:r>
              <a:rPr lang="en-US" dirty="0" err="1"/>
              <a:t>Dimethyl</a:t>
            </a:r>
            <a:r>
              <a:rPr lang="en-US" dirty="0"/>
              <a:t> mercury, which is highly volatile, passes into the air and decomposes into CH</a:t>
            </a:r>
            <a:r>
              <a:rPr lang="en-US" baseline="-25000" dirty="0"/>
              <a:t>4</a:t>
            </a:r>
            <a:r>
              <a:rPr lang="en-US" dirty="0"/>
              <a:t>, C</a:t>
            </a:r>
            <a:r>
              <a:rPr lang="en-US" baseline="-25000" dirty="0"/>
              <a:t>2</a:t>
            </a:r>
            <a:r>
              <a:rPr lang="en-US" dirty="0"/>
              <a:t>H</a:t>
            </a:r>
            <a:r>
              <a:rPr lang="en-US" baseline="-25000" dirty="0"/>
              <a:t>6</a:t>
            </a:r>
            <a:r>
              <a:rPr lang="en-US" dirty="0"/>
              <a:t> and Hg</a:t>
            </a:r>
            <a:r>
              <a:rPr lang="en-US" baseline="-25000" dirty="0"/>
              <a:t>2</a:t>
            </a:r>
            <a:r>
              <a:rPr lang="en-US" dirty="0"/>
              <a:t>O, thus causing air pollution.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a:t>
            </a:r>
            <a:r>
              <a:rPr lang="en-IN" b="1" dirty="0">
                <a:solidFill>
                  <a:srgbClr val="FF0000"/>
                </a:solidFill>
                <a:latin typeface="Times New Roman" panose="02020603050405020304" pitchFamily="18" charset="0"/>
                <a:cs typeface="Times New Roman" panose="02020603050405020304" pitchFamily="18" charset="0"/>
              </a:rPr>
              <a:t>CONT..,</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19200"/>
            <a:ext cx="8229600" cy="5334000"/>
          </a:xfrm>
        </p:spPr>
        <p:txBody>
          <a:bodyPr>
            <a:normAutofit fontScale="40000" lnSpcReduction="20000"/>
          </a:bodyPr>
          <a:lstStyle/>
          <a:p>
            <a:r>
              <a:rPr lang="en-US" dirty="0"/>
              <a:t>The mercury cycle shows that the mercury in ecosystem passes through food chain or by inhalation of dust or ingestion of surface-contaminated food. Mercury pollution can be best assessed by measuring the concentration of total mercury in sediments and also the rate of uptake of methyl mercury by fish.</a:t>
            </a:r>
            <a:br>
              <a:rPr lang="en-US" dirty="0"/>
            </a:br>
            <a:br>
              <a:rPr lang="en-US" dirty="0"/>
            </a:br>
            <a:r>
              <a:rPr lang="en-US" b="1" i="1" dirty="0"/>
              <a:t>Arsenic</a:t>
            </a:r>
            <a:br>
              <a:rPr lang="en-US" dirty="0"/>
            </a:br>
            <a:br>
              <a:rPr lang="en-US" dirty="0"/>
            </a:br>
            <a:r>
              <a:rPr lang="en-US" dirty="0"/>
              <a:t>It also has a biological cycle in nature. It is an element that is intermediate between the metals and non-metals. It is more abundant in nature as compared to mercury. In drinking water it may occur at levels of </a:t>
            </a:r>
            <a:r>
              <a:rPr lang="en-US" dirty="0" err="1"/>
              <a:t>upto</a:t>
            </a:r>
            <a:r>
              <a:rPr lang="en-US" dirty="0"/>
              <a:t> 50 </a:t>
            </a:r>
            <a:r>
              <a:rPr lang="en-US" dirty="0" err="1"/>
              <a:t>ppm</a:t>
            </a:r>
            <a:r>
              <a:rPr lang="en-US" dirty="0"/>
              <a:t>, whereas mercury levels commonly do not exceed 1 </a:t>
            </a:r>
            <a:r>
              <a:rPr lang="en-US" dirty="0" err="1"/>
              <a:t>ppm</a:t>
            </a:r>
            <a:r>
              <a:rPr lang="en-US" dirty="0"/>
              <a:t>. Arsenic compounds are known as to accumulate through food chains (Summers and Silver, 1978), with the result that even small doses can be lethal. Severe poisoning of human can be caused by as little as 100 mg, and 130 mg found to be fatal. It occurs in rocks, soils and water at much higher levels than does in mercury. It is found in many vegetables and fruits. Some marine organisms, especially shellfish tend to concentrate arsenic within their bodies, which may contain more than 100 </a:t>
            </a:r>
            <a:r>
              <a:rPr lang="en-US" dirty="0" err="1"/>
              <a:t>ppm</a:t>
            </a:r>
            <a:r>
              <a:rPr lang="en-US" dirty="0"/>
              <a:t>. For example, 174 </a:t>
            </a:r>
            <a:r>
              <a:rPr lang="en-US" dirty="0" err="1"/>
              <a:t>ppm</a:t>
            </a:r>
            <a:r>
              <a:rPr lang="en-US" dirty="0"/>
              <a:t> in prawn, 42 </a:t>
            </a:r>
            <a:r>
              <a:rPr lang="en-US" dirty="0" err="1"/>
              <a:t>ppm</a:t>
            </a:r>
            <a:r>
              <a:rPr lang="en-US" dirty="0"/>
              <a:t> in shrimp, and 40 </a:t>
            </a:r>
            <a:r>
              <a:rPr lang="en-US" dirty="0" err="1"/>
              <a:t>ppm</a:t>
            </a:r>
            <a:r>
              <a:rPr lang="en-US" dirty="0"/>
              <a:t> in bass. In moist soils, it is present </a:t>
            </a:r>
            <a:r>
              <a:rPr lang="en-US" dirty="0" err="1"/>
              <a:t>upto</a:t>
            </a:r>
            <a:r>
              <a:rPr lang="en-US" dirty="0"/>
              <a:t> 500 </a:t>
            </a:r>
            <a:r>
              <a:rPr lang="en-US" dirty="0" err="1"/>
              <a:t>ppm</a:t>
            </a:r>
            <a:r>
              <a:rPr lang="en-US" dirty="0"/>
              <a:t>. It has also been detected at concentration of 10 to 70 </a:t>
            </a:r>
            <a:r>
              <a:rPr lang="en-US" dirty="0" err="1"/>
              <a:t>ppm</a:t>
            </a:r>
            <a:r>
              <a:rPr lang="en-US" dirty="0"/>
              <a:t> in several commonly marketed house hold detergents. It may often stimulate plant growth in very low concentrations, but is injurious in excessive quantities. Destruction of chlorophyll appears to be the main effect. As little as 1 </a:t>
            </a:r>
            <a:r>
              <a:rPr lang="en-US" dirty="0" err="1"/>
              <a:t>ppm</a:t>
            </a:r>
            <a:r>
              <a:rPr lang="en-US" dirty="0"/>
              <a:t> of arsenic trioxides in the water has caused injury into plants. U.S. Public Health Service in 1942 set a safe limit of 0.05 </a:t>
            </a:r>
            <a:r>
              <a:rPr lang="en-US" dirty="0" err="1"/>
              <a:t>ppm</a:t>
            </a:r>
            <a:r>
              <a:rPr lang="en-US" dirty="0"/>
              <a:t>, and in 1962 it recommended a maximum of 0.01 </a:t>
            </a:r>
            <a:r>
              <a:rPr lang="en-US" dirty="0" err="1"/>
              <a:t>ppm</a:t>
            </a:r>
            <a:r>
              <a:rPr lang="en-US" dirty="0"/>
              <a:t> in drinking water. There is also evidence that arsenic accumulates in the livers of mammals. Skin cancer has been found to be associated in several regions with arsenic intake in drinking water.</a:t>
            </a:r>
            <a:br>
              <a:rPr lang="en-US" dirty="0"/>
            </a:br>
            <a:br>
              <a:rPr lang="en-US" dirty="0"/>
            </a:br>
            <a:r>
              <a:rPr lang="en-US" dirty="0"/>
              <a:t>Arsenate is reduced to </a:t>
            </a:r>
            <a:r>
              <a:rPr lang="en-US" dirty="0" err="1"/>
              <a:t>arsenite</a:t>
            </a:r>
            <a:r>
              <a:rPr lang="en-US" dirty="0"/>
              <a:t> and then </a:t>
            </a:r>
            <a:r>
              <a:rPr lang="en-US" dirty="0" err="1"/>
              <a:t>microbially</a:t>
            </a:r>
            <a:r>
              <a:rPr lang="en-US" dirty="0"/>
              <a:t> </a:t>
            </a:r>
            <a:r>
              <a:rPr lang="en-US" dirty="0" err="1"/>
              <a:t>methylated</a:t>
            </a:r>
            <a:r>
              <a:rPr lang="en-US" dirty="0"/>
              <a:t> to form </a:t>
            </a:r>
            <a:r>
              <a:rPr lang="en-US" dirty="0" err="1"/>
              <a:t>dimethylarsine</a:t>
            </a:r>
            <a:r>
              <a:rPr lang="en-US" dirty="0"/>
              <a:t> and </a:t>
            </a:r>
            <a:r>
              <a:rPr lang="en-US" dirty="0" err="1"/>
              <a:t>trimethylarsine</a:t>
            </a:r>
            <a:r>
              <a:rPr lang="en-US" dirty="0"/>
              <a:t>. The conversion of arsenate through </a:t>
            </a:r>
            <a:r>
              <a:rPr lang="en-US" dirty="0" err="1"/>
              <a:t>arsenite</a:t>
            </a:r>
            <a:r>
              <a:rPr lang="en-US" dirty="0"/>
              <a:t> and </a:t>
            </a:r>
            <a:r>
              <a:rPr lang="en-US" dirty="0" err="1"/>
              <a:t>methylarsenic</a:t>
            </a:r>
            <a:r>
              <a:rPr lang="en-US" dirty="0"/>
              <a:t> acid occurs in lake sediments; </a:t>
            </a:r>
            <a:r>
              <a:rPr lang="en-US" dirty="0" err="1"/>
              <a:t>di</a:t>
            </a:r>
            <a:r>
              <a:rPr lang="en-US" dirty="0"/>
              <a:t>-and tri-</a:t>
            </a:r>
            <a:r>
              <a:rPr lang="en-US" dirty="0" err="1"/>
              <a:t>methylarsines</a:t>
            </a:r>
            <a:r>
              <a:rPr lang="en-US" dirty="0"/>
              <a:t> are released in water. These become oxidized in air to less toxic </a:t>
            </a:r>
            <a:r>
              <a:rPr lang="en-US" dirty="0" err="1"/>
              <a:t>dimethylarsenic</a:t>
            </a:r>
            <a:r>
              <a:rPr lang="en-US" dirty="0"/>
              <a:t> acid. The </a:t>
            </a:r>
            <a:r>
              <a:rPr lang="en-US" dirty="0" err="1"/>
              <a:t>dimethylarsenic</a:t>
            </a:r>
            <a:r>
              <a:rPr lang="en-US" dirty="0"/>
              <a:t> acid is thus cycled between air and sediment (Wood, 1974). </a:t>
            </a:r>
            <a:r>
              <a:rPr lang="en-US" dirty="0" err="1"/>
              <a:t>Dimethylarsine</a:t>
            </a:r>
            <a:r>
              <a:rPr lang="en-US" dirty="0"/>
              <a:t> is highly toxic to fish and other organisms.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latin typeface="Times New Roman" panose="02020603050405020304" pitchFamily="18" charset="0"/>
                <a:cs typeface="Times New Roman" panose="02020603050405020304" pitchFamily="18" charset="0"/>
              </a:rPr>
              <a:t>CONT..,</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8229600" cy="4876800"/>
          </a:xfrm>
        </p:spPr>
        <p:txBody>
          <a:bodyPr>
            <a:normAutofit fontScale="40000" lnSpcReduction="20000"/>
          </a:bodyPr>
          <a:lstStyle/>
          <a:p>
            <a:r>
              <a:rPr lang="en-US" b="1" i="1" dirty="0"/>
              <a:t>Lead</a:t>
            </a:r>
            <a:br>
              <a:rPr lang="en-US" dirty="0"/>
            </a:br>
            <a:br>
              <a:rPr lang="en-US" dirty="0"/>
            </a:br>
            <a:r>
              <a:rPr lang="en-US" dirty="0"/>
              <a:t>The lead is prevalent in the natural environment. The earth’s crust contains an average of about 10 to 15 </a:t>
            </a:r>
            <a:r>
              <a:rPr lang="en-US" dirty="0" err="1"/>
              <a:t>ppm</a:t>
            </a:r>
            <a:r>
              <a:rPr lang="en-US" dirty="0"/>
              <a:t> lead, though the content in rock, soil and water is extremely variable. Lead enters the environment in enormous quantities and particularly efficiently dispersed to the atmosphere by the use of tetraethyl and </a:t>
            </a:r>
            <a:r>
              <a:rPr lang="en-US" dirty="0" err="1"/>
              <a:t>tetramethyl</a:t>
            </a:r>
            <a:r>
              <a:rPr lang="en-US" dirty="0"/>
              <a:t> lead as antiknock additives to petrol (gasoline), which may contain about 2 g </a:t>
            </a:r>
            <a:r>
              <a:rPr lang="en-US" dirty="0" err="1"/>
              <a:t>Pb</a:t>
            </a:r>
            <a:r>
              <a:rPr lang="en-US" dirty="0"/>
              <a:t> gal</a:t>
            </a:r>
            <a:r>
              <a:rPr lang="en-US" baseline="30000" dirty="0"/>
              <a:t>-1</a:t>
            </a:r>
            <a:r>
              <a:rPr lang="en-US" dirty="0"/>
              <a:t>. About 2.5 X 108 kg y</a:t>
            </a:r>
            <a:r>
              <a:rPr lang="en-US" baseline="30000" dirty="0"/>
              <a:t>-1</a:t>
            </a:r>
            <a:r>
              <a:rPr lang="en-US" dirty="0"/>
              <a:t> </a:t>
            </a:r>
            <a:r>
              <a:rPr lang="en-US" dirty="0" err="1"/>
              <a:t>Pb</a:t>
            </a:r>
            <a:r>
              <a:rPr lang="en-US" dirty="0"/>
              <a:t> enters the oceans from this source and the mean sea-water concentration has increased almost seven fold during the past 50 years and is now about 0.07 µ g kg</a:t>
            </a:r>
            <a:r>
              <a:rPr lang="en-US" baseline="30000" dirty="0"/>
              <a:t>-1</a:t>
            </a:r>
            <a:r>
              <a:rPr lang="en-US" dirty="0"/>
              <a:t> (Goldberg, 1971).</a:t>
            </a:r>
            <a:br>
              <a:rPr lang="en-US" dirty="0"/>
            </a:br>
            <a:br>
              <a:rPr lang="en-US" dirty="0"/>
            </a:br>
            <a:r>
              <a:rPr lang="en-US" dirty="0"/>
              <a:t>Normally lead is not strongly absorbed from soil, by plants. The main toxicity hazard is therefore, from inhalation of dust or ingestion of surface-contaminated food. However, plants grown on heavily contaminated soil absorb several thousand µ g </a:t>
            </a:r>
            <a:r>
              <a:rPr lang="en-US" dirty="0" err="1"/>
              <a:t>g</a:t>
            </a:r>
            <a:r>
              <a:rPr lang="en-US" baseline="30000" dirty="0"/>
              <a:t>-1</a:t>
            </a:r>
            <a:r>
              <a:rPr lang="en-US" dirty="0"/>
              <a:t> compared as the normal plant content of between 1 and 15 µ g </a:t>
            </a:r>
            <a:r>
              <a:rPr lang="en-US" dirty="0" err="1"/>
              <a:t>g</a:t>
            </a:r>
            <a:r>
              <a:rPr lang="en-US" baseline="30000" dirty="0"/>
              <a:t>-1 </a:t>
            </a:r>
            <a:r>
              <a:rPr lang="en-US" dirty="0"/>
              <a:t>(Johnston and Proctor, 1977).</a:t>
            </a:r>
          </a:p>
          <a:p>
            <a:r>
              <a:rPr lang="en-US" b="1" i="1" dirty="0"/>
              <a:t> Cadmium</a:t>
            </a:r>
            <a:br>
              <a:rPr lang="en-US" dirty="0"/>
            </a:br>
            <a:br>
              <a:rPr lang="en-US" dirty="0"/>
            </a:br>
            <a:r>
              <a:rPr lang="en-US" dirty="0"/>
              <a:t>Cadmium belongs to same family of elements as zinc and mercury. A major source of cadmium is zinc mining and smelting in addition to its release by other industries such as metal plating, and in making pigments, ceramics, photographic equipments, and nuclear reactors as well as those engaged in textile printing, lead mines and various chemical industries.</a:t>
            </a:r>
            <a:br>
              <a:rPr lang="en-US" dirty="0"/>
            </a:br>
            <a:br>
              <a:rPr lang="en-US" dirty="0"/>
            </a:br>
            <a:r>
              <a:rPr lang="en-US" dirty="0"/>
              <a:t>There is no evidence that cadmium has any role in nutrition of plants and animals. It is toxic in relatively small amounts. Being highly mobile in soil and water it is taken up freely by plants and passed on to grazing food chain (</a:t>
            </a:r>
            <a:r>
              <a:rPr lang="en-US" dirty="0" err="1"/>
              <a:t>Coughtrey</a:t>
            </a:r>
            <a:r>
              <a:rPr lang="en-US" dirty="0"/>
              <a:t> and Martin, 1976). In animals and humans, cadmium tends to accumulate in kidneys, pancreas and bones. In Japan the disease </a:t>
            </a:r>
            <a:r>
              <a:rPr lang="en-US" dirty="0" err="1"/>
              <a:t>itai</a:t>
            </a:r>
            <a:r>
              <a:rPr lang="en-US" dirty="0"/>
              <a:t> </a:t>
            </a:r>
            <a:r>
              <a:rPr lang="en-US" dirty="0" err="1"/>
              <a:t>itai</a:t>
            </a:r>
            <a:r>
              <a:rPr lang="en-US" dirty="0"/>
              <a:t> was caused by people’s consumption of heavy metals, primarily cadmium either by drinking water or by eating rice which had accumulated the metal from the irrigation water. The affliction is characterized by kidney malfunction, a drop in phosphate level of blood serum, loss of minerals from the bones, and a condition called </a:t>
            </a:r>
            <a:r>
              <a:rPr lang="en-US" dirty="0" err="1"/>
              <a:t>osteomalacia</a:t>
            </a:r>
            <a:r>
              <a:rPr lang="en-US" dirty="0"/>
              <a:t>, which is a rickets-like condition characterized by pathogenic bone fracture and intense pains.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latin typeface="Times New Roman" panose="02020603050405020304" pitchFamily="18" charset="0"/>
                <a:cs typeface="Times New Roman" panose="02020603050405020304" pitchFamily="18" charset="0"/>
              </a:rPr>
              <a:t>CONT..,</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62500" lnSpcReduction="20000"/>
          </a:bodyPr>
          <a:lstStyle/>
          <a:p>
            <a:r>
              <a:rPr lang="en-US" b="1" i="1" dirty="0"/>
              <a:t>Fluorine</a:t>
            </a:r>
            <a:br>
              <a:rPr lang="en-US" dirty="0"/>
            </a:br>
            <a:br>
              <a:rPr lang="en-US" dirty="0"/>
            </a:br>
            <a:r>
              <a:rPr lang="en-US" dirty="0"/>
              <a:t>Fluorine makes up about 0.1 per cent of the earth’s crust. In its elemental state it is a gas. However, in nature it is always found in various combinations. The greater proportion is in the form of the mineral fluorspar (Calcium </a:t>
            </a:r>
            <a:r>
              <a:rPr lang="en-US" dirty="0" err="1"/>
              <a:t>fluorate</a:t>
            </a:r>
            <a:r>
              <a:rPr lang="en-US" dirty="0"/>
              <a:t>, </a:t>
            </a:r>
            <a:r>
              <a:rPr lang="en-US" dirty="0" err="1"/>
              <a:t>CaF</a:t>
            </a:r>
            <a:r>
              <a:rPr lang="en-US" dirty="0"/>
              <a:t>) and in large deposits of mineral </a:t>
            </a:r>
            <a:r>
              <a:rPr lang="en-US" dirty="0" err="1"/>
              <a:t>cryolite</a:t>
            </a:r>
            <a:r>
              <a:rPr lang="en-US" dirty="0"/>
              <a:t> (sodium </a:t>
            </a:r>
            <a:r>
              <a:rPr lang="en-US" dirty="0" err="1"/>
              <a:t>aluminium</a:t>
            </a:r>
            <a:r>
              <a:rPr lang="en-US" dirty="0"/>
              <a:t> fluoride, </a:t>
            </a:r>
            <a:r>
              <a:rPr lang="en-US" dirty="0" err="1"/>
              <a:t>NaAIF</a:t>
            </a:r>
            <a:r>
              <a:rPr lang="en-US" dirty="0"/>
              <a:t>). Sources of atmospheric fluorine are </a:t>
            </a:r>
            <a:r>
              <a:rPr lang="en-US" dirty="0" err="1"/>
              <a:t>aluminium</a:t>
            </a:r>
            <a:r>
              <a:rPr lang="en-US" dirty="0"/>
              <a:t> smelting using </a:t>
            </a:r>
            <a:r>
              <a:rPr lang="en-US" dirty="0" err="1"/>
              <a:t>cryolite</a:t>
            </a:r>
            <a:r>
              <a:rPr lang="en-US" dirty="0"/>
              <a:t> as a flux, coal burning and the firing of clays in brick manufacture.</a:t>
            </a:r>
            <a:br>
              <a:rPr lang="en-US" dirty="0"/>
            </a:br>
            <a:br>
              <a:rPr lang="en-US" dirty="0"/>
            </a:br>
            <a:r>
              <a:rPr lang="en-US" dirty="0"/>
              <a:t>Fluorine is freely mobile in the atmosphere and ultimately appears in rainfall as fluoride. Plants take it from soil and water. In gaseous form, it enters open stomata, causes collapse of </a:t>
            </a:r>
            <a:r>
              <a:rPr lang="en-US" dirty="0" err="1"/>
              <a:t>mesophyll</a:t>
            </a:r>
            <a:r>
              <a:rPr lang="en-US" dirty="0"/>
              <a:t> cells, loss of photosynthetic activity and necrosis. Animals derive it from food, water, and minerals. The effect on tooth decay from drinking the water deficient in fluorine was noted. On the other hand, teeth impairment, called </a:t>
            </a:r>
            <a:r>
              <a:rPr lang="en-US" dirty="0" err="1"/>
              <a:t>dentineri</a:t>
            </a:r>
            <a:r>
              <a:rPr lang="en-US" dirty="0"/>
              <a:t> or black teeth, was observed among people.</a:t>
            </a:r>
            <a:br>
              <a:rPr lang="en-US" dirty="0"/>
            </a:b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latin typeface="Times New Roman" panose="02020603050405020304" pitchFamily="18" charset="0"/>
                <a:cs typeface="Times New Roman" panose="02020603050405020304" pitchFamily="18" charset="0"/>
              </a:rPr>
              <a:t>FOOD CHAINS</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990600"/>
            <a:ext cx="8229600" cy="5562600"/>
          </a:xfrm>
        </p:spPr>
        <p:txBody>
          <a:bodyPr>
            <a:normAutofit fontScale="40000" lnSpcReduction="20000"/>
          </a:bodyPr>
          <a:lstStyle/>
          <a:p>
            <a:pPr>
              <a:buNone/>
            </a:pPr>
            <a:br>
              <a:rPr lang="en-US" dirty="0"/>
            </a:br>
            <a:r>
              <a:rPr lang="en-US" dirty="0"/>
              <a:t>The transfer of food energy from the source in plants through a series of organisms with repeated stages of eating and being eaten is known as the food chain. The green plants, in the food chain, occupy the first </a:t>
            </a:r>
            <a:r>
              <a:rPr lang="en-US" dirty="0" err="1"/>
              <a:t>trophic</a:t>
            </a:r>
            <a:r>
              <a:rPr lang="en-US" dirty="0"/>
              <a:t> (nutritional or energy) - the producer level, the herbivores that eat the plants the second </a:t>
            </a:r>
            <a:r>
              <a:rPr lang="en-US" dirty="0" err="1"/>
              <a:t>trophic</a:t>
            </a:r>
            <a:r>
              <a:rPr lang="en-US" dirty="0"/>
              <a:t> - the primary consumer level, the carnivores that eat the herbivores the third </a:t>
            </a:r>
            <a:r>
              <a:rPr lang="en-US" dirty="0" err="1"/>
              <a:t>trophic</a:t>
            </a:r>
            <a:r>
              <a:rPr lang="en-US" dirty="0"/>
              <a:t> - the secondary consumer level and perhaps even a fourth- the tertiary consumer level. Some organisms are omnivores that eat the plant as well as animals at their lower level in the food chain and they may occupy more than one </a:t>
            </a:r>
            <a:r>
              <a:rPr lang="en-US" dirty="0" err="1"/>
              <a:t>trophic</a:t>
            </a:r>
            <a:r>
              <a:rPr lang="en-US" dirty="0"/>
              <a:t> level in the food chain. Thus, in any food chain, energy flows from producers -----&gt; primary consumers (herbivores) -----&gt; secondary consumers (carnivores) A tertiary consumers (carnivores), and so on. At each step of food transfer, a large proportion, 80 to 90% of the potential energy is lost through dissipation of heat resulting in continuous diminution of available energy. This is the reason that rarely more than five </a:t>
            </a:r>
            <a:r>
              <a:rPr lang="en-US" dirty="0" err="1"/>
              <a:t>trophic</a:t>
            </a:r>
            <a:r>
              <a:rPr lang="en-US" dirty="0"/>
              <a:t> levels occur in a food chain. The efficiency of energy transfer also varies from one </a:t>
            </a:r>
            <a:r>
              <a:rPr lang="en-US" dirty="0" err="1"/>
              <a:t>trophic</a:t>
            </a:r>
            <a:r>
              <a:rPr lang="en-US" dirty="0"/>
              <a:t> level to another.</a:t>
            </a:r>
            <a:br>
              <a:rPr lang="en-US" dirty="0"/>
            </a:br>
            <a:br>
              <a:rPr lang="en-US" dirty="0"/>
            </a:br>
            <a:r>
              <a:rPr lang="en-US" dirty="0"/>
              <a:t>In nature, three types of food chains have been distinguished:</a:t>
            </a:r>
            <a:br>
              <a:rPr lang="en-US" dirty="0"/>
            </a:br>
            <a:br>
              <a:rPr lang="en-US" dirty="0"/>
            </a:br>
            <a:r>
              <a:rPr lang="en-US" b="1" dirty="0"/>
              <a:t>1. Grazing food chain</a:t>
            </a:r>
            <a:br>
              <a:rPr lang="en-US" dirty="0"/>
            </a:br>
            <a:br>
              <a:rPr lang="en-US" dirty="0"/>
            </a:br>
            <a:r>
              <a:rPr lang="en-US" dirty="0"/>
              <a:t>The consumers which </a:t>
            </a:r>
            <a:r>
              <a:rPr lang="en-US" dirty="0" err="1"/>
              <a:t>utilise</a:t>
            </a:r>
            <a:r>
              <a:rPr lang="en-US" dirty="0"/>
              <a:t> the living plant parts as their food or energy source constitute the grazing food chain. The food chain, thus begins from a green plant base. It is common in the terrestrial and aquatic ecosystems where most of the primary production is edible by herbivores. Some of the common examples of grazing food chain are given in Table 10.2</a:t>
            </a:r>
            <a:br>
              <a:rPr lang="en-US" dirty="0"/>
            </a:br>
            <a:br>
              <a:rPr lang="en-US" dirty="0"/>
            </a:br>
            <a:r>
              <a:rPr lang="en-US" b="1" dirty="0"/>
              <a:t>2. Parasitic food chain</a:t>
            </a:r>
            <a:br>
              <a:rPr lang="en-US" dirty="0"/>
            </a:br>
            <a:br>
              <a:rPr lang="en-US" dirty="0"/>
            </a:br>
            <a:r>
              <a:rPr lang="en-US" dirty="0"/>
              <a:t>It also begins from a green plant base and goes to herbivores, which may be the host of a huge number of lice living as </a:t>
            </a:r>
            <a:r>
              <a:rPr lang="en-US" dirty="0" err="1"/>
              <a:t>ectoparasites</a:t>
            </a:r>
            <a:r>
              <a:rPr lang="en-US" dirty="0"/>
              <a:t>.</a:t>
            </a:r>
            <a:br>
              <a:rPr lang="en-US" dirty="0"/>
            </a:br>
            <a:br>
              <a:rPr lang="en-US" dirty="0"/>
            </a:br>
            <a:r>
              <a:rPr lang="en-US" b="1" dirty="0"/>
              <a:t>3. Detritus food chain</a:t>
            </a:r>
            <a:br>
              <a:rPr lang="en-US" dirty="0"/>
            </a:br>
            <a:br>
              <a:rPr lang="en-US" dirty="0"/>
            </a:br>
            <a:r>
              <a:rPr lang="en-US" dirty="0"/>
              <a:t>The food chain goes from dead organic matters of decaying animal and plant bodies to the microorganisms and then to detritus feeding organisms (</a:t>
            </a:r>
            <a:r>
              <a:rPr lang="en-US" dirty="0" err="1"/>
              <a:t>detrivores</a:t>
            </a:r>
            <a:r>
              <a:rPr lang="en-US" dirty="0"/>
              <a:t> or </a:t>
            </a:r>
            <a:r>
              <a:rPr lang="en-US" dirty="0" err="1"/>
              <a:t>saprovores</a:t>
            </a:r>
            <a:r>
              <a:rPr lang="en-US" dirty="0"/>
              <a:t>) and their predators is known as “detritus food chain”. Soil organisms are thus less dependent on direct solar energy and depend chiefly on the influx of organic matter produced in another system.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latin typeface="Times New Roman" panose="02020603050405020304" pitchFamily="18" charset="0"/>
                <a:cs typeface="Times New Roman" panose="02020603050405020304" pitchFamily="18" charset="0"/>
              </a:rPr>
              <a:t>FOOD WEB</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19200"/>
            <a:ext cx="8229600" cy="5181600"/>
          </a:xfrm>
        </p:spPr>
        <p:txBody>
          <a:bodyPr>
            <a:normAutofit fontScale="40000" lnSpcReduction="20000"/>
          </a:bodyPr>
          <a:lstStyle/>
          <a:p>
            <a:pPr algn="just"/>
            <a:r>
              <a:rPr lang="en-US" dirty="0"/>
              <a:t>Food chain, normally do not operate in isolated but are interlocked with each other forming some sort of pattern known as food web. An organism in the ecosystem may operate at more than one </a:t>
            </a:r>
            <a:r>
              <a:rPr lang="en-US" dirty="0" err="1"/>
              <a:t>trophic</a:t>
            </a:r>
            <a:r>
              <a:rPr lang="en-US" dirty="0"/>
              <a:t> level, i.e. it derives its food from more than one source and in turn, may serve as a source of food for several organisms of higher </a:t>
            </a:r>
            <a:r>
              <a:rPr lang="en-US" dirty="0" err="1"/>
              <a:t>trophic</a:t>
            </a:r>
            <a:r>
              <a:rPr lang="en-US" dirty="0"/>
              <a:t> level. This results into linking together, but intersecting each other, of several food chains. Another reason for the formation of food web seems to be successive loss of energy at higher </a:t>
            </a:r>
            <a:r>
              <a:rPr lang="en-US" dirty="0" err="1"/>
              <a:t>trophic</a:t>
            </a:r>
            <a:r>
              <a:rPr lang="en-US" dirty="0"/>
              <a:t> levels till no more energy is available to support yet another link in the food chain. A food web delineated for small organisms of a stream community in South Wales. This illustrates: (</a:t>
            </a:r>
            <a:r>
              <a:rPr lang="en-US" dirty="0" err="1"/>
              <a:t>i</a:t>
            </a:r>
            <a:r>
              <a:rPr lang="en-US" dirty="0"/>
              <a:t>) the interlinking of food chain, (ii) three </a:t>
            </a:r>
            <a:r>
              <a:rPr lang="en-US" dirty="0" err="1"/>
              <a:t>trophic</a:t>
            </a:r>
            <a:r>
              <a:rPr lang="en-US" dirty="0"/>
              <a:t> levels, (iii) intermediate position of the organisms e.g. </a:t>
            </a:r>
            <a:r>
              <a:rPr lang="en-US" dirty="0" err="1"/>
              <a:t>Hydropsyche</a:t>
            </a:r>
            <a:r>
              <a:rPr lang="en-US" dirty="0"/>
              <a:t>, and (iv) an “open” system in which part of the basic food is “imported” from outside the stream.</a:t>
            </a:r>
            <a:br>
              <a:rPr lang="en-US" dirty="0"/>
            </a:br>
            <a:br>
              <a:rPr lang="en-US" dirty="0"/>
            </a:br>
            <a:r>
              <a:rPr lang="en-US" dirty="0"/>
              <a:t>The food webs are very important in maintaining the stability of an ecosystem, in nature. For example, in grazing food chain of a grassland in the absence of rabbit, grass may be eaten by mouse. The mouse in turn may be eaten directly, either by hawk or snake. The snake then may be eaten by hawk.</a:t>
            </a:r>
            <a:br>
              <a:rPr lang="en-US" dirty="0"/>
            </a:br>
            <a:br>
              <a:rPr lang="en-US" dirty="0"/>
            </a:br>
            <a:endParaRPr lang="en-US" dirty="0"/>
          </a:p>
          <a:p>
            <a:pPr algn="just"/>
            <a:r>
              <a:rPr lang="en-US" dirty="0"/>
              <a:t>Absence of rabbit thus would not disturb the ecosystem as the alternative (mouse) may serve for the maintenance of its stability. Moreover, a balanced ecosystem is essential for the survival of all the living organisms of the system. For example, if the primary consumers (herbivores) are not in nature than the producers would perish due to overcrowding and competition. In the same way, the survival of the primary consumers is linked with the secondary consumers (carnivores) and so on. Thus each species of an ecosystem is indeed kept under some sort of a natural check so that the system may remain stable.</a:t>
            </a:r>
            <a:br>
              <a:rPr lang="en-US" dirty="0"/>
            </a:br>
            <a:br>
              <a:rPr lang="en-US" dirty="0"/>
            </a:br>
            <a:r>
              <a:rPr lang="en-US" dirty="0"/>
              <a:t>A food web, unlike a food chain has therefore, several alternative pathways for flow of energy. Sudden decrease in population of one category of consumers at any </a:t>
            </a:r>
            <a:r>
              <a:rPr lang="en-US" dirty="0" err="1"/>
              <a:t>trophic</a:t>
            </a:r>
            <a:r>
              <a:rPr lang="en-US" dirty="0"/>
              <a:t> level does not affect much the functioning of an ecosystem, as at that </a:t>
            </a:r>
            <a:r>
              <a:rPr lang="en-US" dirty="0" err="1"/>
              <a:t>trophic</a:t>
            </a:r>
            <a:r>
              <a:rPr lang="en-US" dirty="0"/>
              <a:t> level, the second category of consumers multiply and build up their numbers. An ecosystem is, therefore, more stable, if it has a greater number of alternative pathways.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00"/>
                </a:solidFill>
                <a:latin typeface="Times New Roman" panose="02020603050405020304" pitchFamily="18" charset="0"/>
                <a:cs typeface="Times New Roman" panose="02020603050405020304" pitchFamily="18" charset="0"/>
              </a:rPr>
              <a:t>ECOLOGICAL PYRAMIDS</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0000" lnSpcReduction="20000"/>
          </a:bodyPr>
          <a:lstStyle/>
          <a:p>
            <a:pPr algn="just">
              <a:buNone/>
            </a:pPr>
            <a:r>
              <a:rPr lang="en-US" dirty="0"/>
              <a:t>	The concept of ecological pyramids was developed by Charles Elton (1927), the pioneer British Ecologist. There is some sort of relationship between the number, biomass and energy content of the primary producers, consumers of the first and second orders and so on to top carnivores in the ecosystem. This relationship may be represented graphically by means of pyramids which is referred to as ecological pyramids, where the first or producer level forms the base of the pyramid and the successive levels (the tiers) making the apex. Ecological pyramids are of three general types: (</a:t>
            </a:r>
            <a:r>
              <a:rPr lang="en-US" dirty="0" err="1"/>
              <a:t>i</a:t>
            </a:r>
            <a:r>
              <a:rPr lang="en-US" dirty="0"/>
              <a:t>) Pyramid of numbers, showing the number of organisms at each </a:t>
            </a:r>
            <a:r>
              <a:rPr lang="en-US" dirty="0" err="1"/>
              <a:t>trophic</a:t>
            </a:r>
            <a:r>
              <a:rPr lang="en-US" dirty="0"/>
              <a:t> level (number m</a:t>
            </a:r>
            <a:r>
              <a:rPr lang="en-US" baseline="30000" dirty="0"/>
              <a:t>-2</a:t>
            </a:r>
            <a:r>
              <a:rPr lang="en-US" dirty="0"/>
              <a:t>), (ii) Pyramid of biomass, showing the total dry weight or any other suitable measure of the total amount of living matter (g m</a:t>
            </a:r>
            <a:r>
              <a:rPr lang="en-US" baseline="30000" dirty="0"/>
              <a:t>-2</a:t>
            </a:r>
            <a:r>
              <a:rPr lang="en-US" dirty="0"/>
              <a:t>), and (iii) Pyramid of energy, showing the amount of energy flow and/or productivity at successive </a:t>
            </a:r>
            <a:r>
              <a:rPr lang="en-US" dirty="0" err="1"/>
              <a:t>trophic</a:t>
            </a:r>
            <a:r>
              <a:rPr lang="en-US" dirty="0"/>
              <a:t> levels (calories m</a:t>
            </a:r>
            <a:r>
              <a:rPr lang="en-US" baseline="30000" dirty="0"/>
              <a:t>-2</a:t>
            </a:r>
            <a:r>
              <a:rPr lang="en-US" dirty="0"/>
              <a:t> year</a:t>
            </a:r>
            <a:r>
              <a:rPr lang="en-US" baseline="30000" dirty="0"/>
              <a:t>-1</a:t>
            </a:r>
            <a:r>
              <a:rPr lang="en-US" dirty="0"/>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lstStyle/>
          <a:p>
            <a:r>
              <a:rPr lang="en-US" b="1" dirty="0">
                <a:solidFill>
                  <a:srgbClr val="FF0000"/>
                </a:solidFill>
                <a:latin typeface="Times New Roman" panose="02020603050405020304" pitchFamily="18" charset="0"/>
                <a:cs typeface="Times New Roman" panose="02020603050405020304" pitchFamily="18" charset="0"/>
              </a:rPr>
              <a:t>PYRAMID OF NUMBERS</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914400"/>
            <a:ext cx="8229600" cy="5943600"/>
          </a:xfrm>
        </p:spPr>
        <p:txBody>
          <a:bodyPr>
            <a:normAutofit fontScale="47500" lnSpcReduction="20000"/>
          </a:bodyPr>
          <a:lstStyle/>
          <a:p>
            <a:pPr algn="just">
              <a:buNone/>
            </a:pPr>
            <a:r>
              <a:rPr lang="en-US" dirty="0"/>
              <a:t>	The relationship between the number of producers, consumers of primary, secondary and tertiary orders constitutes the pyramid of numbers. The form of the pyramid of numbers will vary widely with different communities, depending on whether producers are small (phytoplankton, grass) or large (oak trees). Sometimes, number of individuals varies so widely that it is difficult to represent the entire ecosystem on the same numerical scale. Such data could best be presented in a tabular form. The pyramids of numbers in grassland, pond, and forest ecosystem are shown in following Figures. In a grassland, the producers which are mainly grasses, are always maximum in number. This number then shows a successive decrease towards apex, as the primary consumers (herbivores), which are rabbits, mice, etc., are lesser in number than the grasses; the secondary consumers, the snakes and lizards are lesser in number than the rabbits and mice. Finally, the top (tertiary) consumers, the hawks and birds, are least in number. Thus, the pyramid becomes upright. Similarly, in pond ecosystem, the pyramid is upright. Here the producers, which are mainly </a:t>
            </a:r>
            <a:r>
              <a:rPr lang="en-US" dirty="0" err="1"/>
              <a:t>phytoplanktons</a:t>
            </a:r>
            <a:r>
              <a:rPr lang="en-US" dirty="0"/>
              <a:t> as algae, bacteria, etc. are maximum in number; the herbivores which are very small fish, rotifers, etc., are lesser in number than the producers; and the secondary consumers (carnivores), such as water beetles and small fish, etc., are lesser in number than the herbivores. Finally, the top (tertiary, consumers), the bigger fish and birds are least in number.</a:t>
            </a:r>
            <a:br>
              <a:rPr lang="en-US" dirty="0"/>
            </a:br>
            <a:br>
              <a:rPr lang="en-US" dirty="0"/>
            </a:br>
            <a:r>
              <a:rPr lang="en-US" dirty="0"/>
              <a:t>In a forest ecosystem  however, the pyramid of numbers is somewhat different in shape the producers which are mainly large-sized trees are lesser in number, and form base of the pyramid. The herbivores, which are the fruit eating birds, </a:t>
            </a:r>
            <a:r>
              <a:rPr lang="en-US" dirty="0" err="1"/>
              <a:t>deers</a:t>
            </a:r>
            <a:r>
              <a:rPr lang="en-US" dirty="0"/>
              <a:t>, etc., are more in number than the producers. Then, there is a gradual decrease in the number of successive carnivores, thus making the pyramid again upright one.</a:t>
            </a:r>
            <a:br>
              <a:rPr lang="en-US" dirty="0"/>
            </a:br>
            <a:br>
              <a:rPr lang="en-US" dirty="0"/>
            </a:br>
            <a:r>
              <a:rPr lang="en-US" dirty="0"/>
              <a:t>However, in a parasitic food chain the pyramids are always inverted. This is due to the fact that a single plant may support the growth of many herbivore birds and each one of these, in turn, may provide nutrition to several hyperparasites like bugs and lice. Thus from the producers towards consumers, the number of organisms successively shows an increase, making the pyramid inverted one. In crop ecosystem, the pyramid is upright one where primary consumers, viz., grasshoppers are lesser in number than the crops; frogs, snakes, and eagle- the primary, the secondary and the top consumers respectively are present in decreasing number.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latin typeface="Times New Roman" panose="02020603050405020304" pitchFamily="18" charset="0"/>
                <a:cs typeface="Times New Roman" panose="02020603050405020304" pitchFamily="18" charset="0"/>
              </a:rPr>
              <a:t>Introduction</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55000" lnSpcReduction="20000"/>
          </a:bodyPr>
          <a:lstStyle/>
          <a:p>
            <a:pPr algn="just"/>
            <a:r>
              <a:rPr lang="en-US" dirty="0"/>
              <a:t>The term ecosystem is defined as the system resulting from the integration of all the living and non-living factors of the environment. The terms </a:t>
            </a:r>
            <a:r>
              <a:rPr lang="en-US" dirty="0" err="1"/>
              <a:t>biocoenosis</a:t>
            </a:r>
            <a:r>
              <a:rPr lang="en-US" dirty="0"/>
              <a:t>, microcosm, </a:t>
            </a:r>
            <a:r>
              <a:rPr lang="en-US" dirty="0" err="1"/>
              <a:t>biocoenosis</a:t>
            </a:r>
            <a:r>
              <a:rPr lang="en-US" dirty="0"/>
              <a:t> or </a:t>
            </a:r>
            <a:r>
              <a:rPr lang="en-US" dirty="0" err="1"/>
              <a:t>geobiocoenosis</a:t>
            </a:r>
            <a:r>
              <a:rPr lang="en-US" dirty="0"/>
              <a:t>, </a:t>
            </a:r>
            <a:r>
              <a:rPr lang="en-US" dirty="0" err="1"/>
              <a:t>holocoen</a:t>
            </a:r>
            <a:r>
              <a:rPr lang="en-US" dirty="0"/>
              <a:t>, </a:t>
            </a:r>
            <a:r>
              <a:rPr lang="en-US" dirty="0" err="1"/>
              <a:t>biosystem</a:t>
            </a:r>
            <a:r>
              <a:rPr lang="en-US" dirty="0"/>
              <a:t>, </a:t>
            </a:r>
            <a:r>
              <a:rPr lang="en-US" dirty="0" err="1"/>
              <a:t>bioinert</a:t>
            </a:r>
            <a:r>
              <a:rPr lang="en-US" dirty="0"/>
              <a:t> body and </a:t>
            </a:r>
            <a:r>
              <a:rPr lang="en-US" dirty="0" err="1"/>
              <a:t>ecocosm</a:t>
            </a:r>
            <a:r>
              <a:rPr lang="en-US" dirty="0"/>
              <a:t>, respectively are used to express similar ideas. However, the term ecosystem is most preferred, where eco refers the environment, and system implies an interacting and interdependent complex. The organisms of any community besides interacting among themselves always have functional relationship with the environment. This structural and functional system of communities and environment is called ecological system or ecosystem. It is the basic functional unit in ecology, since it includes both biotic and abiotic environment, influencing each other for maintenance of life.</a:t>
            </a:r>
            <a:br>
              <a:rPr lang="en-US" dirty="0"/>
            </a:br>
            <a:br>
              <a:rPr lang="en-US" dirty="0"/>
            </a:br>
            <a:r>
              <a:rPr lang="en-US" dirty="0"/>
              <a:t>An ecosystem may, in its simplest form, be defined as a self-sustained community of plants and animals existing in its own environment. An ecosystem may be as small as a drop of pond water (</a:t>
            </a:r>
            <a:r>
              <a:rPr lang="en-US" dirty="0" err="1"/>
              <a:t>microecosystem</a:t>
            </a:r>
            <a:r>
              <a:rPr lang="en-US" dirty="0"/>
              <a:t>) or as large as ocean. It can be of temporary nature, e.g., a fresh pool or a field of cultivated crops, or permanent e.g., a forest or an ocean. A balanced aquarium may be thought of as an artificially established self-sustained ecosystem.</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latin typeface="Times New Roman" panose="02020603050405020304" pitchFamily="18" charset="0"/>
                <a:cs typeface="Times New Roman" panose="02020603050405020304" pitchFamily="18" charset="0"/>
              </a:rPr>
              <a:t>PYRAMIDS OF BIOMASS</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55000" lnSpcReduction="20000"/>
          </a:bodyPr>
          <a:lstStyle/>
          <a:p>
            <a:pPr algn="just">
              <a:buNone/>
            </a:pPr>
            <a:r>
              <a:rPr lang="en-US" dirty="0"/>
              <a:t>	In this type of pyramid, the relationship between different </a:t>
            </a:r>
            <a:r>
              <a:rPr lang="en-US" dirty="0" err="1"/>
              <a:t>trophic</a:t>
            </a:r>
            <a:r>
              <a:rPr lang="en-US" dirty="0"/>
              <a:t> levels is presented in terms of weight of organisms (biomass). The pyramids of biomass in different ecosystems. In grassland and forest, there is generally a gradual decrease in mass of organisms at successive levels from the producers to the top consumers. Thus, pyramids are upright. In an aquatic ecosystem (like pond), however, the biomass of producers is least. This value gradually shows an increase towards the apex of the pyramid, thus making the pyramid inverted one. In this case the biomass of diatoms and </a:t>
            </a:r>
            <a:r>
              <a:rPr lang="en-US" dirty="0" err="1"/>
              <a:t>phytoplanktons</a:t>
            </a:r>
            <a:r>
              <a:rPr lang="en-US" dirty="0"/>
              <a:t> (primary consumers) that feed on them. The biomass of large carnivore fishes (secondary consumers) which feed on smaller fishes is the highest of all the </a:t>
            </a:r>
            <a:r>
              <a:rPr lang="en-US" dirty="0" err="1"/>
              <a:t>trophic</a:t>
            </a:r>
            <a:r>
              <a:rPr lang="en-US" dirty="0"/>
              <a:t> levels. In English Channel the biomass of primary producers is only 4 g m</a:t>
            </a:r>
            <a:r>
              <a:rPr lang="en-US" baseline="30000" dirty="0"/>
              <a:t>-2</a:t>
            </a:r>
            <a:r>
              <a:rPr lang="en-US" dirty="0"/>
              <a:t> whereas that of the consumers is 21 g m</a:t>
            </a:r>
            <a:r>
              <a:rPr lang="en-US" baseline="30000" dirty="0"/>
              <a:t>-2</a:t>
            </a:r>
            <a:r>
              <a:rPr lang="en-US" dirty="0"/>
              <a:t>. </a:t>
            </a:r>
            <a:r>
              <a:rPr lang="en-US" dirty="0" err="1"/>
              <a:t>Infact</a:t>
            </a:r>
            <a:r>
              <a:rPr lang="en-US" dirty="0"/>
              <a:t>, this is the case in most aquatic bodies . In lakes and sea, on the other hand, the </a:t>
            </a:r>
            <a:r>
              <a:rPr lang="en-US" dirty="0" err="1"/>
              <a:t>phytoplanktons</a:t>
            </a:r>
            <a:r>
              <a:rPr lang="en-US" dirty="0"/>
              <a:t> usually outweigh their grazers (zooplanktons) during periods of high primary productivity, as during the spring “bloom”, but at other times, as in winter the reverse may be true. This difference in biomass trend can be explained if the time is also taken into account.</a:t>
            </a:r>
            <a:br>
              <a:rPr lang="en-US" dirty="0"/>
            </a:b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b="1" dirty="0">
                <a:solidFill>
                  <a:srgbClr val="FF0000"/>
                </a:solidFill>
                <a:latin typeface="Times New Roman" panose="02020603050405020304" pitchFamily="18" charset="0"/>
                <a:cs typeface="Times New Roman" panose="02020603050405020304" pitchFamily="18" charset="0"/>
              </a:rPr>
              <a:t>PYRAMID OF ENERGY</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914400"/>
            <a:ext cx="8229600" cy="5943600"/>
          </a:xfrm>
        </p:spPr>
        <p:txBody>
          <a:bodyPr>
            <a:normAutofit fontScale="47500" lnSpcReduction="20000"/>
          </a:bodyPr>
          <a:lstStyle/>
          <a:p>
            <a:pPr algn="just">
              <a:buNone/>
            </a:pPr>
            <a:r>
              <a:rPr lang="en-US" dirty="0"/>
              <a:t>	The pyramid of energy represents the total quantity of energy utilized by different </a:t>
            </a:r>
            <a:r>
              <a:rPr lang="en-US" dirty="0" err="1"/>
              <a:t>trophic</a:t>
            </a:r>
            <a:r>
              <a:rPr lang="en-US" dirty="0"/>
              <a:t> level organisms of an ecosystem per unit area over a set period of time (usually, per square </a:t>
            </a:r>
            <a:r>
              <a:rPr lang="en-US" dirty="0" err="1"/>
              <a:t>metre</a:t>
            </a:r>
            <a:r>
              <a:rPr lang="en-US" dirty="0"/>
              <a:t> per year). The primary producers of an ecosystem trap the radiant energy of the sun and covert it into potential chemical energy. This trapped energy flows in the food chain from the producers to the top carnivores, decreasing at successive </a:t>
            </a:r>
            <a:r>
              <a:rPr lang="en-US" dirty="0" err="1"/>
              <a:t>trophic</a:t>
            </a:r>
            <a:r>
              <a:rPr lang="en-US" dirty="0"/>
              <a:t> levels. If the relationship of total quantity of energy utilized in unit area over a particular period of time by different </a:t>
            </a:r>
            <a:r>
              <a:rPr lang="en-US" dirty="0" err="1"/>
              <a:t>trophic</a:t>
            </a:r>
            <a:r>
              <a:rPr lang="en-US" dirty="0"/>
              <a:t> levels is diagrammatically represented, an upright pyramid is invariably formed. As against the pyramid of numbers and biomass, the shape of the pyramid of energy is always upright because in this the time factor is taken into account. In a grassland the green plants (primary producers) trap the maximum light energy in a particular area over a fixed period of time. Similarly, in a pond ecosystem, the </a:t>
            </a:r>
            <a:r>
              <a:rPr lang="en-US" dirty="0" err="1"/>
              <a:t>phytoplanktons</a:t>
            </a:r>
            <a:r>
              <a:rPr lang="en-US" dirty="0"/>
              <a:t>, in a particular area, trap and accumulate much more energy than the herbivore fishes in the course of year because of their large numbers and quicker rate of multiplication. Comparatively, the amount of energy utilized in a year by the top carnivores is much less than that of herbivore fishes.</a:t>
            </a:r>
            <a:br>
              <a:rPr lang="en-US" dirty="0"/>
            </a:br>
            <a:br>
              <a:rPr lang="en-US" dirty="0"/>
            </a:br>
            <a:r>
              <a:rPr lang="en-US" dirty="0"/>
              <a:t>Of the three types of pyramids as discussed above, the energy pyramid gives by far the best overall picture of the functional role of communities in an ecosystem. This is because of the fact that energy pyramid is a picture of rate of passage of food mass through the food chain, whereas number and biomass pyramids are pictures of standing states, i.e. organisms present at any moment. Its shape is invariably an upright one, and not affected by variation in the size and metabolic state of individuals, if all the sources of energy in the ecosystem are considered. The number and biomass pyramids on the other hand, may be upright or inverted depending upon the size and biomass of the producer organisms as compared to consumers.</a:t>
            </a:r>
            <a:br>
              <a:rPr lang="en-US" dirty="0"/>
            </a:b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b="1" dirty="0">
                <a:solidFill>
                  <a:srgbClr val="FF0000"/>
                </a:solidFill>
                <a:latin typeface="Times New Roman" panose="02020603050405020304" pitchFamily="18" charset="0"/>
                <a:cs typeface="Times New Roman" panose="02020603050405020304" pitchFamily="18" charset="0"/>
              </a:rPr>
              <a:t>ECOLOGICAL SUCCESSION</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990600"/>
            <a:ext cx="8229600" cy="5638800"/>
          </a:xfrm>
        </p:spPr>
        <p:txBody>
          <a:bodyPr>
            <a:normAutofit fontScale="40000" lnSpcReduction="20000"/>
          </a:bodyPr>
          <a:lstStyle/>
          <a:p>
            <a:pPr>
              <a:buNone/>
            </a:pPr>
            <a:r>
              <a:rPr lang="en-US" dirty="0"/>
              <a:t>	Ecological succession is the phenomenon or process by which an ecological community undergoes more or less orderly and predictable changes following disturbance or initial colonization of new habitat. Succession was among the first theories advanced in ecology and the study of succession remains at the core of ecological science. Succession may be initiated either by formation of new, unoccupied habitat (e.g., a lava flow or a severe landslide) or by some form of disturbance (e.g. fire, severe wind throw, logging) of an existing community.</a:t>
            </a:r>
            <a:br>
              <a:rPr lang="en-US" dirty="0"/>
            </a:br>
            <a:br>
              <a:rPr lang="en-US" dirty="0"/>
            </a:br>
            <a:r>
              <a:rPr lang="en-US" b="1" dirty="0"/>
              <a:t>1. Primary succession</a:t>
            </a:r>
            <a:br>
              <a:rPr lang="en-US" b="1" dirty="0"/>
            </a:br>
            <a:br>
              <a:rPr lang="en-US" b="1" dirty="0"/>
            </a:br>
            <a:r>
              <a:rPr lang="en-US" dirty="0"/>
              <a:t>Succession that begins in new habitats, uninfluenced by pre-existing communities is called primary succession. In primary succession pioneer species like lichen, algae and fungus as well as other abiotic factors like wind and water start to "normalize" the habitat. This creating conditions nearer optimum for vascular plant growth; </a:t>
            </a:r>
            <a:r>
              <a:rPr lang="en-US" dirty="0" err="1"/>
              <a:t>pedogenesis</a:t>
            </a:r>
            <a:r>
              <a:rPr lang="en-US" dirty="0"/>
              <a:t> or the formation of soil is the most important process.</a:t>
            </a:r>
            <a:br>
              <a:rPr lang="en-US" dirty="0"/>
            </a:br>
            <a:br>
              <a:rPr lang="en-US" dirty="0"/>
            </a:br>
            <a:r>
              <a:rPr lang="en-US" dirty="0"/>
              <a:t>These pioneer plants are then dominated and often replaced by plants better adapted to less odd conditions, these plants include vascular plants like grasses and some shrubs that are able to live in thin soils that are often mineral based.</a:t>
            </a:r>
            <a:br>
              <a:rPr lang="en-US" dirty="0"/>
            </a:br>
            <a:br>
              <a:rPr lang="en-US" dirty="0"/>
            </a:br>
            <a:r>
              <a:rPr lang="en-US" dirty="0"/>
              <a:t>For example, spores of lichen or fungus, being the pioneer species, are spread onto a land of rocks. Then, the rocks are broken down into smaller pieces and organic matter gradually accumulates, </a:t>
            </a:r>
            <a:r>
              <a:rPr lang="en-US" dirty="0" err="1"/>
              <a:t>favouring</a:t>
            </a:r>
            <a:r>
              <a:rPr lang="en-US" dirty="0"/>
              <a:t> the growth of larger plants like grasses, ferns and herbs. These plants further improve the habitat and help the adaptation of larger vascular plants like shrubs, or even medium- or large-sized trees. More animals are then attracted to the place and finally a climax community is reached.</a:t>
            </a:r>
            <a:br>
              <a:rPr lang="en-US" dirty="0"/>
            </a:br>
            <a:br>
              <a:rPr lang="en-US" dirty="0"/>
            </a:br>
            <a:r>
              <a:rPr lang="en-US" b="1" dirty="0"/>
              <a:t>2.  Secondary succession</a:t>
            </a:r>
            <a:br>
              <a:rPr lang="en-US" b="1" dirty="0"/>
            </a:br>
            <a:br>
              <a:rPr lang="en-US" b="1" dirty="0"/>
            </a:br>
            <a:r>
              <a:rPr lang="en-US" dirty="0"/>
              <a:t>Succession that follows disruption of a pre-existing community is called secondary succession. (e.g. forest fire, harvesting, hurricane) that reduces an already established ecosystem (e.g. a forest or a wheat field) to a smaller population of species, and as such secondary succession occurs on preexisting soil whereas primary succession usually occurs in a place lacking soil.</a:t>
            </a:r>
            <a:br>
              <a:rPr lang="en-US" dirty="0"/>
            </a:br>
            <a:br>
              <a:rPr lang="en-US" dirty="0"/>
            </a:br>
            <a:r>
              <a:rPr lang="en-US" dirty="0"/>
              <a:t>Simply put, secondary succession is the succession that occurs after the initial succession has been disrupted and some plants and animals still exist. It is usually faster than primary succession as:</a:t>
            </a:r>
            <a:br>
              <a:rPr lang="en-US" dirty="0"/>
            </a:br>
            <a:r>
              <a:rPr lang="en-US" dirty="0"/>
              <a:t>Soil is already present, so there is no need for pioneer species;</a:t>
            </a:r>
          </a:p>
          <a:p>
            <a:r>
              <a:rPr lang="en-US" dirty="0"/>
              <a:t>Seeds, roots and underground vegetative organs of plants may still survive in the soil.</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163762"/>
          </a:xfrm>
        </p:spPr>
        <p:txBody>
          <a:bodyPr>
            <a:normAutofit fontScale="90000"/>
          </a:bodyPr>
          <a:lstStyle/>
          <a:p>
            <a:r>
              <a:rPr lang="en-US" b="1" dirty="0">
                <a:solidFill>
                  <a:srgbClr val="FF0000"/>
                </a:solidFill>
                <a:latin typeface="Times New Roman" panose="02020603050405020304" pitchFamily="18" charset="0"/>
                <a:cs typeface="Times New Roman" panose="02020603050405020304" pitchFamily="18" charset="0"/>
              </a:rPr>
              <a:t>HOMEOSTATIS, MANAGEMENT AND OPTIMIZATION OF ECOSYSTEM</a:t>
            </a:r>
            <a:br>
              <a:rPr lang="en-US" dirty="0"/>
            </a:br>
            <a:endParaRPr lang="en-US" dirty="0"/>
          </a:p>
        </p:txBody>
      </p:sp>
      <p:sp>
        <p:nvSpPr>
          <p:cNvPr id="3" name="Content Placeholder 2"/>
          <p:cNvSpPr>
            <a:spLocks noGrp="1"/>
          </p:cNvSpPr>
          <p:nvPr>
            <p:ph idx="1"/>
          </p:nvPr>
        </p:nvSpPr>
        <p:spPr>
          <a:xfrm>
            <a:off x="457200" y="2057400"/>
            <a:ext cx="8229600" cy="4800600"/>
          </a:xfrm>
        </p:spPr>
        <p:txBody>
          <a:bodyPr>
            <a:normAutofit fontScale="62500" lnSpcReduction="20000"/>
          </a:bodyPr>
          <a:lstStyle/>
          <a:p>
            <a:pPr algn="just"/>
            <a:r>
              <a:rPr lang="en-US" dirty="0"/>
              <a:t>Ecosystems are capable of self-maintenance and self-regulation as their component population and organisms. However, they have a delicate balance of inputs and outputs, and this balance is often insufficient to avoid instability. The term </a:t>
            </a:r>
            <a:r>
              <a:rPr lang="en-US" dirty="0" err="1"/>
              <a:t>homeostatis</a:t>
            </a:r>
            <a:r>
              <a:rPr lang="en-US" dirty="0"/>
              <a:t> (</a:t>
            </a:r>
            <a:r>
              <a:rPr lang="en-US" dirty="0" err="1"/>
              <a:t>homeo</a:t>
            </a:r>
            <a:r>
              <a:rPr lang="en-US" dirty="0"/>
              <a:t> = same; </a:t>
            </a:r>
            <a:r>
              <a:rPr lang="en-US" dirty="0" err="1"/>
              <a:t>statis</a:t>
            </a:r>
            <a:r>
              <a:rPr lang="en-US" dirty="0"/>
              <a:t> = standing) is generally applied to the tendency for biological system to resist change and to remain in a state of equilibrium. An essential feature of such regulatory mechanism is the process of feedback operating both at the level of individual and the entire system.</a:t>
            </a:r>
          </a:p>
          <a:p>
            <a:pPr algn="just"/>
            <a:r>
              <a:rPr lang="en-US" dirty="0"/>
              <a:t>Many of the large-scale human activities- industrial, agricultural or transport - tend to alter the natural balance of biotic and abiotic components in a stable ecological system. These activities frequently lead to acceleration of hydro geochemical cycles, disturbance of input-output balances, accumulation of toxic substances such as hydrocarbons, metals and gases, overproduction or depletion of certain essential substances, and </a:t>
            </a:r>
            <a:r>
              <a:rPr lang="en-US" dirty="0" err="1"/>
              <a:t>eutrophication</a:t>
            </a:r>
            <a:r>
              <a:rPr lang="en-US" dirty="0"/>
              <a:t>. All these involve simplification of ecosystem resulting into shortening of food webs, decrease in species diversity and counteraction of forces of natural selection and organic evolution has developed a theory of ecosystem stability based on energy-matter constraints in living systems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latin typeface="Times New Roman" panose="02020603050405020304" pitchFamily="18" charset="0"/>
                <a:cs typeface="Times New Roman" panose="02020603050405020304" pitchFamily="18" charset="0"/>
              </a:rPr>
              <a:t>CONT..,</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95400"/>
            <a:ext cx="8229600" cy="4830763"/>
          </a:xfrm>
        </p:spPr>
        <p:txBody>
          <a:bodyPr>
            <a:normAutofit fontScale="47500" lnSpcReduction="20000"/>
          </a:bodyPr>
          <a:lstStyle/>
          <a:p>
            <a:pPr marL="514350" indent="-514350">
              <a:buNone/>
            </a:pPr>
            <a:r>
              <a:rPr lang="en-US" dirty="0"/>
              <a:t>Some important features of the theory are:</a:t>
            </a:r>
          </a:p>
          <a:p>
            <a:pPr marL="514350" indent="-514350">
              <a:buFont typeface="+mj-lt"/>
              <a:buAutoNum type="arabicPeriod"/>
            </a:pPr>
            <a:r>
              <a:rPr lang="en-US" dirty="0"/>
              <a:t>Ecosystems have a zero state trending tendency, pertinent to stability. The concept of stability incorporates two ideas, (a) resistance to change, and (b) restoration to the near original state after the change has occurred;</a:t>
            </a:r>
          </a:p>
          <a:p>
            <a:pPr marL="514350" indent="-514350">
              <a:buFont typeface="+mj-lt"/>
              <a:buAutoNum type="arabicPeriod"/>
            </a:pPr>
            <a:r>
              <a:rPr lang="en-US" dirty="0"/>
              <a:t>Curtailment of energy and material inputs tends to lead decay or extinction of ecosystems to zero state; such decay is guaranteed by the second law of thermodynamics;</a:t>
            </a:r>
          </a:p>
          <a:p>
            <a:pPr marL="514350" indent="-514350">
              <a:buFont typeface="+mj-lt"/>
              <a:buAutoNum type="arabicPeriod"/>
            </a:pPr>
            <a:r>
              <a:rPr lang="en-US" dirty="0"/>
              <a:t>Ecosystems have only one free (unforced) equilibrium, the zero state;</a:t>
            </a:r>
          </a:p>
          <a:p>
            <a:pPr marL="514350" indent="-514350">
              <a:buFont typeface="+mj-lt"/>
              <a:buAutoNum type="arabicPeriod"/>
            </a:pPr>
            <a:r>
              <a:rPr lang="en-US" dirty="0"/>
              <a:t>Ecosystems tend to revert to nominal, no equilibrium dynamics when perturbed by uniformly vanishing disturbances;</a:t>
            </a:r>
          </a:p>
          <a:p>
            <a:pPr marL="514350" indent="-514350">
              <a:buFont typeface="+mj-lt"/>
              <a:buAutoNum type="arabicPeriod"/>
            </a:pPr>
            <a:r>
              <a:rPr lang="en-US" dirty="0"/>
              <a:t>Ecosystems have only one forced steady state;</a:t>
            </a:r>
          </a:p>
          <a:p>
            <a:pPr marL="514350" indent="-514350">
              <a:buFont typeface="+mj-lt"/>
              <a:buAutoNum type="arabicPeriod"/>
            </a:pPr>
            <a:r>
              <a:rPr lang="en-US" dirty="0"/>
              <a:t>Ecosystems are structurally stable;</a:t>
            </a:r>
          </a:p>
          <a:p>
            <a:pPr marL="514350" indent="-514350">
              <a:buFont typeface="+mj-lt"/>
              <a:buAutoNum type="arabicPeriod"/>
            </a:pPr>
            <a:r>
              <a:rPr lang="en-US" dirty="0"/>
              <a:t>Ecosystems adapt and evolve in small degrees by parameter variation within fixed structure, and</a:t>
            </a:r>
          </a:p>
          <a:p>
            <a:pPr marL="514350" indent="-514350">
              <a:buFont typeface="+mj-lt"/>
              <a:buAutoNum type="arabicPeriod"/>
            </a:pPr>
            <a:r>
              <a:rPr lang="en-US" dirty="0"/>
              <a:t>Ecosystems adapt and evolve in large degrees by structure variation.</a:t>
            </a:r>
          </a:p>
          <a:p>
            <a:pPr marL="514350" indent="-514350">
              <a:buNone/>
            </a:pPr>
            <a:endParaRPr lang="en-US" dirty="0"/>
          </a:p>
          <a:p>
            <a:pPr algn="just"/>
            <a:r>
              <a:rPr lang="en-US" dirty="0"/>
              <a:t>Proper management is essential for maintaining the stability of the ecosystem. This will require an adequate knowledge of the nature and kinds of system components, functional relationship between them, and the degree of tolerance and resistance to the environmental strain and stress has listed the following features contributing to stabilization of ecosystem: (a) tolerance to extreme and harsh conditions, (b) ability for rapid recovery upon the recurrence of </a:t>
            </a:r>
            <a:r>
              <a:rPr lang="en-US" dirty="0" err="1"/>
              <a:t>favourable</a:t>
            </a:r>
            <a:r>
              <a:rPr lang="en-US" dirty="0"/>
              <a:t> growth conditions, (c) flexible and opportunistic feeding habitat, (d) nomadic migration of animals, etc. Similarly, some destabilizing features include: (</a:t>
            </a:r>
            <a:r>
              <a:rPr lang="en-US" dirty="0" err="1"/>
              <a:t>i</a:t>
            </a:r>
            <a:r>
              <a:rPr lang="en-US" dirty="0"/>
              <a:t>) sensitivity to damage to reserves, (ii) sensitivity to lagging components, (iii) low density, biomass and productivity, and (iv) sensitivity to soil erosion.</a:t>
            </a:r>
            <a:br>
              <a:rPr lang="en-US" dirty="0"/>
            </a:b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latin typeface="Times New Roman" panose="02020603050405020304" pitchFamily="18" charset="0"/>
                <a:cs typeface="Times New Roman" panose="02020603050405020304" pitchFamily="18" charset="0"/>
              </a:rPr>
              <a:t>EVOLUTION OF ECOSYSTEMS</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62500" lnSpcReduction="20000"/>
          </a:bodyPr>
          <a:lstStyle/>
          <a:p>
            <a:pPr algn="just">
              <a:buNone/>
            </a:pPr>
            <a:r>
              <a:rPr lang="en-US" dirty="0"/>
              <a:t>	Life began on earth more than three billion years ago. The first ecosystems then were populated by tiny anaerobic </a:t>
            </a:r>
            <a:r>
              <a:rPr lang="en-US" dirty="0" err="1"/>
              <a:t>heterotrophs</a:t>
            </a:r>
            <a:r>
              <a:rPr lang="en-US" dirty="0"/>
              <a:t> that lived on organic matter synthesized by abiotic processes. Following the origin and population explosion of algal </a:t>
            </a:r>
            <a:r>
              <a:rPr lang="en-US" dirty="0" err="1"/>
              <a:t>autotrophs</a:t>
            </a:r>
            <a:r>
              <a:rPr lang="en-US" dirty="0"/>
              <a:t>, which converted a reducing atmosphere into an oxygenic one, organisms have evolved through the long geological ages into increasingly complex and diverse systems that (</a:t>
            </a:r>
            <a:r>
              <a:rPr lang="en-US" dirty="0" err="1"/>
              <a:t>i</a:t>
            </a:r>
            <a:r>
              <a:rPr lang="en-US" dirty="0"/>
              <a:t>) have achieved control of the atmosphere and (ii) are populated by larger and more highly organized multi cellular species. Within this community component, evolutionary change is believed to occur principally through natural selection at below the species level, but natural selection above this level may also be important, especially (</a:t>
            </a:r>
            <a:r>
              <a:rPr lang="en-US" dirty="0" err="1"/>
              <a:t>i</a:t>
            </a:r>
            <a:r>
              <a:rPr lang="en-US" dirty="0"/>
              <a:t>) co evolution, i.e., the reciprocal selection between interdependent </a:t>
            </a:r>
            <a:r>
              <a:rPr lang="en-US" dirty="0" err="1"/>
              <a:t>autotrophs</a:t>
            </a:r>
            <a:r>
              <a:rPr lang="en-US" dirty="0"/>
              <a:t> and </a:t>
            </a:r>
            <a:r>
              <a:rPr lang="en-US" dirty="0" err="1"/>
              <a:t>heterotrophs</a:t>
            </a:r>
            <a:r>
              <a:rPr lang="en-US" dirty="0"/>
              <a:t>, and (ii) group or community selection, which leads to the maintenance of traits </a:t>
            </a:r>
            <a:r>
              <a:rPr lang="en-US" dirty="0" err="1"/>
              <a:t>favourable</a:t>
            </a:r>
            <a:r>
              <a:rPr lang="en-US" dirty="0"/>
              <a:t> to the group. Similarities between major biomass or ecosystems in respect to ecosystem structure and function can be attributed to evolutionary convergence as a consequence of their evolution under similar environmental conditions.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00"/>
                </a:solidFill>
                <a:latin typeface="Times New Roman" panose="02020603050405020304" pitchFamily="18" charset="0"/>
                <a:cs typeface="Times New Roman" panose="02020603050405020304" pitchFamily="18" charset="0"/>
              </a:rPr>
              <a:t>MAJOR ECOSYSTEMS</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95400"/>
            <a:ext cx="8229600" cy="4953000"/>
          </a:xfrm>
        </p:spPr>
        <p:txBody>
          <a:bodyPr>
            <a:normAutofit fontScale="47500" lnSpcReduction="20000"/>
          </a:bodyPr>
          <a:lstStyle/>
          <a:p>
            <a:r>
              <a:rPr lang="en-US" b="1" dirty="0"/>
              <a:t>Introduction</a:t>
            </a:r>
            <a:br>
              <a:rPr lang="en-US" dirty="0"/>
            </a:br>
            <a:br>
              <a:rPr lang="en-US" dirty="0"/>
            </a:br>
            <a:r>
              <a:rPr lang="en-US" dirty="0"/>
              <a:t>Various ecosystems like a pond, a lake, a river, a stream, a spring, an estuary, the sea, a forest, grassland, a desert, a coral reef and a cropland are operating as self-sufficient interacting systems in the biosphere. These ecosystems have a more or less similar fundamental plan of their gross structure and function. However they differ in respect of their species composition and productivity rates. In brief, organization pattern of some of the major ecosystems is described here.</a:t>
            </a:r>
          </a:p>
          <a:p>
            <a:r>
              <a:rPr lang="en-US" b="1" dirty="0"/>
              <a:t>The forest ecosystem</a:t>
            </a:r>
            <a:br>
              <a:rPr lang="en-US" dirty="0"/>
            </a:br>
            <a:br>
              <a:rPr lang="en-US" dirty="0"/>
            </a:br>
            <a:r>
              <a:rPr lang="en-US" dirty="0"/>
              <a:t>Forests are natural plant communities with dominance of </a:t>
            </a:r>
            <a:r>
              <a:rPr lang="en-US" dirty="0" err="1"/>
              <a:t>phanerophytes</a:t>
            </a:r>
            <a:r>
              <a:rPr lang="en-US" dirty="0"/>
              <a:t> and occupy nearly 40% of the land. In India, the forests occupy roughly 10% of the total land area. According to Champion and Seth (1968), Indian forests are of 11 types, which are classified on the basis of </a:t>
            </a:r>
            <a:r>
              <a:rPr lang="en-US" dirty="0" err="1"/>
              <a:t>physiography</a:t>
            </a:r>
            <a:r>
              <a:rPr lang="en-US" dirty="0"/>
              <a:t>, physiognomy </a:t>
            </a:r>
            <a:r>
              <a:rPr lang="en-US" dirty="0" err="1"/>
              <a:t>floristics</a:t>
            </a:r>
            <a:r>
              <a:rPr lang="en-US" dirty="0"/>
              <a:t>, habitat etc. The different components of forest ecosystems are as follows:</a:t>
            </a:r>
            <a:br>
              <a:rPr lang="en-US" dirty="0"/>
            </a:br>
            <a:br>
              <a:rPr lang="en-US" dirty="0"/>
            </a:br>
            <a:r>
              <a:rPr lang="en-US" b="1" i="1" dirty="0"/>
              <a:t>1. Abiotic components</a:t>
            </a:r>
            <a:br>
              <a:rPr lang="en-US" dirty="0"/>
            </a:br>
            <a:br>
              <a:rPr lang="en-US" dirty="0"/>
            </a:br>
            <a:r>
              <a:rPr lang="en-US" dirty="0"/>
              <a:t>These include inorganic and organic substances present in the soil and atmosphere. The climate (temperature, light, rainfall, etc.) and soil (minerals) vary from forest to forest. In addition to minerals the occurrence of litter is characteristic feature of majority of forests.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IN" b="1" dirty="0">
                <a:solidFill>
                  <a:srgbClr val="FF0000"/>
                </a:solidFill>
                <a:latin typeface="Times New Roman" panose="02020603050405020304" pitchFamily="18" charset="0"/>
                <a:cs typeface="Times New Roman" panose="02020603050405020304" pitchFamily="18" charset="0"/>
              </a:rPr>
              <a:t>CONT..,</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914400"/>
            <a:ext cx="8229600" cy="5715000"/>
          </a:xfrm>
        </p:spPr>
        <p:txBody>
          <a:bodyPr>
            <a:normAutofit fontScale="40000" lnSpcReduction="20000"/>
          </a:bodyPr>
          <a:lstStyle/>
          <a:p>
            <a:pPr>
              <a:buNone/>
            </a:pPr>
            <a:r>
              <a:rPr lang="en-US" b="1" i="1" dirty="0"/>
              <a:t>	2. Biotic components</a:t>
            </a:r>
            <a:br>
              <a:rPr lang="en-US" dirty="0"/>
            </a:br>
            <a:br>
              <a:rPr lang="en-US" dirty="0"/>
            </a:br>
            <a:r>
              <a:rPr lang="en-US" i="1" dirty="0"/>
              <a:t>a) Producers</a:t>
            </a:r>
            <a:br>
              <a:rPr lang="en-US" dirty="0"/>
            </a:br>
            <a:br>
              <a:rPr lang="en-US" dirty="0"/>
            </a:br>
            <a:r>
              <a:rPr lang="en-US" dirty="0"/>
              <a:t>These are mainly trees that show much species diversity and greater degree of stratification especially in tropical moist deciduous forests. Besides trees, there are also present shrubs and ground vegetation. In these forests, the producers include the dominant tree species such as </a:t>
            </a:r>
            <a:r>
              <a:rPr lang="en-US" dirty="0" err="1"/>
              <a:t>Tectona</a:t>
            </a:r>
            <a:r>
              <a:rPr lang="en-US" dirty="0"/>
              <a:t> </a:t>
            </a:r>
            <a:r>
              <a:rPr lang="en-US" dirty="0" err="1"/>
              <a:t>grandis</a:t>
            </a:r>
            <a:r>
              <a:rPr lang="en-US" dirty="0"/>
              <a:t>, </a:t>
            </a:r>
            <a:r>
              <a:rPr lang="en-US" dirty="0" err="1"/>
              <a:t>Butea</a:t>
            </a:r>
            <a:r>
              <a:rPr lang="en-US" dirty="0"/>
              <a:t> </a:t>
            </a:r>
            <a:r>
              <a:rPr lang="en-US" dirty="0" err="1"/>
              <a:t>frondosa</a:t>
            </a:r>
            <a:r>
              <a:rPr lang="en-US" dirty="0"/>
              <a:t>, </a:t>
            </a:r>
            <a:r>
              <a:rPr lang="en-US" dirty="0" err="1"/>
              <a:t>Shorea</a:t>
            </a:r>
            <a:r>
              <a:rPr lang="en-US" dirty="0"/>
              <a:t> </a:t>
            </a:r>
            <a:r>
              <a:rPr lang="en-US" dirty="0" err="1"/>
              <a:t>robusta</a:t>
            </a:r>
            <a:r>
              <a:rPr lang="en-US" dirty="0"/>
              <a:t> and Lagerstroemia </a:t>
            </a:r>
            <a:r>
              <a:rPr lang="en-US" dirty="0" err="1"/>
              <a:t>parviflora</a:t>
            </a:r>
            <a:r>
              <a:rPr lang="en-US" dirty="0"/>
              <a:t>. In temperate coniferous forests, shrubs and ground flora are insignificant. In temperate deciduous forests the dominant trees are species of </a:t>
            </a:r>
            <a:r>
              <a:rPr lang="en-US" dirty="0" err="1"/>
              <a:t>Quercus</a:t>
            </a:r>
            <a:r>
              <a:rPr lang="en-US" dirty="0"/>
              <a:t>, Acer, </a:t>
            </a:r>
            <a:r>
              <a:rPr lang="en-US" dirty="0" err="1"/>
              <a:t>Betula</a:t>
            </a:r>
            <a:r>
              <a:rPr lang="en-US" dirty="0"/>
              <a:t>, </a:t>
            </a:r>
            <a:r>
              <a:rPr lang="en-US" dirty="0" err="1"/>
              <a:t>Thuja</a:t>
            </a:r>
            <a:r>
              <a:rPr lang="en-US" dirty="0"/>
              <a:t>, </a:t>
            </a:r>
            <a:r>
              <a:rPr lang="en-US" dirty="0" err="1"/>
              <a:t>Picea</a:t>
            </a:r>
            <a:r>
              <a:rPr lang="en-US" dirty="0"/>
              <a:t>, etc., whereas in temperate coniferous forests, the producer trees are species of </a:t>
            </a:r>
            <a:r>
              <a:rPr lang="en-US" dirty="0" err="1"/>
              <a:t>Abies</a:t>
            </a:r>
            <a:r>
              <a:rPr lang="en-US" dirty="0"/>
              <a:t>, </a:t>
            </a:r>
            <a:r>
              <a:rPr lang="en-US" dirty="0" err="1"/>
              <a:t>Picea</a:t>
            </a:r>
            <a:r>
              <a:rPr lang="en-US" dirty="0"/>
              <a:t>, </a:t>
            </a:r>
            <a:r>
              <a:rPr lang="en-US" dirty="0" err="1"/>
              <a:t>Pinus</a:t>
            </a:r>
            <a:r>
              <a:rPr lang="en-US" dirty="0"/>
              <a:t>, </a:t>
            </a:r>
            <a:r>
              <a:rPr lang="en-US" dirty="0" err="1"/>
              <a:t>Cedrus</a:t>
            </a:r>
            <a:r>
              <a:rPr lang="en-US" dirty="0"/>
              <a:t>, </a:t>
            </a:r>
            <a:r>
              <a:rPr lang="en-US" dirty="0" err="1"/>
              <a:t>Juniperus</a:t>
            </a:r>
            <a:r>
              <a:rPr lang="en-US" dirty="0"/>
              <a:t>, Rhododendron, etc.</a:t>
            </a:r>
            <a:br>
              <a:rPr lang="en-US" dirty="0"/>
            </a:br>
            <a:br>
              <a:rPr lang="en-US" dirty="0"/>
            </a:br>
            <a:r>
              <a:rPr lang="en-US" i="1" dirty="0"/>
              <a:t>b) Consumers</a:t>
            </a:r>
            <a:br>
              <a:rPr lang="en-US" dirty="0"/>
            </a:br>
            <a:br>
              <a:rPr lang="en-US" dirty="0"/>
            </a:br>
            <a:r>
              <a:rPr lang="en-US" dirty="0"/>
              <a:t>These are as follows:</a:t>
            </a:r>
            <a:br>
              <a:rPr lang="en-US" dirty="0"/>
            </a:br>
            <a:br>
              <a:rPr lang="en-US" dirty="0"/>
            </a:br>
            <a:r>
              <a:rPr lang="en-US" dirty="0" err="1"/>
              <a:t>i</a:t>
            </a:r>
            <a:r>
              <a:rPr lang="en-US" dirty="0"/>
              <a:t>) Primary consumers</a:t>
            </a:r>
            <a:br>
              <a:rPr lang="en-US" dirty="0"/>
            </a:br>
            <a:br>
              <a:rPr lang="en-US" dirty="0"/>
            </a:br>
            <a:r>
              <a:rPr lang="en-US" dirty="0"/>
              <a:t>These are the herbivores that include smaller animals feeding on tree leaves as ants, flies, </a:t>
            </a:r>
            <a:r>
              <a:rPr lang="en-US" dirty="0" err="1"/>
              <a:t>bettles</a:t>
            </a:r>
            <a:r>
              <a:rPr lang="en-US" dirty="0"/>
              <a:t>, leaf hoppers, bugs, spiders, etc., and larger animals grazing on shoots and/ or fruits of producers as elephant, </a:t>
            </a:r>
            <a:r>
              <a:rPr lang="en-US" dirty="0" err="1"/>
              <a:t>neelgai</a:t>
            </a:r>
            <a:r>
              <a:rPr lang="en-US" dirty="0"/>
              <a:t>, deer, moles, squirrels, shrews, flying foxes, mongooses, etc.</a:t>
            </a:r>
            <a:br>
              <a:rPr lang="en-US" dirty="0"/>
            </a:br>
            <a:br>
              <a:rPr lang="en-US" dirty="0"/>
            </a:br>
            <a:r>
              <a:rPr lang="en-US" dirty="0"/>
              <a:t>ii) Secondary consumers</a:t>
            </a:r>
            <a:br>
              <a:rPr lang="en-US" dirty="0"/>
            </a:br>
            <a:br>
              <a:rPr lang="en-US" dirty="0"/>
            </a:br>
            <a:r>
              <a:rPr lang="en-US" dirty="0"/>
              <a:t>These are the carnivores like snakes, birds, lizards, fox, etc. feeding on the herbivores.</a:t>
            </a:r>
            <a:br>
              <a:rPr lang="en-US" dirty="0"/>
            </a:br>
            <a:br>
              <a:rPr lang="en-US" dirty="0"/>
            </a:br>
            <a:r>
              <a:rPr lang="en-US" dirty="0"/>
              <a:t>iii) Tertiary consumers</a:t>
            </a:r>
            <a:br>
              <a:rPr lang="en-US" dirty="0"/>
            </a:br>
            <a:br>
              <a:rPr lang="en-US" dirty="0"/>
            </a:br>
            <a:r>
              <a:rPr lang="en-US" dirty="0"/>
              <a:t>These are the top carnivores like lion, tiger, etc., that eat carnivores of secondary consumers level.</a:t>
            </a:r>
            <a:br>
              <a:rPr lang="en-US" dirty="0"/>
            </a:br>
            <a:br>
              <a:rPr lang="en-US" dirty="0"/>
            </a:br>
            <a:r>
              <a:rPr lang="en-US" i="1" dirty="0"/>
              <a:t>c) Decomposers</a:t>
            </a:r>
            <a:br>
              <a:rPr lang="en-US" dirty="0"/>
            </a:br>
            <a:br>
              <a:rPr lang="en-US" dirty="0"/>
            </a:br>
            <a:r>
              <a:rPr lang="en-US" dirty="0"/>
              <a:t>These are wide variety of microorganisms including fungi (species of </a:t>
            </a:r>
            <a:r>
              <a:rPr lang="en-US" dirty="0" err="1"/>
              <a:t>Aspergillus</a:t>
            </a:r>
            <a:r>
              <a:rPr lang="en-US" dirty="0"/>
              <a:t>, </a:t>
            </a:r>
            <a:r>
              <a:rPr lang="en-US" dirty="0" err="1"/>
              <a:t>Polyporus</a:t>
            </a:r>
            <a:r>
              <a:rPr lang="en-US" dirty="0"/>
              <a:t>, </a:t>
            </a:r>
            <a:r>
              <a:rPr lang="en-US" dirty="0" err="1"/>
              <a:t>Alternaria</a:t>
            </a:r>
            <a:r>
              <a:rPr lang="en-US" dirty="0"/>
              <a:t>, </a:t>
            </a:r>
            <a:r>
              <a:rPr lang="en-US" dirty="0" err="1"/>
              <a:t>Fusarium</a:t>
            </a:r>
            <a:r>
              <a:rPr lang="en-US" dirty="0"/>
              <a:t>, </a:t>
            </a:r>
            <a:r>
              <a:rPr lang="en-US" dirty="0" err="1"/>
              <a:t>Trichoderma</a:t>
            </a:r>
            <a:r>
              <a:rPr lang="en-US" dirty="0"/>
              <a:t>, etc.), bacteria (species of Bacillus, Pseudomonas, Clostridium, etc.), and </a:t>
            </a:r>
            <a:r>
              <a:rPr lang="en-US" dirty="0" err="1"/>
              <a:t>actinomycetes</a:t>
            </a:r>
            <a:r>
              <a:rPr lang="en-US" dirty="0"/>
              <a:t> (species of </a:t>
            </a:r>
            <a:r>
              <a:rPr lang="en-US" dirty="0" err="1"/>
              <a:t>Streptomyces</a:t>
            </a:r>
            <a:r>
              <a:rPr lang="en-US" dirty="0"/>
              <a:t>). Rate of decomposition in tropical and subtropical forests is more rapid than in the temperate ones.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IN" b="1" dirty="0">
                <a:solidFill>
                  <a:srgbClr val="FF0000"/>
                </a:solidFill>
                <a:latin typeface="Times New Roman" panose="02020603050405020304" pitchFamily="18" charset="0"/>
                <a:cs typeface="Times New Roman" panose="02020603050405020304" pitchFamily="18" charset="0"/>
              </a:rPr>
              <a:t>CONT..,</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990600"/>
            <a:ext cx="8229600" cy="5334000"/>
          </a:xfrm>
        </p:spPr>
        <p:txBody>
          <a:bodyPr>
            <a:normAutofit fontScale="32500" lnSpcReduction="20000"/>
          </a:bodyPr>
          <a:lstStyle/>
          <a:p>
            <a:pPr>
              <a:buNone/>
            </a:pPr>
            <a:r>
              <a:rPr lang="en-US" b="1" dirty="0"/>
              <a:t>The grassland ecosystem</a:t>
            </a:r>
            <a:br>
              <a:rPr lang="en-US" dirty="0"/>
            </a:br>
            <a:br>
              <a:rPr lang="en-US" dirty="0"/>
            </a:br>
            <a:r>
              <a:rPr lang="en-US" dirty="0"/>
              <a:t>Grasslands occupy roughly 24% of the earth’s surface (</a:t>
            </a:r>
            <a:r>
              <a:rPr lang="en-US" dirty="0" err="1"/>
              <a:t>Shantz</a:t>
            </a:r>
            <a:r>
              <a:rPr lang="en-US" dirty="0"/>
              <a:t>, 1954). Whyte (1957) divided grassland into 8 types based on the floral characteristics. The different components of a grassland ecosystem are:</a:t>
            </a:r>
            <a:br>
              <a:rPr lang="en-US" dirty="0"/>
            </a:br>
            <a:br>
              <a:rPr lang="en-US" dirty="0"/>
            </a:br>
            <a:r>
              <a:rPr lang="en-US" b="1" i="1" dirty="0"/>
              <a:t>11.3.3.1 Abiotic components</a:t>
            </a:r>
            <a:br>
              <a:rPr lang="en-US" dirty="0"/>
            </a:br>
            <a:br>
              <a:rPr lang="en-US" dirty="0"/>
            </a:br>
            <a:r>
              <a:rPr lang="en-US" dirty="0"/>
              <a:t>These include nutrients present in soil and the atmosphere. Thus the elements like C, H, O, N, P, S, etc. are supplied by carbon dioxide, water, nitrates, phosphates and </a:t>
            </a:r>
            <a:r>
              <a:rPr lang="en-US" dirty="0" err="1"/>
              <a:t>sulphates</a:t>
            </a:r>
            <a:r>
              <a:rPr lang="en-US" dirty="0"/>
              <a:t> present in air and soil of the area.</a:t>
            </a:r>
            <a:br>
              <a:rPr lang="en-US" dirty="0"/>
            </a:br>
            <a:br>
              <a:rPr lang="en-US" dirty="0"/>
            </a:br>
            <a:r>
              <a:rPr lang="en-US" b="1" i="1" dirty="0"/>
              <a:t>11.3.3.2 Biotic components</a:t>
            </a:r>
            <a:br>
              <a:rPr lang="en-US" dirty="0"/>
            </a:br>
            <a:br>
              <a:rPr lang="en-US" dirty="0"/>
            </a:br>
            <a:r>
              <a:rPr lang="en-US" dirty="0"/>
              <a:t>These are as follows:</a:t>
            </a:r>
            <a:br>
              <a:rPr lang="en-US" dirty="0"/>
            </a:br>
            <a:br>
              <a:rPr lang="en-US" dirty="0"/>
            </a:br>
            <a:r>
              <a:rPr lang="en-US" i="1" dirty="0"/>
              <a:t>a) Producers</a:t>
            </a:r>
            <a:br>
              <a:rPr lang="en-US" dirty="0"/>
            </a:br>
            <a:br>
              <a:rPr lang="en-US" dirty="0"/>
            </a:br>
            <a:r>
              <a:rPr lang="en-US" dirty="0"/>
              <a:t>They are mainly grasses, as species of </a:t>
            </a:r>
            <a:r>
              <a:rPr lang="en-US" dirty="0" err="1"/>
              <a:t>Dichanthium</a:t>
            </a:r>
            <a:r>
              <a:rPr lang="en-US" dirty="0"/>
              <a:t>, </a:t>
            </a:r>
            <a:r>
              <a:rPr lang="en-US" dirty="0" err="1"/>
              <a:t>Cynodon</a:t>
            </a:r>
            <a:r>
              <a:rPr lang="en-US" dirty="0"/>
              <a:t>, </a:t>
            </a:r>
            <a:r>
              <a:rPr lang="en-US" dirty="0" err="1"/>
              <a:t>Desmodium</a:t>
            </a:r>
            <a:r>
              <a:rPr lang="en-US" dirty="0"/>
              <a:t>, </a:t>
            </a:r>
            <a:r>
              <a:rPr lang="en-US" dirty="0" err="1"/>
              <a:t>Dactyloctenium</a:t>
            </a:r>
            <a:r>
              <a:rPr lang="en-US" dirty="0"/>
              <a:t>, </a:t>
            </a:r>
            <a:r>
              <a:rPr lang="en-US" dirty="0" err="1"/>
              <a:t>Digitaria</a:t>
            </a:r>
            <a:r>
              <a:rPr lang="en-US" dirty="0"/>
              <a:t>, </a:t>
            </a:r>
            <a:r>
              <a:rPr lang="en-US" dirty="0" err="1"/>
              <a:t>Setaria</a:t>
            </a:r>
            <a:r>
              <a:rPr lang="en-US" dirty="0"/>
              <a:t>, </a:t>
            </a:r>
            <a:r>
              <a:rPr lang="en-US" dirty="0" err="1"/>
              <a:t>Sporobolus</a:t>
            </a:r>
            <a:r>
              <a:rPr lang="en-US" dirty="0"/>
              <a:t>, etc. Besides them a few forbs and shrubs also contribute to primary production.</a:t>
            </a:r>
            <a:br>
              <a:rPr lang="en-US" dirty="0"/>
            </a:br>
            <a:br>
              <a:rPr lang="en-US" dirty="0"/>
            </a:br>
            <a:r>
              <a:rPr lang="en-US" i="1" dirty="0"/>
              <a:t>b) Consumers</a:t>
            </a:r>
            <a:br>
              <a:rPr lang="en-US" dirty="0"/>
            </a:br>
            <a:br>
              <a:rPr lang="en-US" dirty="0"/>
            </a:br>
            <a:r>
              <a:rPr lang="en-US" dirty="0"/>
              <a:t>These are as follows:</a:t>
            </a:r>
            <a:br>
              <a:rPr lang="en-US" dirty="0"/>
            </a:br>
            <a:br>
              <a:rPr lang="en-US" dirty="0"/>
            </a:br>
            <a:r>
              <a:rPr lang="en-US" dirty="0" err="1"/>
              <a:t>i</a:t>
            </a:r>
            <a:r>
              <a:rPr lang="en-US" dirty="0"/>
              <a:t>) Primary consumers</a:t>
            </a:r>
            <a:br>
              <a:rPr lang="en-US" dirty="0"/>
            </a:br>
            <a:br>
              <a:rPr lang="en-US" dirty="0"/>
            </a:br>
            <a:r>
              <a:rPr lang="en-US" dirty="0"/>
              <a:t>The herbivores feeding on grasses are mainly such grazing animals as cows, buffaloes, </a:t>
            </a:r>
            <a:r>
              <a:rPr lang="en-US" dirty="0" err="1"/>
              <a:t>deers</a:t>
            </a:r>
            <a:r>
              <a:rPr lang="en-US" dirty="0"/>
              <a:t>, sheep, rabbit, mouse, etc. Besides them, there are also present some insects as </a:t>
            </a:r>
            <a:r>
              <a:rPr lang="en-US" dirty="0" err="1"/>
              <a:t>Leptocorisa</a:t>
            </a:r>
            <a:r>
              <a:rPr lang="en-US" dirty="0"/>
              <a:t>, </a:t>
            </a:r>
            <a:r>
              <a:rPr lang="en-US" dirty="0" err="1"/>
              <a:t>Dysdercus</a:t>
            </a:r>
            <a:r>
              <a:rPr lang="en-US" dirty="0"/>
              <a:t>, </a:t>
            </a:r>
            <a:r>
              <a:rPr lang="en-US" dirty="0" err="1"/>
              <a:t>Oxyrhachis</a:t>
            </a:r>
            <a:r>
              <a:rPr lang="en-US" dirty="0"/>
              <a:t>, </a:t>
            </a:r>
            <a:r>
              <a:rPr lang="en-US" dirty="0" err="1"/>
              <a:t>Cicindella</a:t>
            </a:r>
            <a:r>
              <a:rPr lang="en-US" dirty="0"/>
              <a:t>, </a:t>
            </a:r>
            <a:r>
              <a:rPr lang="en-US" dirty="0" err="1"/>
              <a:t>Coccinella</a:t>
            </a:r>
            <a:r>
              <a:rPr lang="en-US" dirty="0"/>
              <a:t>, some termites and </a:t>
            </a:r>
            <a:r>
              <a:rPr lang="en-US" dirty="0" err="1"/>
              <a:t>millipeds</a:t>
            </a:r>
            <a:r>
              <a:rPr lang="en-US" dirty="0"/>
              <a:t>, etc. that feed on the leaves of grasses.</a:t>
            </a:r>
            <a:br>
              <a:rPr lang="en-US" dirty="0"/>
            </a:br>
            <a:br>
              <a:rPr lang="en-US" dirty="0"/>
            </a:br>
            <a:r>
              <a:rPr lang="en-US" dirty="0"/>
              <a:t>ii) Secondary consumers</a:t>
            </a:r>
            <a:br>
              <a:rPr lang="en-US" dirty="0"/>
            </a:br>
            <a:br>
              <a:rPr lang="en-US" dirty="0"/>
            </a:br>
            <a:r>
              <a:rPr lang="en-US" dirty="0"/>
              <a:t>Snake, lizard, birds, jackals, fox, etc. are common secondary consumers which feed on herbivores.</a:t>
            </a:r>
            <a:br>
              <a:rPr lang="en-US" dirty="0"/>
            </a:br>
            <a:br>
              <a:rPr lang="en-US" dirty="0"/>
            </a:br>
            <a:r>
              <a:rPr lang="en-US" dirty="0"/>
              <a:t>iii) Tertiary consumers</a:t>
            </a:r>
            <a:br>
              <a:rPr lang="en-US" dirty="0"/>
            </a:br>
            <a:br>
              <a:rPr lang="en-US" dirty="0"/>
            </a:br>
            <a:r>
              <a:rPr lang="en-US" dirty="0"/>
              <a:t>These include hawks which feed on secondary consumers.</a:t>
            </a:r>
            <a:br>
              <a:rPr lang="en-US" dirty="0"/>
            </a:br>
            <a:br>
              <a:rPr lang="en-US" dirty="0"/>
            </a:br>
            <a:r>
              <a:rPr lang="en-US" i="1" dirty="0"/>
              <a:t>c) Decomposers</a:t>
            </a:r>
            <a:br>
              <a:rPr lang="en-US" dirty="0"/>
            </a:br>
            <a:br>
              <a:rPr lang="en-US" dirty="0"/>
            </a:br>
            <a:r>
              <a:rPr lang="en-US" dirty="0"/>
              <a:t>Several fungi (</a:t>
            </a:r>
            <a:r>
              <a:rPr lang="en-US" dirty="0" err="1"/>
              <a:t>Mucor</a:t>
            </a:r>
            <a:r>
              <a:rPr lang="en-US" dirty="0"/>
              <a:t>, </a:t>
            </a:r>
            <a:r>
              <a:rPr lang="en-US" dirty="0" err="1"/>
              <a:t>Aspergillus</a:t>
            </a:r>
            <a:r>
              <a:rPr lang="en-US" dirty="0"/>
              <a:t>, </a:t>
            </a:r>
            <a:r>
              <a:rPr lang="en-US" dirty="0" err="1"/>
              <a:t>Penicillium</a:t>
            </a:r>
            <a:r>
              <a:rPr lang="en-US" dirty="0"/>
              <a:t>, </a:t>
            </a:r>
            <a:r>
              <a:rPr lang="en-US" dirty="0" err="1"/>
              <a:t>Cladosporium</a:t>
            </a:r>
            <a:r>
              <a:rPr lang="en-US" dirty="0"/>
              <a:t>, </a:t>
            </a:r>
            <a:r>
              <a:rPr lang="en-US" dirty="0" err="1"/>
              <a:t>Rhizopus</a:t>
            </a:r>
            <a:r>
              <a:rPr lang="en-US" dirty="0"/>
              <a:t>, </a:t>
            </a:r>
            <a:r>
              <a:rPr lang="en-US" dirty="0" err="1"/>
              <a:t>Fusarium</a:t>
            </a:r>
            <a:r>
              <a:rPr lang="en-US" dirty="0"/>
              <a:t>, etc.), </a:t>
            </a:r>
            <a:r>
              <a:rPr lang="en-US" dirty="0" err="1"/>
              <a:t>actinomycetes</a:t>
            </a:r>
            <a:r>
              <a:rPr lang="en-US" dirty="0"/>
              <a:t> and bacteria decay the dead organic matter of different forms of higher life. They bring about minerals back to the soil, thus making them available to the producers.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normAutofit fontScale="32500" lnSpcReduction="20000"/>
          </a:bodyPr>
          <a:lstStyle/>
          <a:p>
            <a:pPr>
              <a:buNone/>
            </a:pPr>
            <a:r>
              <a:rPr lang="en-US" b="1" dirty="0"/>
              <a:t>Cropland ecosystem</a:t>
            </a:r>
            <a:br>
              <a:rPr lang="en-US" dirty="0"/>
            </a:br>
            <a:br>
              <a:rPr lang="en-US" dirty="0"/>
            </a:br>
            <a:r>
              <a:rPr lang="en-US" dirty="0"/>
              <a:t>This is an artificial or man - engineered ecosystem aimed primarily to grow a single species of one’s choice. To secure maximum production, man makes much planned manipulation in the </a:t>
            </a:r>
            <a:r>
              <a:rPr lang="en-US" dirty="0" err="1"/>
              <a:t>physico</a:t>
            </a:r>
            <a:r>
              <a:rPr lang="en-US" dirty="0"/>
              <a:t>-chemical environment. These include addition of fertilizers to the soil, use of chemicals for disease control, proper irrigation practices, etc. This may include the dominant species like maize, sugar-cane, </a:t>
            </a:r>
            <a:r>
              <a:rPr lang="en-US" dirty="0" err="1"/>
              <a:t>jowar</a:t>
            </a:r>
            <a:r>
              <a:rPr lang="en-US" dirty="0"/>
              <a:t>, paddy, vegetables, etc. The following are the main components of a maize cropland ecosystem:</a:t>
            </a:r>
            <a:br>
              <a:rPr lang="en-US" dirty="0"/>
            </a:br>
            <a:br>
              <a:rPr lang="en-US" dirty="0"/>
            </a:br>
            <a:r>
              <a:rPr lang="en-US" b="1" i="1" dirty="0"/>
              <a:t>11.3.4.1 Abiotic components</a:t>
            </a:r>
            <a:br>
              <a:rPr lang="en-US" dirty="0"/>
            </a:br>
            <a:br>
              <a:rPr lang="en-US" dirty="0"/>
            </a:br>
            <a:r>
              <a:rPr lang="en-US" dirty="0"/>
              <a:t>These include the climatic conditions of the region, where the crop may grow most successfully, and the various minerals and gaseous elements such as C, H, O, N, P, K in soil and atmosphere. Maize generally grows best in slightly alkaline soil with good aeration.</a:t>
            </a:r>
            <a:br>
              <a:rPr lang="en-US" dirty="0"/>
            </a:br>
            <a:br>
              <a:rPr lang="en-US" dirty="0"/>
            </a:br>
            <a:r>
              <a:rPr lang="en-US" b="1" i="1" dirty="0"/>
              <a:t>11.3.4.2 Biotic components</a:t>
            </a:r>
            <a:br>
              <a:rPr lang="en-US" dirty="0"/>
            </a:br>
            <a:br>
              <a:rPr lang="en-US" dirty="0"/>
            </a:br>
            <a:r>
              <a:rPr lang="en-US" dirty="0"/>
              <a:t>These occur in the following order:</a:t>
            </a:r>
            <a:br>
              <a:rPr lang="en-US" dirty="0"/>
            </a:br>
            <a:br>
              <a:rPr lang="en-US" dirty="0"/>
            </a:br>
            <a:r>
              <a:rPr lang="en-US" i="1" dirty="0"/>
              <a:t>a) Producers</a:t>
            </a:r>
            <a:br>
              <a:rPr lang="en-US" dirty="0"/>
            </a:br>
            <a:br>
              <a:rPr lang="en-US" dirty="0"/>
            </a:br>
            <a:r>
              <a:rPr lang="en-US" dirty="0"/>
              <a:t>In the field, in addition to dominant species of maize, a number of weeds like </a:t>
            </a:r>
            <a:r>
              <a:rPr lang="en-US" dirty="0" err="1"/>
              <a:t>Cynodon</a:t>
            </a:r>
            <a:r>
              <a:rPr lang="en-US" dirty="0"/>
              <a:t> </a:t>
            </a:r>
            <a:r>
              <a:rPr lang="en-US" dirty="0" err="1"/>
              <a:t>dactylon</a:t>
            </a:r>
            <a:r>
              <a:rPr lang="en-US" dirty="0"/>
              <a:t>, </a:t>
            </a:r>
            <a:r>
              <a:rPr lang="en-US" dirty="0" err="1"/>
              <a:t>Launaea</a:t>
            </a:r>
            <a:r>
              <a:rPr lang="en-US" dirty="0"/>
              <a:t> </a:t>
            </a:r>
            <a:r>
              <a:rPr lang="en-US" dirty="0" err="1"/>
              <a:t>nudicaulis</a:t>
            </a:r>
            <a:r>
              <a:rPr lang="en-US" dirty="0"/>
              <a:t>, Euphorbia </a:t>
            </a:r>
            <a:r>
              <a:rPr lang="en-US" dirty="0" err="1"/>
              <a:t>hirta</a:t>
            </a:r>
            <a:r>
              <a:rPr lang="en-US" dirty="0"/>
              <a:t>, </a:t>
            </a:r>
            <a:r>
              <a:rPr lang="en-US" dirty="0" err="1"/>
              <a:t>Cyperus</a:t>
            </a:r>
            <a:r>
              <a:rPr lang="en-US" dirty="0"/>
              <a:t> </a:t>
            </a:r>
            <a:r>
              <a:rPr lang="en-US" dirty="0" err="1"/>
              <a:t>rotundus</a:t>
            </a:r>
            <a:r>
              <a:rPr lang="en-US" dirty="0"/>
              <a:t>, </a:t>
            </a:r>
            <a:r>
              <a:rPr lang="en-US" dirty="0" err="1"/>
              <a:t>Digitaria</a:t>
            </a:r>
            <a:r>
              <a:rPr lang="en-US" dirty="0"/>
              <a:t> species., and </a:t>
            </a:r>
            <a:r>
              <a:rPr lang="en-US" dirty="0" err="1"/>
              <a:t>Alysicarpus</a:t>
            </a:r>
            <a:r>
              <a:rPr lang="en-US" dirty="0"/>
              <a:t> also contribute to primary production of the field.</a:t>
            </a:r>
            <a:br>
              <a:rPr lang="en-US" dirty="0"/>
            </a:br>
            <a:br>
              <a:rPr lang="en-US" dirty="0"/>
            </a:br>
            <a:r>
              <a:rPr lang="en-US" i="1" dirty="0"/>
              <a:t>b) Consumers</a:t>
            </a:r>
            <a:br>
              <a:rPr lang="en-US" dirty="0"/>
            </a:br>
            <a:br>
              <a:rPr lang="en-US" dirty="0"/>
            </a:br>
            <a:r>
              <a:rPr lang="en-US" dirty="0"/>
              <a:t>These are as follows:</a:t>
            </a:r>
            <a:br>
              <a:rPr lang="en-US" dirty="0"/>
            </a:br>
            <a:br>
              <a:rPr lang="en-US" dirty="0"/>
            </a:br>
            <a:r>
              <a:rPr lang="en-US" dirty="0" err="1"/>
              <a:t>i</a:t>
            </a:r>
            <a:r>
              <a:rPr lang="en-US" dirty="0"/>
              <a:t>) Primary consumers</a:t>
            </a:r>
            <a:br>
              <a:rPr lang="en-US" dirty="0"/>
            </a:br>
            <a:br>
              <a:rPr lang="en-US" dirty="0"/>
            </a:br>
            <a:r>
              <a:rPr lang="en-US" dirty="0"/>
              <a:t>These are herbivores. The smaller animals include chiefly the insects as aphids, </a:t>
            </a:r>
            <a:r>
              <a:rPr lang="en-US" dirty="0" err="1"/>
              <a:t>thrips</a:t>
            </a:r>
            <a:r>
              <a:rPr lang="en-US" dirty="0"/>
              <a:t>, beetles, etc., which feed and lay their eggs on maize leaves. The larger animals include birds, rats, rabbits and man feeding on leaves, flowers and fruits on the crop.</a:t>
            </a:r>
            <a:br>
              <a:rPr lang="en-US" dirty="0"/>
            </a:br>
            <a:br>
              <a:rPr lang="en-US" dirty="0"/>
            </a:br>
            <a:r>
              <a:rPr lang="en-US" dirty="0"/>
              <a:t>ii) Secondary consumers</a:t>
            </a:r>
            <a:br>
              <a:rPr lang="en-US" dirty="0"/>
            </a:br>
            <a:br>
              <a:rPr lang="en-US" dirty="0"/>
            </a:br>
            <a:r>
              <a:rPr lang="en-US" dirty="0"/>
              <a:t>These are carnivores like frogs and some birds that eat insects.</a:t>
            </a:r>
            <a:br>
              <a:rPr lang="en-US" dirty="0"/>
            </a:br>
            <a:br>
              <a:rPr lang="en-US" dirty="0"/>
            </a:br>
            <a:r>
              <a:rPr lang="en-US" dirty="0"/>
              <a:t>iii) Tertiary consumers</a:t>
            </a:r>
            <a:br>
              <a:rPr lang="en-US" dirty="0"/>
            </a:br>
            <a:br>
              <a:rPr lang="en-US" dirty="0"/>
            </a:br>
            <a:r>
              <a:rPr lang="en-US" dirty="0"/>
              <a:t>Snakes and hawks belong to this category which can eat frogs and small birds, respectively.</a:t>
            </a:r>
            <a:br>
              <a:rPr lang="en-US" dirty="0"/>
            </a:br>
            <a:br>
              <a:rPr lang="en-US" dirty="0"/>
            </a:br>
            <a:r>
              <a:rPr lang="en-US" i="1" dirty="0"/>
              <a:t>c) Decomposers</a:t>
            </a:r>
            <a:br>
              <a:rPr lang="en-US" dirty="0"/>
            </a:br>
            <a:br>
              <a:rPr lang="en-US" dirty="0"/>
            </a:br>
            <a:r>
              <a:rPr lang="en-US" dirty="0"/>
              <a:t>Several microbes such as </a:t>
            </a:r>
            <a:r>
              <a:rPr lang="en-US" dirty="0" err="1"/>
              <a:t>actionmycetes</a:t>
            </a:r>
            <a:r>
              <a:rPr lang="en-US" dirty="0"/>
              <a:t>, fungi and bacteria found in soil and climate decompose dead organic matter of plants as well as animals and help in circulation of minerals making available them to producer again.</a:t>
            </a:r>
          </a:p>
        </p:txBody>
      </p:sp>
      <p:sp>
        <p:nvSpPr>
          <p:cNvPr id="5" name="Title 4">
            <a:extLst>
              <a:ext uri="{FF2B5EF4-FFF2-40B4-BE49-F238E27FC236}">
                <a16:creationId xmlns:a16="http://schemas.microsoft.com/office/drawing/2014/main" id="{33F585D2-A1A0-4130-8DBD-54185423942C}"/>
              </a:ext>
            </a:extLst>
          </p:cNvPr>
          <p:cNvSpPr>
            <a:spLocks noGrp="1"/>
          </p:cNvSpPr>
          <p:nvPr>
            <p:ph type="title"/>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CHARACTERISTICS OF ECOSYSTEM</a:t>
            </a:r>
            <a:endParaRPr lang="en-US" dirty="0">
              <a:solidFill>
                <a:srgbClr val="FF0000"/>
              </a:solidFill>
            </a:endParaRPr>
          </a:p>
        </p:txBody>
      </p:sp>
      <p:sp>
        <p:nvSpPr>
          <p:cNvPr id="3" name="Content Placeholder 2"/>
          <p:cNvSpPr>
            <a:spLocks noGrp="1"/>
          </p:cNvSpPr>
          <p:nvPr>
            <p:ph idx="1"/>
          </p:nvPr>
        </p:nvSpPr>
        <p:spPr/>
        <p:txBody>
          <a:bodyPr>
            <a:normAutofit fontScale="55000" lnSpcReduction="20000"/>
          </a:bodyPr>
          <a:lstStyle/>
          <a:p>
            <a:r>
              <a:rPr lang="en-US" dirty="0"/>
              <a:t>According to Smith (1966), the ecosystem has the following general characteristics:</a:t>
            </a:r>
            <a:br>
              <a:rPr lang="en-US" dirty="0"/>
            </a:br>
            <a:r>
              <a:rPr lang="en-US" dirty="0"/>
              <a:t>It is a major structural and functional unit of ecology.</a:t>
            </a:r>
          </a:p>
          <a:p>
            <a:r>
              <a:rPr lang="en-US" dirty="0"/>
              <a:t>Its structure is related to its species diversity; the more complex ecosystems have high species diversity and vice versa.</a:t>
            </a:r>
          </a:p>
          <a:p>
            <a:r>
              <a:rPr lang="en-US" dirty="0"/>
              <a:t>Its function is related to energy flow and material cycling through and within the system.</a:t>
            </a:r>
          </a:p>
          <a:p>
            <a:r>
              <a:rPr lang="en-US" dirty="0"/>
              <a:t>The relative amount of energy needed to maintain an ecosystem depends on its structure. The more complex the structure, the lesser the energy it needs to maintain itself.</a:t>
            </a:r>
          </a:p>
          <a:p>
            <a:r>
              <a:rPr lang="en-US" dirty="0"/>
              <a:t>It matures by passing from fewer complexes to more complex states. Early stages of each succession have an excess of potential energy and a relatively high energy flow per unit biomass. Later (mature) stages have less energy accumulation and its flow through more diverse components.</a:t>
            </a:r>
          </a:p>
          <a:p>
            <a:r>
              <a:rPr lang="en-US" dirty="0"/>
              <a:t>Both the environment and the energy fixation in any given ecosystem are limited and cannot be exceeded without causing serious undesirable effects.</a:t>
            </a:r>
          </a:p>
          <a:p>
            <a:r>
              <a:rPr lang="en-US" dirty="0"/>
              <a:t>Alternations in the environment represent selective pressures upon the population to which it must adjust. Organisms which are unable to adjust to the changed environment must necessarily vanish.</a:t>
            </a:r>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181600"/>
          </a:xfrm>
        </p:spPr>
        <p:txBody>
          <a:bodyPr>
            <a:normAutofit fontScale="40000" lnSpcReduction="20000"/>
          </a:bodyPr>
          <a:lstStyle/>
          <a:p>
            <a:pPr>
              <a:buNone/>
            </a:pPr>
            <a:r>
              <a:rPr lang="en-US" b="1" dirty="0"/>
              <a:t>The desert ecosystem</a:t>
            </a:r>
            <a:br>
              <a:rPr lang="en-US" dirty="0"/>
            </a:br>
            <a:br>
              <a:rPr lang="en-US" dirty="0"/>
            </a:br>
            <a:r>
              <a:rPr lang="en-US" dirty="0"/>
              <a:t>The areas with an annual rainfall of less than 25 cm come in deserts. They occupy about 17% of land. Due to extremes of both, water and temperature factors the biota is much more varied and is poorly represented. The various components of the ecosystem are:</a:t>
            </a:r>
            <a:br>
              <a:rPr lang="en-US" dirty="0"/>
            </a:br>
            <a:br>
              <a:rPr lang="en-US" dirty="0"/>
            </a:br>
            <a:r>
              <a:rPr lang="en-US" b="1" i="1" dirty="0"/>
              <a:t>1. Abiotic components</a:t>
            </a:r>
            <a:br>
              <a:rPr lang="en-US" dirty="0"/>
            </a:br>
            <a:br>
              <a:rPr lang="en-US" dirty="0"/>
            </a:br>
            <a:r>
              <a:rPr lang="en-US" dirty="0"/>
              <a:t>In desert ecosystem temperature is found to be very high and rainfall is very low. A dry atmosphere, high temperature and intense illumination </a:t>
            </a:r>
            <a:r>
              <a:rPr lang="en-US" dirty="0" err="1"/>
              <a:t>favour</a:t>
            </a:r>
            <a:r>
              <a:rPr lang="en-US" dirty="0"/>
              <a:t> the rate of transpiration.</a:t>
            </a:r>
            <a:br>
              <a:rPr lang="en-US" dirty="0"/>
            </a:br>
            <a:br>
              <a:rPr lang="en-US" dirty="0"/>
            </a:br>
            <a:r>
              <a:rPr lang="en-US" b="1" i="1" dirty="0"/>
              <a:t>2. Biotic components</a:t>
            </a:r>
            <a:br>
              <a:rPr lang="en-US" dirty="0"/>
            </a:br>
            <a:br>
              <a:rPr lang="en-US" dirty="0"/>
            </a:br>
            <a:r>
              <a:rPr lang="en-US" dirty="0"/>
              <a:t>These are as follows:</a:t>
            </a:r>
            <a:br>
              <a:rPr lang="en-US" dirty="0"/>
            </a:br>
            <a:br>
              <a:rPr lang="en-US" dirty="0"/>
            </a:br>
            <a:r>
              <a:rPr lang="en-US" i="1" dirty="0"/>
              <a:t>a) Producers</a:t>
            </a:r>
            <a:br>
              <a:rPr lang="en-US" dirty="0"/>
            </a:br>
            <a:br>
              <a:rPr lang="en-US" dirty="0"/>
            </a:br>
            <a:r>
              <a:rPr lang="en-US" dirty="0"/>
              <a:t>These are shrubs, especially bushes, some grasses, and a few trees. The shrubs have widespread branched root system with their leaves, branches and stems variously modified. Sometimes a few succulents like cacti are also present. Some lower plants like lichens and </a:t>
            </a:r>
            <a:r>
              <a:rPr lang="en-US" dirty="0" err="1"/>
              <a:t>xerophytic</a:t>
            </a:r>
            <a:r>
              <a:rPr lang="en-US" dirty="0"/>
              <a:t> mosses may also be present.</a:t>
            </a:r>
            <a:br>
              <a:rPr lang="en-US" dirty="0"/>
            </a:br>
            <a:br>
              <a:rPr lang="en-US" dirty="0"/>
            </a:br>
            <a:r>
              <a:rPr lang="en-US" i="1" dirty="0"/>
              <a:t>b) Consumers</a:t>
            </a:r>
            <a:br>
              <a:rPr lang="en-US" dirty="0"/>
            </a:br>
            <a:br>
              <a:rPr lang="en-US" dirty="0"/>
            </a:br>
            <a:r>
              <a:rPr lang="en-US" dirty="0"/>
              <a:t>Insects, reptiles, nocturnal rodents, birds, camels, etc. are the main consumers.</a:t>
            </a:r>
            <a:br>
              <a:rPr lang="en-US" dirty="0"/>
            </a:br>
            <a:br>
              <a:rPr lang="en-US" dirty="0"/>
            </a:br>
            <a:r>
              <a:rPr lang="en-US" i="1" dirty="0"/>
              <a:t>c) Decomposes</a:t>
            </a:r>
            <a:br>
              <a:rPr lang="en-US" dirty="0"/>
            </a:br>
            <a:br>
              <a:rPr lang="en-US" dirty="0"/>
            </a:br>
            <a:r>
              <a:rPr lang="en-US" dirty="0"/>
              <a:t>These are very few, as due to poor vegetation the amount of dead organic matter is correspondingly less. They are some fungi and bacteria, most of which are </a:t>
            </a:r>
            <a:r>
              <a:rPr lang="en-US" dirty="0" err="1"/>
              <a:t>thermophilic</a:t>
            </a:r>
            <a:r>
              <a:rPr lang="en-US" dirty="0"/>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906963"/>
          </a:xfrm>
        </p:spPr>
        <p:txBody>
          <a:bodyPr>
            <a:normAutofit fontScale="55000" lnSpcReduction="20000"/>
          </a:bodyPr>
          <a:lstStyle/>
          <a:p>
            <a:pPr>
              <a:buNone/>
            </a:pPr>
            <a:r>
              <a:rPr lang="en-US" b="1" dirty="0"/>
              <a:t>The mountain ecosystem</a:t>
            </a:r>
            <a:br>
              <a:rPr lang="en-US" dirty="0"/>
            </a:br>
            <a:br>
              <a:rPr lang="en-US" dirty="0"/>
            </a:br>
            <a:r>
              <a:rPr lang="en-US" dirty="0"/>
              <a:t>The chief components of the ecosystem are:</a:t>
            </a:r>
            <a:br>
              <a:rPr lang="en-US" dirty="0"/>
            </a:br>
            <a:br>
              <a:rPr lang="en-US" dirty="0"/>
            </a:br>
            <a:r>
              <a:rPr lang="en-US" b="1" i="1" dirty="0"/>
              <a:t>1. Abiotic components</a:t>
            </a:r>
            <a:br>
              <a:rPr lang="en-US" dirty="0"/>
            </a:br>
            <a:br>
              <a:rPr lang="en-US" dirty="0"/>
            </a:br>
            <a:r>
              <a:rPr lang="en-US" dirty="0"/>
              <a:t>It is the altitude which provides different climates.</a:t>
            </a:r>
            <a:br>
              <a:rPr lang="en-US" dirty="0"/>
            </a:br>
            <a:br>
              <a:rPr lang="en-US" dirty="0"/>
            </a:br>
            <a:r>
              <a:rPr lang="en-US" b="1" i="1" dirty="0"/>
              <a:t>2. Biotic components</a:t>
            </a:r>
            <a:br>
              <a:rPr lang="en-US" dirty="0"/>
            </a:br>
            <a:br>
              <a:rPr lang="en-US" dirty="0"/>
            </a:br>
            <a:r>
              <a:rPr lang="en-US" dirty="0"/>
              <a:t>These are as follows:</a:t>
            </a:r>
            <a:br>
              <a:rPr lang="en-US" dirty="0"/>
            </a:br>
            <a:br>
              <a:rPr lang="en-US" dirty="0"/>
            </a:br>
            <a:r>
              <a:rPr lang="en-US" i="1" dirty="0"/>
              <a:t>a) Producers</a:t>
            </a:r>
            <a:br>
              <a:rPr lang="en-US" dirty="0"/>
            </a:br>
            <a:br>
              <a:rPr lang="en-US" dirty="0"/>
            </a:br>
            <a:r>
              <a:rPr lang="en-US" dirty="0"/>
              <a:t>They differ to difference in climatic conditions even on the same mountain e.g., in the forests, trees are the main producers, while in desert the chief producers are shrubs, herbs and only a few trees.</a:t>
            </a:r>
            <a:br>
              <a:rPr lang="en-US" dirty="0"/>
            </a:br>
            <a:br>
              <a:rPr lang="en-US" dirty="0"/>
            </a:br>
            <a:r>
              <a:rPr lang="en-US" i="1" dirty="0"/>
              <a:t>b) Consumers</a:t>
            </a:r>
            <a:br>
              <a:rPr lang="en-US" dirty="0"/>
            </a:br>
            <a:br>
              <a:rPr lang="en-US" dirty="0"/>
            </a:br>
            <a:r>
              <a:rPr lang="en-US" dirty="0"/>
              <a:t>They vary with the type of producers in the area.</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906963"/>
          </a:xfrm>
        </p:spPr>
        <p:txBody>
          <a:bodyPr>
            <a:normAutofit fontScale="40000" lnSpcReduction="20000"/>
          </a:bodyPr>
          <a:lstStyle/>
          <a:p>
            <a:pPr>
              <a:buNone/>
            </a:pPr>
            <a:r>
              <a:rPr lang="en-US" b="1" dirty="0"/>
              <a:t>Cave ecosystem</a:t>
            </a:r>
            <a:br>
              <a:rPr lang="en-US" dirty="0"/>
            </a:br>
            <a:br>
              <a:rPr lang="en-US" dirty="0"/>
            </a:br>
            <a:r>
              <a:rPr lang="en-US" dirty="0"/>
              <a:t>A cave is a natural hollow opening under the surface of the earth, or a mountain or a hill. Many caves are found in North America and Europe, e.g., Mammoth cave in North America. The main components of the cave ecosystem are as follows:</a:t>
            </a:r>
            <a:br>
              <a:rPr lang="en-US" dirty="0"/>
            </a:br>
            <a:br>
              <a:rPr lang="en-US" dirty="0"/>
            </a:br>
            <a:r>
              <a:rPr lang="en-US" dirty="0"/>
              <a:t>1. </a:t>
            </a:r>
            <a:r>
              <a:rPr lang="en-US" b="1" i="1" dirty="0"/>
              <a:t>Abiotic components</a:t>
            </a:r>
            <a:br>
              <a:rPr lang="en-US" dirty="0"/>
            </a:br>
            <a:br>
              <a:rPr lang="en-US" dirty="0"/>
            </a:br>
            <a:r>
              <a:rPr lang="en-US" dirty="0"/>
              <a:t>Absence of light is the most striking feature since it has telling effect on the cave dwelling organisms. Temperature is nearly uniform, except some fluctuations with the depth of the cave. Several fluctuations in moisture level occur. Atmospheric pressure varies as that of the terrestrial environment.</a:t>
            </a:r>
            <a:br>
              <a:rPr lang="en-US" dirty="0"/>
            </a:br>
            <a:br>
              <a:rPr lang="en-US" dirty="0"/>
            </a:br>
            <a:r>
              <a:rPr lang="en-US" b="1" i="1" dirty="0"/>
              <a:t>2. Biotic components</a:t>
            </a:r>
            <a:br>
              <a:rPr lang="en-US" dirty="0"/>
            </a:br>
            <a:br>
              <a:rPr lang="en-US" dirty="0"/>
            </a:br>
            <a:r>
              <a:rPr lang="en-US" dirty="0"/>
              <a:t>These are as follows:</a:t>
            </a:r>
            <a:br>
              <a:rPr lang="en-US" dirty="0"/>
            </a:br>
            <a:br>
              <a:rPr lang="en-US" dirty="0"/>
            </a:br>
            <a:r>
              <a:rPr lang="en-US" i="1" dirty="0"/>
              <a:t>a) Producers</a:t>
            </a:r>
            <a:br>
              <a:rPr lang="en-US" dirty="0"/>
            </a:br>
            <a:br>
              <a:rPr lang="en-US" dirty="0"/>
            </a:br>
            <a:r>
              <a:rPr lang="en-US" dirty="0"/>
              <a:t>They are almost absent.</a:t>
            </a:r>
            <a:br>
              <a:rPr lang="en-US" dirty="0"/>
            </a:br>
            <a:br>
              <a:rPr lang="en-US" dirty="0"/>
            </a:br>
            <a:r>
              <a:rPr lang="en-US" i="1" dirty="0"/>
              <a:t>b) Consumers</a:t>
            </a:r>
            <a:br>
              <a:rPr lang="en-US" dirty="0"/>
            </a:br>
            <a:br>
              <a:rPr lang="en-US" dirty="0"/>
            </a:br>
            <a:r>
              <a:rPr lang="en-US" dirty="0"/>
              <a:t>Both vertebrates and invertebrates of cave dwelling existence are found. They may be temporary, such as bats, owls, etc., or permanent, such as </a:t>
            </a:r>
            <a:r>
              <a:rPr lang="en-US" dirty="0" err="1"/>
              <a:t>turbellarians</a:t>
            </a:r>
            <a:r>
              <a:rPr lang="en-US" dirty="0"/>
              <a:t>, Leeches, insects, etc., (invertebrates). Mammals are rare; birds are absent.</a:t>
            </a:r>
            <a:br>
              <a:rPr lang="en-US" dirty="0"/>
            </a:br>
            <a:br>
              <a:rPr lang="en-US" dirty="0"/>
            </a:br>
            <a:r>
              <a:rPr lang="en-US" i="1" dirty="0"/>
              <a:t>c) Decomposers</a:t>
            </a:r>
            <a:br>
              <a:rPr lang="en-US" dirty="0"/>
            </a:br>
            <a:br>
              <a:rPr lang="en-US" dirty="0"/>
            </a:br>
            <a:r>
              <a:rPr lang="en-US" dirty="0"/>
              <a:t>Fungi and bacteria are present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32500" lnSpcReduction="20000"/>
          </a:bodyPr>
          <a:lstStyle/>
          <a:p>
            <a:pPr>
              <a:buNone/>
            </a:pPr>
            <a:r>
              <a:rPr lang="en-US" b="1" dirty="0"/>
              <a:t>Tundra ecosystem</a:t>
            </a:r>
            <a:br>
              <a:rPr lang="en-US" dirty="0"/>
            </a:br>
            <a:br>
              <a:rPr lang="en-US" dirty="0"/>
            </a:br>
            <a:r>
              <a:rPr lang="en-US" dirty="0"/>
              <a:t>Tundra means a barren land or a hostile territory. Tundra biomes occur in the polar regions in northern Canada, Greenland, other islands of Arctic oceans, and northern Europe (northern hemisphere). Since, Antarctic Ocean has not been exploited much; this biome has been designated as Arctic Tundra. Tundra biome also occurs on the peaks of High Mountain of world and has been called as the Alpine Tundra. The chief components of the Tundra ecosystem are as follows:</a:t>
            </a:r>
            <a:br>
              <a:rPr lang="en-US" dirty="0"/>
            </a:br>
            <a:br>
              <a:rPr lang="en-US" dirty="0"/>
            </a:br>
            <a:r>
              <a:rPr lang="en-US" b="1" i="1" dirty="0"/>
              <a:t>1. Abiotic components</a:t>
            </a:r>
            <a:br>
              <a:rPr lang="en-US" dirty="0"/>
            </a:br>
            <a:br>
              <a:rPr lang="en-US" dirty="0"/>
            </a:br>
            <a:r>
              <a:rPr lang="en-US" dirty="0"/>
              <a:t>These include temperature, light, moisture, pressure, soil, etc. Of these temperature exerts a very powerful influence so that only a few organisms have successfully got adapted to the Tundra conditions. In the Arctic Tundra, the winters are very long and cold, during which the ground remains frozen. The summer is short and sharp during which snow melts to some depth only, hence the deeper layer of soil remains permanently frozen and is known as permafrost. Due to this Tundra soil is very shallow. In the Alpine Tundra, Alpine climate prevails.</a:t>
            </a:r>
            <a:br>
              <a:rPr lang="en-US" dirty="0"/>
            </a:br>
            <a:br>
              <a:rPr lang="en-US" dirty="0"/>
            </a:br>
            <a:r>
              <a:rPr lang="en-US" b="1" i="1" dirty="0"/>
              <a:t>2. Biotic components</a:t>
            </a:r>
            <a:br>
              <a:rPr lang="en-US" dirty="0"/>
            </a:br>
            <a:br>
              <a:rPr lang="en-US" dirty="0"/>
            </a:br>
            <a:r>
              <a:rPr lang="en-US" dirty="0"/>
              <a:t>These are as follows:</a:t>
            </a:r>
            <a:br>
              <a:rPr lang="en-US" dirty="0"/>
            </a:br>
            <a:br>
              <a:rPr lang="en-US" dirty="0"/>
            </a:br>
            <a:r>
              <a:rPr lang="en-US" i="1" dirty="0"/>
              <a:t>a) Producers</a:t>
            </a:r>
            <a:br>
              <a:rPr lang="en-US" dirty="0"/>
            </a:br>
            <a:br>
              <a:rPr lang="en-US" dirty="0"/>
            </a:br>
            <a:r>
              <a:rPr lang="en-US" dirty="0"/>
              <a:t>Suitable conditions for plant growth exist only for about 60 days. The dominant producers are the hardiest of plants like bushes, lichens, mosses, grasses and grass like herbs.</a:t>
            </a:r>
            <a:br>
              <a:rPr lang="en-US" dirty="0"/>
            </a:br>
            <a:br>
              <a:rPr lang="en-US" dirty="0"/>
            </a:br>
            <a:r>
              <a:rPr lang="en-US" i="1" dirty="0"/>
              <a:t>b) Consumers</a:t>
            </a:r>
            <a:br>
              <a:rPr lang="en-US" dirty="0"/>
            </a:br>
            <a:br>
              <a:rPr lang="en-US" dirty="0"/>
            </a:br>
            <a:r>
              <a:rPr lang="en-US" dirty="0"/>
              <a:t>These include mammals like </a:t>
            </a:r>
            <a:r>
              <a:rPr lang="en-US" dirty="0" err="1"/>
              <a:t>carbou</a:t>
            </a:r>
            <a:r>
              <a:rPr lang="en-US" dirty="0"/>
              <a:t>, hares, reindeers, foxes, and polar bears, amphibians and reptiles are totally absent. However, some species of birds and insects are present. The insects are represented by black flies, bumble bees, etc. The birds are migratory and are represented by arctic loon, goose, hawks, gulls, larks, etc. The South Pole has only marine birds, penguins. The fauna of Alpine Tundra varies with the type of vegetation.</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990600"/>
            <a:ext cx="8229600" cy="5562600"/>
          </a:xfrm>
        </p:spPr>
        <p:txBody>
          <a:bodyPr>
            <a:normAutofit fontScale="25000" lnSpcReduction="20000"/>
          </a:bodyPr>
          <a:lstStyle/>
          <a:p>
            <a:pPr>
              <a:buNone/>
            </a:pPr>
            <a:r>
              <a:rPr lang="en-US" b="1" dirty="0"/>
              <a:t>The pond ecosystem</a:t>
            </a:r>
            <a:br>
              <a:rPr lang="en-US" dirty="0"/>
            </a:br>
            <a:br>
              <a:rPr lang="en-US" dirty="0"/>
            </a:br>
            <a:r>
              <a:rPr lang="en-US" dirty="0"/>
              <a:t>A pond is a good example of a small self-sufficient and self-regulating ecosystem. Location, size, depth and substratum of a pond influence the biology of pond ecosystem. The components of the systems are as follows:</a:t>
            </a:r>
            <a:br>
              <a:rPr lang="en-US" dirty="0"/>
            </a:br>
            <a:br>
              <a:rPr lang="en-US" dirty="0"/>
            </a:br>
            <a:r>
              <a:rPr lang="en-US" b="1" i="1" dirty="0"/>
              <a:t>1. biotic components</a:t>
            </a:r>
            <a:br>
              <a:rPr lang="en-US" dirty="0"/>
            </a:br>
            <a:br>
              <a:rPr lang="en-US" dirty="0"/>
            </a:br>
            <a:r>
              <a:rPr lang="en-US" dirty="0"/>
              <a:t>Temperature, light, water, and several inorganic and organic substances like CO</a:t>
            </a:r>
            <a:r>
              <a:rPr lang="en-US" baseline="-25000" dirty="0"/>
              <a:t>2</a:t>
            </a:r>
            <a:r>
              <a:rPr lang="en-US" dirty="0"/>
              <a:t>, O, N, PO, Ca, S, and carbohydrates, proteins and lipids make abiotic components. Some proportions of nutrients are in solution state but most of them are present stored in particulate matter as well as in living organisms. The amount of minerals present at any time in the physical environment of the pond is called standing state.</a:t>
            </a:r>
            <a:br>
              <a:rPr lang="en-US" dirty="0"/>
            </a:br>
            <a:br>
              <a:rPr lang="en-US" dirty="0"/>
            </a:br>
            <a:r>
              <a:rPr lang="en-US" b="1" i="1" dirty="0"/>
              <a:t>2. Biotic components</a:t>
            </a:r>
            <a:br>
              <a:rPr lang="en-US" dirty="0"/>
            </a:br>
            <a:br>
              <a:rPr lang="en-US" dirty="0"/>
            </a:br>
            <a:r>
              <a:rPr lang="en-US" dirty="0"/>
              <a:t>These include:</a:t>
            </a:r>
            <a:br>
              <a:rPr lang="en-US" dirty="0"/>
            </a:br>
            <a:br>
              <a:rPr lang="en-US" dirty="0"/>
            </a:br>
            <a:r>
              <a:rPr lang="en-US" i="1" dirty="0"/>
              <a:t>a) Producers</a:t>
            </a:r>
            <a:br>
              <a:rPr lang="en-US" dirty="0"/>
            </a:br>
            <a:br>
              <a:rPr lang="en-US" dirty="0"/>
            </a:br>
            <a:r>
              <a:rPr lang="en-US" dirty="0"/>
              <a:t>They are green plants and photosynthetic bacteria categorized into two types:</a:t>
            </a:r>
            <a:br>
              <a:rPr lang="en-US" dirty="0"/>
            </a:br>
            <a:br>
              <a:rPr lang="en-US" dirty="0"/>
            </a:br>
            <a:r>
              <a:rPr lang="en-US" dirty="0" err="1"/>
              <a:t>i</a:t>
            </a:r>
            <a:r>
              <a:rPr lang="en-US" dirty="0"/>
              <a:t>) </a:t>
            </a:r>
            <a:r>
              <a:rPr lang="en-US" dirty="0" err="1"/>
              <a:t>Macrophytes</a:t>
            </a:r>
            <a:br>
              <a:rPr lang="en-US" dirty="0"/>
            </a:br>
            <a:br>
              <a:rPr lang="en-US" dirty="0"/>
            </a:br>
            <a:r>
              <a:rPr lang="en-US" dirty="0" err="1"/>
              <a:t>Ceratophyllum</a:t>
            </a:r>
            <a:r>
              <a:rPr lang="en-US" dirty="0"/>
              <a:t>, </a:t>
            </a:r>
            <a:r>
              <a:rPr lang="en-US" dirty="0" err="1"/>
              <a:t>Hydrilla</a:t>
            </a:r>
            <a:r>
              <a:rPr lang="en-US" dirty="0"/>
              <a:t>, </a:t>
            </a:r>
            <a:r>
              <a:rPr lang="en-US" dirty="0" err="1"/>
              <a:t>Utricularia</a:t>
            </a:r>
            <a:r>
              <a:rPr lang="en-US" dirty="0"/>
              <a:t>, </a:t>
            </a:r>
            <a:r>
              <a:rPr lang="en-US" dirty="0" err="1"/>
              <a:t>Vallisneria</a:t>
            </a:r>
            <a:r>
              <a:rPr lang="en-US" dirty="0"/>
              <a:t>, </a:t>
            </a:r>
            <a:r>
              <a:rPr lang="en-US" dirty="0" err="1"/>
              <a:t>Jussiaea</a:t>
            </a:r>
            <a:r>
              <a:rPr lang="en-US" dirty="0"/>
              <a:t>, </a:t>
            </a:r>
            <a:r>
              <a:rPr lang="en-US" dirty="0" err="1"/>
              <a:t>Nitella</a:t>
            </a:r>
            <a:r>
              <a:rPr lang="en-US" dirty="0"/>
              <a:t>, </a:t>
            </a:r>
            <a:r>
              <a:rPr lang="en-US" dirty="0" err="1"/>
              <a:t>Wolfia</a:t>
            </a:r>
            <a:r>
              <a:rPr lang="en-US" dirty="0"/>
              <a:t>, </a:t>
            </a:r>
            <a:r>
              <a:rPr lang="en-US" dirty="0" err="1"/>
              <a:t>Lemna</a:t>
            </a:r>
            <a:r>
              <a:rPr lang="en-US" dirty="0"/>
              <a:t>, </a:t>
            </a:r>
            <a:r>
              <a:rPr lang="en-US" dirty="0" err="1"/>
              <a:t>Spirodella</a:t>
            </a:r>
            <a:r>
              <a:rPr lang="en-US" dirty="0"/>
              <a:t>, </a:t>
            </a:r>
            <a:r>
              <a:rPr lang="en-US" dirty="0" err="1"/>
              <a:t>Pistia</a:t>
            </a:r>
            <a:r>
              <a:rPr lang="en-US" dirty="0"/>
              <a:t>, </a:t>
            </a:r>
            <a:r>
              <a:rPr lang="en-US" dirty="0" err="1"/>
              <a:t>Eichhornia</a:t>
            </a:r>
            <a:r>
              <a:rPr lang="en-US" dirty="0"/>
              <a:t>, </a:t>
            </a:r>
            <a:r>
              <a:rPr lang="en-US" dirty="0" err="1"/>
              <a:t>Azolla</a:t>
            </a:r>
            <a:r>
              <a:rPr lang="en-US" dirty="0"/>
              <a:t>, </a:t>
            </a:r>
            <a:r>
              <a:rPr lang="en-US" dirty="0" err="1"/>
              <a:t>Salvinia</a:t>
            </a:r>
            <a:r>
              <a:rPr lang="en-US" dirty="0"/>
              <a:t>, </a:t>
            </a:r>
            <a:r>
              <a:rPr lang="en-US" dirty="0" err="1"/>
              <a:t>Trapa</a:t>
            </a:r>
            <a:r>
              <a:rPr lang="en-US" dirty="0"/>
              <a:t>, </a:t>
            </a:r>
            <a:r>
              <a:rPr lang="en-US" dirty="0" err="1"/>
              <a:t>Typha</a:t>
            </a:r>
            <a:r>
              <a:rPr lang="en-US" dirty="0"/>
              <a:t>, </a:t>
            </a:r>
            <a:r>
              <a:rPr lang="en-US" dirty="0" err="1"/>
              <a:t>Marsilea</a:t>
            </a:r>
            <a:r>
              <a:rPr lang="en-US" dirty="0"/>
              <a:t>, etc. are included in this category. This may be classified further into submerged, free floating and amphibious plants.</a:t>
            </a:r>
            <a:br>
              <a:rPr lang="en-US" dirty="0"/>
            </a:br>
            <a:br>
              <a:rPr lang="en-US" dirty="0"/>
            </a:br>
            <a:r>
              <a:rPr lang="en-US" dirty="0"/>
              <a:t>ii) </a:t>
            </a:r>
            <a:r>
              <a:rPr lang="en-US" dirty="0" err="1"/>
              <a:t>Phytoplanktons</a:t>
            </a:r>
            <a:br>
              <a:rPr lang="en-US" dirty="0"/>
            </a:br>
            <a:br>
              <a:rPr lang="en-US" dirty="0"/>
            </a:br>
            <a:r>
              <a:rPr lang="en-US" dirty="0"/>
              <a:t>These are minute floating or suspended lower plants belong to some algae and flagellates. </a:t>
            </a:r>
            <a:r>
              <a:rPr lang="en-US" dirty="0" err="1"/>
              <a:t>Ulothrix</a:t>
            </a:r>
            <a:r>
              <a:rPr lang="en-US" dirty="0"/>
              <a:t>, Spirogyra, </a:t>
            </a:r>
            <a:r>
              <a:rPr lang="en-US" dirty="0" err="1"/>
              <a:t>Oedogonium</a:t>
            </a:r>
            <a:r>
              <a:rPr lang="en-US" dirty="0"/>
              <a:t>, </a:t>
            </a:r>
            <a:r>
              <a:rPr lang="en-US" dirty="0" err="1"/>
              <a:t>Chlamydomonas</a:t>
            </a:r>
            <a:r>
              <a:rPr lang="en-US" dirty="0"/>
              <a:t>, </a:t>
            </a:r>
            <a:r>
              <a:rPr lang="en-US" dirty="0" err="1"/>
              <a:t>Zygnema</a:t>
            </a:r>
            <a:r>
              <a:rPr lang="en-US" dirty="0"/>
              <a:t>, </a:t>
            </a:r>
            <a:r>
              <a:rPr lang="en-US" dirty="0" err="1"/>
              <a:t>Volvox</a:t>
            </a:r>
            <a:r>
              <a:rPr lang="en-US" dirty="0"/>
              <a:t>, </a:t>
            </a:r>
            <a:r>
              <a:rPr lang="en-US" dirty="0" err="1"/>
              <a:t>Pandorina</a:t>
            </a:r>
            <a:r>
              <a:rPr lang="en-US" dirty="0"/>
              <a:t>, </a:t>
            </a:r>
            <a:r>
              <a:rPr lang="en-US" dirty="0" err="1"/>
              <a:t>Cosmarium</a:t>
            </a:r>
            <a:r>
              <a:rPr lang="en-US" dirty="0"/>
              <a:t>, </a:t>
            </a:r>
            <a:r>
              <a:rPr lang="en-US" dirty="0" err="1"/>
              <a:t>Scendesmus</a:t>
            </a:r>
            <a:r>
              <a:rPr lang="en-US" dirty="0"/>
              <a:t>, </a:t>
            </a:r>
            <a:r>
              <a:rPr lang="en-US" dirty="0" err="1"/>
              <a:t>Closterium</a:t>
            </a:r>
            <a:r>
              <a:rPr lang="en-US" dirty="0"/>
              <a:t>, Anabaena, </a:t>
            </a:r>
            <a:r>
              <a:rPr lang="en-US" dirty="0" err="1"/>
              <a:t>Pediastrum</a:t>
            </a:r>
            <a:r>
              <a:rPr lang="en-US" dirty="0"/>
              <a:t>, </a:t>
            </a:r>
            <a:r>
              <a:rPr lang="en-US" dirty="0" err="1"/>
              <a:t>Microcystis</a:t>
            </a:r>
            <a:r>
              <a:rPr lang="en-US" dirty="0"/>
              <a:t>, diatoms, etc. are common algal </a:t>
            </a:r>
            <a:r>
              <a:rPr lang="en-US" dirty="0" err="1"/>
              <a:t>phytoplanktons</a:t>
            </a:r>
            <a:r>
              <a:rPr lang="en-US" dirty="0"/>
              <a:t>.</a:t>
            </a:r>
            <a:br>
              <a:rPr lang="en-US" dirty="0"/>
            </a:br>
            <a:br>
              <a:rPr lang="en-US" dirty="0"/>
            </a:br>
            <a:r>
              <a:rPr lang="en-US" i="1" dirty="0"/>
              <a:t>b) Consumers</a:t>
            </a:r>
            <a:br>
              <a:rPr lang="en-US" dirty="0"/>
            </a:br>
            <a:br>
              <a:rPr lang="en-US" dirty="0"/>
            </a:br>
            <a:r>
              <a:rPr lang="en-US" dirty="0"/>
              <a:t>These are as follows:</a:t>
            </a:r>
            <a:br>
              <a:rPr lang="en-US" dirty="0"/>
            </a:br>
            <a:br>
              <a:rPr lang="en-US" dirty="0"/>
            </a:br>
            <a:r>
              <a:rPr lang="en-US" dirty="0" err="1"/>
              <a:t>i</a:t>
            </a:r>
            <a:r>
              <a:rPr lang="en-US" dirty="0"/>
              <a:t>) Primary consumers</a:t>
            </a:r>
            <a:br>
              <a:rPr lang="en-US" dirty="0"/>
            </a:br>
            <a:br>
              <a:rPr lang="en-US" dirty="0"/>
            </a:br>
            <a:r>
              <a:rPr lang="en-US" dirty="0"/>
              <a:t>(a) Zooplankton comprises ciliates, flagellates, other </a:t>
            </a:r>
            <a:r>
              <a:rPr lang="en-US" dirty="0" err="1"/>
              <a:t>protozoans</a:t>
            </a:r>
            <a:r>
              <a:rPr lang="en-US" dirty="0"/>
              <a:t>, small crustacean like Copepods and Daphnia, etc. These animals drift with the water current and are found along with phytoplankton upon which they feed. (b) Benthos or bottom forms comprise the bottom dwelling animals, e.g., annelids and mollusks which feed on plants directly or on plant remains at the bottom.</a:t>
            </a:r>
            <a:br>
              <a:rPr lang="en-US" dirty="0"/>
            </a:br>
            <a:br>
              <a:rPr lang="en-US" dirty="0"/>
            </a:br>
            <a:r>
              <a:rPr lang="en-US" dirty="0"/>
              <a:t>ii) Secondary consumers</a:t>
            </a:r>
            <a:br>
              <a:rPr lang="en-US" dirty="0"/>
            </a:br>
            <a:br>
              <a:rPr lang="en-US" dirty="0"/>
            </a:br>
            <a:r>
              <a:rPr lang="en-US" dirty="0"/>
              <a:t>These are the carnivores which feed on the herbivores, e.g. insects and fish.</a:t>
            </a:r>
            <a:br>
              <a:rPr lang="en-US" dirty="0"/>
            </a:br>
            <a:br>
              <a:rPr lang="en-US" dirty="0"/>
            </a:br>
            <a:r>
              <a:rPr lang="en-US" dirty="0"/>
              <a:t>iii) Tertiary consumers</a:t>
            </a:r>
            <a:br>
              <a:rPr lang="en-US" dirty="0"/>
            </a:br>
            <a:br>
              <a:rPr lang="en-US" dirty="0"/>
            </a:br>
            <a:r>
              <a:rPr lang="en-US" dirty="0"/>
              <a:t>These are some large fish as game fish that feed on the smaller fish.</a:t>
            </a:r>
            <a:br>
              <a:rPr lang="en-US" dirty="0"/>
            </a:br>
            <a:br>
              <a:rPr lang="en-US" dirty="0"/>
            </a:br>
            <a:r>
              <a:rPr lang="en-US" i="1" dirty="0"/>
              <a:t>c) Decomposers (or </a:t>
            </a:r>
            <a:r>
              <a:rPr lang="en-US" i="1" dirty="0" err="1"/>
              <a:t>microconsumers</a:t>
            </a:r>
            <a:r>
              <a:rPr lang="en-US" i="1" dirty="0"/>
              <a:t>)</a:t>
            </a:r>
            <a:br>
              <a:rPr lang="en-US" dirty="0"/>
            </a:br>
            <a:br>
              <a:rPr lang="en-US" dirty="0"/>
            </a:br>
            <a:r>
              <a:rPr lang="en-US" dirty="0"/>
              <a:t>Several bacteria, fungi (</a:t>
            </a:r>
            <a:r>
              <a:rPr lang="en-US" dirty="0" err="1"/>
              <a:t>Aspergillus</a:t>
            </a:r>
            <a:r>
              <a:rPr lang="en-US" dirty="0"/>
              <a:t>, </a:t>
            </a:r>
            <a:r>
              <a:rPr lang="en-US" dirty="0" err="1"/>
              <a:t>Cephalosporium</a:t>
            </a:r>
            <a:r>
              <a:rPr lang="en-US" dirty="0"/>
              <a:t>, </a:t>
            </a:r>
            <a:r>
              <a:rPr lang="en-US" dirty="0" err="1"/>
              <a:t>Pythium</a:t>
            </a:r>
            <a:r>
              <a:rPr lang="en-US" dirty="0"/>
              <a:t>, etc.) and </a:t>
            </a:r>
            <a:r>
              <a:rPr lang="en-US" dirty="0" err="1"/>
              <a:t>actinomycetes</a:t>
            </a:r>
            <a:r>
              <a:rPr lang="en-US" dirty="0"/>
              <a:t> represent the group.</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371600"/>
            <a:ext cx="8229600" cy="5105400"/>
          </a:xfrm>
        </p:spPr>
        <p:txBody>
          <a:bodyPr>
            <a:normAutofit fontScale="32500" lnSpcReduction="20000"/>
          </a:bodyPr>
          <a:lstStyle/>
          <a:p>
            <a:pPr>
              <a:buNone/>
            </a:pPr>
            <a:r>
              <a:rPr lang="en-US" b="1" dirty="0"/>
              <a:t>The ocean (marine) ecosystem</a:t>
            </a:r>
            <a:br>
              <a:rPr lang="en-US" dirty="0"/>
            </a:br>
            <a:br>
              <a:rPr lang="en-US" dirty="0"/>
            </a:br>
            <a:r>
              <a:rPr lang="en-US" dirty="0"/>
              <a:t>The oceans of the world cover approximately 36,10,00,000 km2, i.e. about 71% of the earth’s surface. Atlantic, Pacific, Indian, Arctic and Antarctic are the main oceans of the world. The ocean represents a very large and stable ecosystem. The main components of the ocean ecosystem are as follows:</a:t>
            </a:r>
            <a:br>
              <a:rPr lang="en-US" dirty="0"/>
            </a:br>
            <a:br>
              <a:rPr lang="en-US" dirty="0"/>
            </a:br>
            <a:r>
              <a:rPr lang="en-US" b="1" i="1" dirty="0"/>
              <a:t>1. Abiotic components</a:t>
            </a:r>
            <a:br>
              <a:rPr lang="en-US" dirty="0"/>
            </a:br>
            <a:br>
              <a:rPr lang="en-US" dirty="0"/>
            </a:br>
            <a:r>
              <a:rPr lang="en-US" dirty="0"/>
              <a:t>Marine environment, as compared with fresh water, appears to be more stable in chemical composition due to being saline (35 parts of salts by weight per 1000 parts of water, while salinity of fresh water is less than 0.5%), and moreover other </a:t>
            </a:r>
            <a:r>
              <a:rPr lang="en-US" dirty="0" err="1"/>
              <a:t>physico</a:t>
            </a:r>
            <a:r>
              <a:rPr lang="en-US" dirty="0"/>
              <a:t>-chemical factors such as dissolved oxygen content, light and temperature are also different. About 27% is </a:t>
            </a:r>
            <a:r>
              <a:rPr lang="en-US" dirty="0" err="1"/>
              <a:t>NaCl</a:t>
            </a:r>
            <a:r>
              <a:rPr lang="en-US" dirty="0"/>
              <a:t>; most of the rest consists of Ca, Mg, and K salts. Water is strongly buffered. The concentration of dissolved nutrients is low and constitutes an important limiting factor to determine the size of marine populations. Waves of various kinds and tides prevail there. Like ponds and lakes, ocean show distinct </a:t>
            </a:r>
            <a:r>
              <a:rPr lang="en-US" dirty="0" err="1"/>
              <a:t>zonation</a:t>
            </a:r>
            <a:r>
              <a:rPr lang="en-US" dirty="0"/>
              <a:t>.</a:t>
            </a:r>
            <a:br>
              <a:rPr lang="en-US" dirty="0"/>
            </a:br>
            <a:br>
              <a:rPr lang="en-US" dirty="0"/>
            </a:br>
            <a:r>
              <a:rPr lang="en-US" b="1" i="1" dirty="0"/>
              <a:t>2. Biotic components</a:t>
            </a:r>
            <a:br>
              <a:rPr lang="en-US" dirty="0"/>
            </a:br>
            <a:br>
              <a:rPr lang="en-US" dirty="0"/>
            </a:br>
            <a:r>
              <a:rPr lang="en-US" dirty="0"/>
              <a:t>This category includes </a:t>
            </a:r>
            <a:r>
              <a:rPr lang="en-US" dirty="0" err="1"/>
              <a:t>phytoplanktons</a:t>
            </a:r>
            <a:r>
              <a:rPr lang="en-US" dirty="0"/>
              <a:t> and larger marine plants. The former group includes diatoms and </a:t>
            </a:r>
            <a:r>
              <a:rPr lang="en-US" dirty="0" err="1"/>
              <a:t>dinoflagillates</a:t>
            </a:r>
            <a:r>
              <a:rPr lang="en-US" dirty="0"/>
              <a:t>. The latter group includes sea weeds (algae) belonging to </a:t>
            </a:r>
            <a:r>
              <a:rPr lang="en-US" dirty="0" err="1"/>
              <a:t>chlorophyceae</a:t>
            </a:r>
            <a:r>
              <a:rPr lang="en-US" dirty="0"/>
              <a:t>, </a:t>
            </a:r>
            <a:r>
              <a:rPr lang="en-US" dirty="0" err="1"/>
              <a:t>phaeophyceae</a:t>
            </a:r>
            <a:r>
              <a:rPr lang="en-US" dirty="0"/>
              <a:t> and </a:t>
            </a:r>
            <a:r>
              <a:rPr lang="en-US" dirty="0" err="1"/>
              <a:t>rhodophyceae</a:t>
            </a:r>
            <a:r>
              <a:rPr lang="en-US" dirty="0"/>
              <a:t>; and angiosperms. </a:t>
            </a:r>
            <a:r>
              <a:rPr lang="en-US" dirty="0" err="1"/>
              <a:t>Ruppia</a:t>
            </a:r>
            <a:r>
              <a:rPr lang="en-US" dirty="0"/>
              <a:t>, </a:t>
            </a:r>
            <a:r>
              <a:rPr lang="en-US" dirty="0" err="1"/>
              <a:t>Zostera</a:t>
            </a:r>
            <a:r>
              <a:rPr lang="en-US" dirty="0"/>
              <a:t>, </a:t>
            </a:r>
            <a:r>
              <a:rPr lang="en-US" dirty="0" err="1"/>
              <a:t>Posidonia</a:t>
            </a:r>
            <a:r>
              <a:rPr lang="en-US" dirty="0"/>
              <a:t>, </a:t>
            </a:r>
            <a:r>
              <a:rPr lang="en-US" dirty="0" err="1"/>
              <a:t>Halophila</a:t>
            </a:r>
            <a:r>
              <a:rPr lang="en-US" dirty="0"/>
              <a:t>, </a:t>
            </a:r>
            <a:r>
              <a:rPr lang="en-US" dirty="0" err="1"/>
              <a:t>Enhalus</a:t>
            </a:r>
            <a:r>
              <a:rPr lang="en-US" dirty="0"/>
              <a:t>, etc. are true marine angiosperms while various species of </a:t>
            </a:r>
            <a:r>
              <a:rPr lang="en-US" dirty="0" err="1"/>
              <a:t>Rhizophora</a:t>
            </a:r>
            <a:r>
              <a:rPr lang="en-US" dirty="0"/>
              <a:t>, </a:t>
            </a:r>
            <a:r>
              <a:rPr lang="en-US" dirty="0" err="1"/>
              <a:t>Avicennia</a:t>
            </a:r>
            <a:r>
              <a:rPr lang="en-US" dirty="0"/>
              <a:t>, </a:t>
            </a:r>
            <a:r>
              <a:rPr lang="en-US" dirty="0" err="1"/>
              <a:t>Sonneratia</a:t>
            </a:r>
            <a:r>
              <a:rPr lang="en-US" dirty="0"/>
              <a:t>, </a:t>
            </a:r>
            <a:r>
              <a:rPr lang="en-US" dirty="0" err="1"/>
              <a:t>Carapa</a:t>
            </a:r>
            <a:r>
              <a:rPr lang="en-US" dirty="0"/>
              <a:t>, </a:t>
            </a:r>
            <a:r>
              <a:rPr lang="en-US" dirty="0" err="1"/>
              <a:t>Aegiceros</a:t>
            </a:r>
            <a:r>
              <a:rPr lang="en-US" dirty="0"/>
              <a:t>, etc., represent the mangrove complex-tidal woodlands</a:t>
            </a:r>
            <a:br>
              <a:rPr lang="en-US" dirty="0"/>
            </a:br>
            <a:br>
              <a:rPr lang="en-US" dirty="0"/>
            </a:br>
            <a:r>
              <a:rPr lang="en-US" i="1" dirty="0"/>
              <a:t>a) Consumers</a:t>
            </a:r>
            <a:br>
              <a:rPr lang="en-US" dirty="0"/>
            </a:br>
            <a:br>
              <a:rPr lang="en-US" dirty="0"/>
            </a:br>
            <a:r>
              <a:rPr lang="en-US" dirty="0"/>
              <a:t>These are heterotrophic </a:t>
            </a:r>
            <a:r>
              <a:rPr lang="en-US" dirty="0" err="1"/>
              <a:t>macroconsumers</a:t>
            </a:r>
            <a:r>
              <a:rPr lang="en-US" dirty="0"/>
              <a:t>, being dependent for their nutrition on the primary producers. These are:</a:t>
            </a:r>
            <a:br>
              <a:rPr lang="en-US" dirty="0"/>
            </a:br>
            <a:br>
              <a:rPr lang="en-US" dirty="0"/>
            </a:br>
            <a:r>
              <a:rPr lang="en-US" dirty="0" err="1"/>
              <a:t>i</a:t>
            </a:r>
            <a:r>
              <a:rPr lang="en-US" dirty="0"/>
              <a:t>) Primary consumers</a:t>
            </a:r>
            <a:br>
              <a:rPr lang="en-US" dirty="0"/>
            </a:br>
            <a:br>
              <a:rPr lang="en-US" dirty="0"/>
            </a:br>
            <a:r>
              <a:rPr lang="en-US" dirty="0"/>
              <a:t>The herbivores that feed directly on producers are chiefly crustaceans, mollusks, fish, etc.</a:t>
            </a:r>
            <a:br>
              <a:rPr lang="en-US" dirty="0"/>
            </a:br>
            <a:br>
              <a:rPr lang="en-US" dirty="0"/>
            </a:br>
            <a:r>
              <a:rPr lang="en-US" dirty="0"/>
              <a:t>ii) Secondary consumers</a:t>
            </a:r>
            <a:br>
              <a:rPr lang="en-US" dirty="0"/>
            </a:br>
            <a:br>
              <a:rPr lang="en-US" dirty="0"/>
            </a:br>
            <a:r>
              <a:rPr lang="en-US" dirty="0"/>
              <a:t>Carnivorous fishes, such as Herring, Shad, Mackerel, etc. are included in this group.</a:t>
            </a:r>
            <a:br>
              <a:rPr lang="en-US" dirty="0"/>
            </a:br>
            <a:br>
              <a:rPr lang="en-US" dirty="0"/>
            </a:br>
            <a:r>
              <a:rPr lang="en-US" dirty="0"/>
              <a:t>iii) Tertiary consumers</a:t>
            </a:r>
            <a:br>
              <a:rPr lang="en-US" dirty="0"/>
            </a:br>
            <a:br>
              <a:rPr lang="en-US" dirty="0"/>
            </a:br>
            <a:r>
              <a:rPr lang="en-US" dirty="0"/>
              <a:t>Fishes like Cod, Haddock, etc. are the tertiary or top consumers.</a:t>
            </a:r>
            <a:br>
              <a:rPr lang="en-US" dirty="0"/>
            </a:br>
            <a:br>
              <a:rPr lang="en-US" dirty="0"/>
            </a:br>
            <a:r>
              <a:rPr lang="en-US" i="1" dirty="0"/>
              <a:t>b) Decomposers</a:t>
            </a:r>
            <a:br>
              <a:rPr lang="en-US" dirty="0"/>
            </a:br>
            <a:br>
              <a:rPr lang="en-US" dirty="0"/>
            </a:br>
            <a:r>
              <a:rPr lang="en-US" dirty="0"/>
              <a:t>They are chiefly bacteria and some fungi which participate actively in decomposition of dead organic matter.</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a:buNone/>
            </a:pPr>
            <a:r>
              <a:rPr lang="en-US" b="1" dirty="0"/>
              <a:t>Estuarine ecosystem</a:t>
            </a:r>
            <a:br>
              <a:rPr lang="en-US" dirty="0"/>
            </a:br>
            <a:br>
              <a:rPr lang="en-US" dirty="0"/>
            </a:br>
            <a:r>
              <a:rPr lang="en-US" dirty="0"/>
              <a:t>An estuary is a </a:t>
            </a:r>
            <a:r>
              <a:rPr lang="en-US" dirty="0" err="1"/>
              <a:t>semiclosed</a:t>
            </a:r>
            <a:r>
              <a:rPr lang="en-US" dirty="0"/>
              <a:t> coastal body of water that has a free connection with sea. It is strongly affected by tidal action, and within it sea water is mixed with fresh water from land drainage. River mouths, coastal bays, tidal marshes and bodies of water behind barrier beaches are some of the examples. Estuaries are generally productive because of water flow </a:t>
            </a:r>
            <a:r>
              <a:rPr lang="en-US" dirty="0" err="1"/>
              <a:t>subsidises</a:t>
            </a:r>
            <a:r>
              <a:rPr lang="en-US" dirty="0"/>
              <a:t> an abundant of nutrients. The chief biotic components of estuarine ecosystem are as follows:</a:t>
            </a:r>
            <a:br>
              <a:rPr lang="en-US" dirty="0"/>
            </a:br>
            <a:br>
              <a:rPr lang="en-US" dirty="0"/>
            </a:br>
            <a:r>
              <a:rPr lang="en-US" i="1" dirty="0"/>
              <a:t>a) Producers</a:t>
            </a:r>
            <a:br>
              <a:rPr lang="en-US" dirty="0"/>
            </a:br>
            <a:br>
              <a:rPr lang="en-US" dirty="0"/>
            </a:br>
            <a:r>
              <a:rPr lang="en-US" dirty="0" err="1"/>
              <a:t>Macrophytes</a:t>
            </a:r>
            <a:r>
              <a:rPr lang="en-US" dirty="0"/>
              <a:t>- marsh grasses, sea weeds, sea grasses, benthic algae and phytoplankton.</a:t>
            </a:r>
            <a:br>
              <a:rPr lang="en-US" dirty="0"/>
            </a:br>
            <a:br>
              <a:rPr lang="en-US" dirty="0"/>
            </a:br>
            <a:r>
              <a:rPr lang="en-US" i="1" dirty="0"/>
              <a:t>b) Consumers</a:t>
            </a:r>
            <a:br>
              <a:rPr lang="en-US" dirty="0"/>
            </a:br>
            <a:br>
              <a:rPr lang="en-US" dirty="0"/>
            </a:br>
            <a:r>
              <a:rPr lang="en-US" dirty="0"/>
              <a:t>Oysters, crabs, several kinds of shrimp and many commercial sport fish.</a:t>
            </a:r>
            <a:br>
              <a:rPr lang="en-US" dirty="0"/>
            </a:b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pPr>
              <a:buNone/>
            </a:pPr>
            <a:r>
              <a:rPr lang="en-US" b="1" dirty="0"/>
              <a:t>Coral reef ecosystem</a:t>
            </a:r>
            <a:br>
              <a:rPr lang="en-US" dirty="0"/>
            </a:br>
            <a:br>
              <a:rPr lang="en-US" dirty="0"/>
            </a:br>
            <a:r>
              <a:rPr lang="en-US" dirty="0"/>
              <a:t>A coral reef represents one of the most beautiful and well adapted ecosystems to be found in the world. Coral reefs are made up of calcareous skeletal remains and secretion of corals and certain algae. They are confined largely to the warm waters of the Pacific and Indian oceans. A few coral reefs also occur elsewhere. The reef-building corals grow best in waters having an average annual temperature of about 24°C at a depth of about 40-50 </a:t>
            </a:r>
            <a:r>
              <a:rPr lang="en-US" dirty="0" err="1"/>
              <a:t>metres</a:t>
            </a:r>
            <a:r>
              <a:rPr lang="en-US" dirty="0"/>
              <a:t>. They can survive neither sudden temperature changes nor prolonged exposure to temperature below 18°C. They also require for their growth rocky floor and sunlit water having normal salinity of 35g I-1. They cannot grow in fresh or turbid waters or on highly saline lagoons.</a:t>
            </a:r>
            <a:br>
              <a:rPr lang="en-US" dirty="0"/>
            </a:br>
            <a:br>
              <a:rPr lang="en-US" dirty="0"/>
            </a:br>
            <a:r>
              <a:rPr lang="en-US" dirty="0"/>
              <a:t>Reef structures are built around islands and volcanic peaks by coral and other lime-secreting minute animals. Corals build protective shells of calcium carbonate around their bodies, which after their death, sink and accumulate on the sea bottom. Coral families usually produce forms that resemble branching trees or shrubs. In due course, the inner-spaces between the branching coralline structures are filled up by the deposition of calcium carbonate either by lime-secreting organisms or by debris brought by sea waves. Apart from polyps (corals), a number of organisms and plants such as calcareous algae, bryozoans, </a:t>
            </a:r>
            <a:r>
              <a:rPr lang="en-US" dirty="0" err="1"/>
              <a:t>molluscs</a:t>
            </a:r>
            <a:r>
              <a:rPr lang="en-US" dirty="0"/>
              <a:t> and microscopic </a:t>
            </a:r>
            <a:r>
              <a:rPr lang="en-US" dirty="0" err="1"/>
              <a:t>protozoans</a:t>
            </a:r>
            <a:r>
              <a:rPr lang="en-US" dirty="0"/>
              <a:t> (foraminifera) take part in building coral reefs.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0000" lnSpcReduction="20000"/>
          </a:bodyPr>
          <a:lstStyle/>
          <a:p>
            <a:pPr>
              <a:buNone/>
            </a:pPr>
            <a:r>
              <a:rPr lang="en-US" b="1" dirty="0" err="1"/>
              <a:t>Microecosystem</a:t>
            </a:r>
            <a:br>
              <a:rPr lang="en-US" dirty="0"/>
            </a:br>
            <a:br>
              <a:rPr lang="en-US" dirty="0"/>
            </a:br>
            <a:r>
              <a:rPr lang="en-US" dirty="0"/>
              <a:t>These are little self-contained worlds, in bottles or other containers that simulate in miniature the nature of ecosystems. Completely closed </a:t>
            </a:r>
            <a:r>
              <a:rPr lang="en-US" dirty="0" err="1"/>
              <a:t>microecosystems</a:t>
            </a:r>
            <a:r>
              <a:rPr lang="en-US" dirty="0"/>
              <a:t> (or microcosms) that require only light energy are very difficult to have on a small scale. Experimental microcosms usually vary from partially closed systems having outlets and inlets only for gaseous exchange with the atmosphere to very open systems involving assemblages of organisms maintained in various kinds of </a:t>
            </a:r>
            <a:r>
              <a:rPr lang="en-US" dirty="0" err="1"/>
              <a:t>chemostates</a:t>
            </a:r>
            <a:r>
              <a:rPr lang="en-US" dirty="0"/>
              <a:t> and </a:t>
            </a:r>
            <a:r>
              <a:rPr lang="en-US" dirty="0" err="1"/>
              <a:t>turbidostates</a:t>
            </a:r>
            <a:r>
              <a:rPr lang="en-US" dirty="0"/>
              <a:t> with regulated flux of both nutrients and organisms. Well-designed microcosms may exhibit most of the basic functions and </a:t>
            </a:r>
            <a:r>
              <a:rPr lang="en-US" dirty="0" err="1"/>
              <a:t>trophic</a:t>
            </a:r>
            <a:r>
              <a:rPr lang="en-US" dirty="0"/>
              <a:t> structures of an ecosystem, except the reduction in variety and size of constituent components. Microcosms are suitable for the study of nature and functions of the ecosystems in laboratory.</a:t>
            </a:r>
          </a:p>
          <a:p>
            <a:pPr>
              <a:buNone/>
            </a:pPr>
            <a:r>
              <a:rPr lang="en-US" b="1" dirty="0"/>
              <a:t> Spacecraft as an ecosystem</a:t>
            </a:r>
            <a:br>
              <a:rPr lang="en-US" dirty="0"/>
            </a:br>
            <a:br>
              <a:rPr lang="en-US" dirty="0"/>
            </a:br>
            <a:r>
              <a:rPr lang="en-US" dirty="0"/>
              <a:t>During space travel for a short journey, such as a few orbits around the earth, man does not require to take along with him a self-sustaining ecosystem since sufficient oxygen and food can be stored in the capsule to last for a short time. However, for a long journey involving a number of astronauts, such as an expedition to one of the planets he must devise some self-contained system so as to get at least minimum requirements, necessary for his smooth working and survival, as in nature. Such a self-contained space-craft must include all four of the basic components producers, consumers, decomposers, and abiotic components in such proportion and diversity as to maintain a stable environment capable of adjusting to the incoming solar radiation as do the earth’s ecosystems. A small capsule with a few components might function outside the biosphere for a short time, but a larger, more diverse system would be more stable and safer for a longer time. Engineers and </a:t>
            </a:r>
            <a:r>
              <a:rPr lang="en-US" dirty="0" err="1"/>
              <a:t>environmentologists</a:t>
            </a:r>
            <a:r>
              <a:rPr lang="en-US" dirty="0"/>
              <a:t> associated with such a planning, however, could not able to decide as yet on the size and composition of self-contained system that might function completely independent of other ecosystems during a long space journey.</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71600"/>
            <a:ext cx="8229600" cy="2819400"/>
          </a:xfrm>
        </p:spPr>
        <p:txBody>
          <a:bodyPr>
            <a:normAutofit/>
          </a:bodyPr>
          <a:lstStyle/>
          <a:p>
            <a:r>
              <a:rPr lang="en-IN" sz="6600" b="1" dirty="0"/>
              <a:t>THANK YOU...</a:t>
            </a:r>
            <a:endParaRPr lang="en-US" sz="66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latin typeface="Times New Roman" panose="02020603050405020304" pitchFamily="18" charset="0"/>
                <a:cs typeface="Times New Roman" panose="02020603050405020304" pitchFamily="18" charset="0"/>
              </a:rPr>
              <a:t>KINDS OF ECOSYSTEMS</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143000"/>
            <a:ext cx="8229600" cy="5257800"/>
          </a:xfrm>
        </p:spPr>
        <p:txBody>
          <a:bodyPr>
            <a:normAutofit fontScale="47500" lnSpcReduction="20000"/>
          </a:bodyPr>
          <a:lstStyle/>
          <a:p>
            <a:pPr>
              <a:buNone/>
            </a:pPr>
            <a:r>
              <a:rPr lang="en-US" dirty="0"/>
              <a:t>Artificially ecosystems may be classified as follows:</a:t>
            </a:r>
          </a:p>
          <a:p>
            <a:pPr>
              <a:buNone/>
            </a:pPr>
            <a:r>
              <a:rPr lang="en-US" b="1" dirty="0"/>
              <a:t>1.  Natural ecosystems</a:t>
            </a:r>
            <a:br>
              <a:rPr lang="en-US" dirty="0"/>
            </a:br>
            <a:br>
              <a:rPr lang="en-US" dirty="0"/>
            </a:br>
            <a:r>
              <a:rPr lang="en-US" dirty="0"/>
              <a:t>These operate under natural conditions without any major interference by man. On the basis of the type of habitat these may be further divided as:</a:t>
            </a:r>
            <a:br>
              <a:rPr lang="en-US" dirty="0"/>
            </a:br>
            <a:br>
              <a:rPr lang="en-US" dirty="0"/>
            </a:br>
            <a:r>
              <a:rPr lang="en-US" b="1" i="1" dirty="0"/>
              <a:t>a) Terrestrial</a:t>
            </a:r>
            <a:br>
              <a:rPr lang="en-US" dirty="0"/>
            </a:br>
            <a:br>
              <a:rPr lang="en-US" dirty="0"/>
            </a:br>
            <a:r>
              <a:rPr lang="en-US" dirty="0"/>
              <a:t>Forest, grassland, desert, etc.</a:t>
            </a:r>
            <a:br>
              <a:rPr lang="en-US" dirty="0"/>
            </a:br>
            <a:br>
              <a:rPr lang="en-US" dirty="0"/>
            </a:br>
            <a:r>
              <a:rPr lang="en-US" b="1" i="1" dirty="0"/>
              <a:t>b) Aquatic</a:t>
            </a:r>
            <a:br>
              <a:rPr lang="en-US" dirty="0"/>
            </a:br>
            <a:r>
              <a:rPr lang="en-US" dirty="0"/>
              <a:t>Fresh water - which may be </a:t>
            </a:r>
            <a:r>
              <a:rPr lang="en-US" dirty="0" err="1"/>
              <a:t>lotic</a:t>
            </a:r>
            <a:r>
              <a:rPr lang="en-US" dirty="0"/>
              <a:t> (e.g., running water as spring, stream or rivers) or </a:t>
            </a:r>
            <a:r>
              <a:rPr lang="en-US" dirty="0" err="1"/>
              <a:t>lentic</a:t>
            </a:r>
            <a:r>
              <a:rPr lang="en-US" dirty="0"/>
              <a:t> (e.g., standing water as lake, pond, pools, puddles, ditch, swamp, etc.).</a:t>
            </a:r>
          </a:p>
          <a:p>
            <a:r>
              <a:rPr lang="en-US" dirty="0"/>
              <a:t>Marine - such deep bodies as ocean or shallow ones as seas or an estuary, etc.</a:t>
            </a:r>
          </a:p>
          <a:p>
            <a:endParaRPr lang="en-US" dirty="0"/>
          </a:p>
          <a:p>
            <a:pPr>
              <a:buNone/>
            </a:pPr>
            <a:r>
              <a:rPr lang="en-US" b="1" dirty="0"/>
              <a:t>2. Artificial (Man - engineered) ecosystems</a:t>
            </a:r>
            <a:br>
              <a:rPr lang="en-US" dirty="0"/>
            </a:br>
            <a:br>
              <a:rPr lang="en-US" dirty="0"/>
            </a:br>
            <a:r>
              <a:rPr lang="en-US" dirty="0"/>
              <a:t>These are maintained artificially by man whereby addition of energy and planned manipulation, natural balance is disturbed regularly, e.g. cropland ecosystem.</a:t>
            </a:r>
            <a:br>
              <a:rPr lang="en-US" dirty="0"/>
            </a:br>
            <a:br>
              <a:rPr lang="en-US" dirty="0"/>
            </a:br>
            <a:r>
              <a:rPr lang="en-US" dirty="0"/>
              <a:t>In addition to above types, some other types such as spacecraft and </a:t>
            </a:r>
            <a:r>
              <a:rPr lang="en-US" dirty="0" err="1"/>
              <a:t>microecosystem</a:t>
            </a:r>
            <a:r>
              <a:rPr lang="en-US" dirty="0"/>
              <a:t> have also been </a:t>
            </a:r>
            <a:r>
              <a:rPr lang="en-US" dirty="0" err="1"/>
              <a:t>recognised</a:t>
            </a:r>
            <a:r>
              <a:rPr lang="en-US" dirty="0"/>
              <a:t>.</a:t>
            </a:r>
            <a:br>
              <a:rPr lang="en-US" dirty="0"/>
            </a:br>
            <a:r>
              <a:rPr lang="en-US" dirty="0"/>
              <a:t>An outline of classification of the ecosystems</a:t>
            </a:r>
            <a:br>
              <a:rPr lang="en-US" dirty="0"/>
            </a:br>
            <a:r>
              <a:rPr lang="en-US" dirty="0"/>
              <a:t>A detailed account of the various major ecosystems may follow in the later part of this chapter.</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latin typeface="Times New Roman" panose="02020603050405020304" pitchFamily="18" charset="0"/>
                <a:cs typeface="Times New Roman" panose="02020603050405020304" pitchFamily="18" charset="0"/>
              </a:rPr>
              <a:t>STRUCTURE OF THE ECOSYSTEM</a:t>
            </a:r>
          </a:p>
        </p:txBody>
      </p:sp>
      <p:sp>
        <p:nvSpPr>
          <p:cNvPr id="3" name="Content Placeholder 2"/>
          <p:cNvSpPr>
            <a:spLocks noGrp="1"/>
          </p:cNvSpPr>
          <p:nvPr>
            <p:ph idx="1"/>
          </p:nvPr>
        </p:nvSpPr>
        <p:spPr/>
        <p:txBody>
          <a:bodyPr>
            <a:normAutofit fontScale="70000" lnSpcReduction="20000"/>
          </a:bodyPr>
          <a:lstStyle/>
          <a:p>
            <a:pPr marL="514350" indent="-514350">
              <a:buNone/>
            </a:pPr>
            <a:r>
              <a:rPr lang="en-US" dirty="0"/>
              <a:t>	All ecosystems, whether terrestrial, fresh water, marine or man-engineered, consist of following major components:</a:t>
            </a:r>
          </a:p>
          <a:p>
            <a:pPr marL="514350" indent="-514350">
              <a:buFont typeface="+mj-lt"/>
              <a:buAutoNum type="arabicPeriod"/>
            </a:pPr>
            <a:r>
              <a:rPr lang="en-US" dirty="0"/>
              <a:t>Species components</a:t>
            </a:r>
          </a:p>
          <a:p>
            <a:pPr marL="514350" indent="-514350">
              <a:buFont typeface="+mj-lt"/>
              <a:buAutoNum type="arabicPeriod"/>
            </a:pPr>
            <a:r>
              <a:rPr lang="en-US" dirty="0"/>
              <a:t>Stratification</a:t>
            </a:r>
          </a:p>
          <a:p>
            <a:pPr marL="514350" indent="-514350">
              <a:buFont typeface="+mj-lt"/>
              <a:buAutoNum type="arabicPeriod"/>
            </a:pPr>
            <a:r>
              <a:rPr lang="en-US" dirty="0" err="1"/>
              <a:t>Trophic</a:t>
            </a:r>
            <a:r>
              <a:rPr lang="en-US" dirty="0"/>
              <a:t> </a:t>
            </a:r>
            <a:r>
              <a:rPr lang="en-US" dirty="0" err="1"/>
              <a:t>organisation</a:t>
            </a:r>
            <a:r>
              <a:rPr lang="en-US" dirty="0"/>
              <a:t>—relationship of food between various layers</a:t>
            </a:r>
          </a:p>
          <a:p>
            <a:pPr marL="514350" indent="-514350">
              <a:buFont typeface="+mj-lt"/>
              <a:buAutoNum type="arabicPeriod"/>
            </a:pPr>
            <a:r>
              <a:rPr lang="en-US" dirty="0"/>
              <a:t>Nutrients—required for living organisms</a:t>
            </a:r>
          </a:p>
          <a:p>
            <a:r>
              <a:rPr lang="en-US" b="1" dirty="0"/>
              <a:t>Biotic (living) components</a:t>
            </a:r>
            <a:br>
              <a:rPr lang="en-US" dirty="0"/>
            </a:br>
            <a:br>
              <a:rPr lang="en-US" dirty="0"/>
            </a:br>
            <a:r>
              <a:rPr lang="en-US" dirty="0"/>
              <a:t>This comprises of all the living organisms. On the nourishment (or </a:t>
            </a:r>
            <a:r>
              <a:rPr lang="en-US" dirty="0" err="1"/>
              <a:t>trophic</a:t>
            </a:r>
            <a:r>
              <a:rPr lang="en-US" dirty="0"/>
              <a:t>) standpoint, they may be divided into two categories:</a:t>
            </a:r>
          </a:p>
          <a:p>
            <a:r>
              <a:rPr lang="en-US" b="1" dirty="0"/>
              <a:t>The </a:t>
            </a:r>
            <a:r>
              <a:rPr lang="en-US" b="1" dirty="0" err="1"/>
              <a:t>autotrophs</a:t>
            </a:r>
            <a:r>
              <a:rPr lang="en-US" b="1" dirty="0"/>
              <a:t> </a:t>
            </a:r>
            <a:r>
              <a:rPr lang="en-US" dirty="0"/>
              <a:t>(autotrophic = self nourishing)</a:t>
            </a:r>
          </a:p>
          <a:p>
            <a:r>
              <a:rPr lang="en-US" b="1" dirty="0"/>
              <a:t>The </a:t>
            </a:r>
            <a:r>
              <a:rPr lang="en-US" b="1" dirty="0" err="1"/>
              <a:t>heterotrophs</a:t>
            </a:r>
            <a:r>
              <a:rPr lang="en-US" dirty="0"/>
              <a:t> (heterotrophic = other nourishing)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latin typeface="Times New Roman" panose="02020603050405020304" pitchFamily="18" charset="0"/>
                <a:cs typeface="Times New Roman" panose="02020603050405020304" pitchFamily="18" charset="0"/>
              </a:rPr>
              <a:t>STRUCTURE OF THE ECOSYSTEM (CONT..,)</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62500" lnSpcReduction="20000"/>
          </a:bodyPr>
          <a:lstStyle/>
          <a:p>
            <a:pPr algn="just">
              <a:buNone/>
            </a:pPr>
            <a:r>
              <a:rPr lang="en-US" b="1" dirty="0"/>
              <a:t>Abiotic Components:</a:t>
            </a:r>
          </a:p>
          <a:p>
            <a:pPr algn="just"/>
            <a:r>
              <a:rPr lang="en-US" dirty="0"/>
              <a:t>Structurally abiotic components include -</a:t>
            </a:r>
            <a:br>
              <a:rPr lang="en-US" dirty="0"/>
            </a:br>
            <a:r>
              <a:rPr lang="en-US" dirty="0"/>
              <a:t>Climate regime: Precipitation, temperature, light, and other physical factors.</a:t>
            </a:r>
          </a:p>
          <a:p>
            <a:pPr algn="just"/>
            <a:r>
              <a:rPr lang="en-US" dirty="0"/>
              <a:t>Inorganic substances: Elements such as C, N, H, O, P, S, etc., involved in material cycles.</a:t>
            </a:r>
          </a:p>
          <a:p>
            <a:pPr algn="just"/>
            <a:r>
              <a:rPr lang="en-US" dirty="0"/>
              <a:t>Organic Compounds: Carbohydrates, proteins, lipids and </a:t>
            </a:r>
            <a:r>
              <a:rPr lang="en-US" dirty="0" err="1"/>
              <a:t>humic</a:t>
            </a:r>
            <a:r>
              <a:rPr lang="en-US" dirty="0"/>
              <a:t> substances that link the abiotic components with the biotic components (for details see any elementary book on ecology).</a:t>
            </a:r>
          </a:p>
          <a:p>
            <a:pPr algn="just"/>
            <a:r>
              <a:rPr lang="en-US" dirty="0"/>
              <a:t>The minerals and atmospheric gases keep on cycling. They enter into biotic systems and after the death and decay of organisms return to the soil and atmosphere. This is known as biogeochemical cycle. This circulation of materials involves trapping of the solar energy by the green plants which are ultimately lost by the organisms in several ways. The amount of abiotic materials present in an ecosystem is called standing stage.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latin typeface="Times New Roman" panose="02020603050405020304" pitchFamily="18" charset="0"/>
                <a:cs typeface="Times New Roman" panose="02020603050405020304" pitchFamily="18" charset="0"/>
              </a:rPr>
              <a:t>FUNCTIONS</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20000"/>
          </a:bodyPr>
          <a:lstStyle/>
          <a:p>
            <a:pPr algn="just"/>
            <a:r>
              <a:rPr lang="en-US" dirty="0"/>
              <a:t>The function of the ecosystem is to allow flow of energy and cycling of materials which ensures stability of the system and continuity of life. These two ecological processes including interaction between the abiotic environment and the communities. For the sake of convenience, the ecosystem dynamics may be </a:t>
            </a:r>
            <a:r>
              <a:rPr lang="en-US" dirty="0" err="1"/>
              <a:t>analysed</a:t>
            </a:r>
            <a:r>
              <a:rPr lang="en-US" dirty="0"/>
              <a:t> in terms of the following: (</a:t>
            </a:r>
            <a:r>
              <a:rPr lang="en-US" dirty="0" err="1"/>
              <a:t>i</a:t>
            </a:r>
            <a:r>
              <a:rPr lang="en-US" dirty="0"/>
              <a:t>) food chains, (ii) food pyramids, (iii) energy flow, (iv) nutrient cycles, (v) development and evolution of ecosystem, and (vi) homeostasis and stability of ecosystem.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00"/>
                </a:solidFill>
                <a:latin typeface="Times New Roman" panose="02020603050405020304" pitchFamily="18" charset="0"/>
                <a:cs typeface="Times New Roman" panose="02020603050405020304" pitchFamily="18" charset="0"/>
              </a:rPr>
              <a:t>ECOSYSTEM FUNCTIONING</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20000"/>
          </a:bodyPr>
          <a:lstStyle/>
          <a:p>
            <a:pPr algn="just">
              <a:buNone/>
            </a:pPr>
            <a:r>
              <a:rPr lang="en-US" dirty="0"/>
              <a:t>	To understand clearly the nature of the ecosystem, its function must be thoroughly investigated. The function of the ecosystem is to allow flow of energy and cycling of materials which ensures stability of the system and continuity of life. These two ecological processes including interaction between the abiotic environment and the communities may be considered as the ‘heart’ of the ecosystem functioning. For the sake of convenience, the ecosystem dynamics may be </a:t>
            </a:r>
            <a:r>
              <a:rPr lang="en-US" dirty="0" err="1"/>
              <a:t>analysed</a:t>
            </a:r>
            <a:r>
              <a:rPr lang="en-US" dirty="0"/>
              <a:t> in terms of the following: (</a:t>
            </a:r>
            <a:r>
              <a:rPr lang="en-US" dirty="0" err="1"/>
              <a:t>i</a:t>
            </a:r>
            <a:r>
              <a:rPr lang="en-US" dirty="0"/>
              <a:t>) food chains, (ii) food pyramids, (iii) energy flow, (iv) nutrient cycles, (v) development and evolution of ecosystem, and (vi) homeostasis and stability of ecosystem.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TotalTime>
  <Words>14336</Words>
  <Application>Microsoft Office PowerPoint</Application>
  <PresentationFormat>On-screen Show (4:3)</PresentationFormat>
  <Paragraphs>149</Paragraphs>
  <Slides>49</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49</vt:i4>
      </vt:variant>
    </vt:vector>
  </HeadingPairs>
  <TitlesOfParts>
    <vt:vector size="53" baseType="lpstr">
      <vt:lpstr>Arial</vt:lpstr>
      <vt:lpstr>Calibri</vt:lpstr>
      <vt:lpstr>Times New Roman</vt:lpstr>
      <vt:lpstr>Office Theme</vt:lpstr>
      <vt:lpstr>UNIT III</vt:lpstr>
      <vt:lpstr>PowerPoint Presentation</vt:lpstr>
      <vt:lpstr>Introduction</vt:lpstr>
      <vt:lpstr>CHARACTERISTICS OF ECOSYSTEM</vt:lpstr>
      <vt:lpstr>KINDS OF ECOSYSTEMS</vt:lpstr>
      <vt:lpstr>STRUCTURE OF THE ECOSYSTEM</vt:lpstr>
      <vt:lpstr>STRUCTURE OF THE ECOSYSTEM (CONT..,)</vt:lpstr>
      <vt:lpstr>FUNCTIONS</vt:lpstr>
      <vt:lpstr>ECOSYSTEM FUNCTIONING</vt:lpstr>
      <vt:lpstr>ECOLOGICAL ENERGETICS</vt:lpstr>
      <vt:lpstr>ECOLOGICAL ENERGETICS</vt:lpstr>
      <vt:lpstr>ENERGY FLOW IN THE ECOSYSTEM</vt:lpstr>
      <vt:lpstr>BIOGEOCHEMICAL CYCLES</vt:lpstr>
      <vt:lpstr>HYDROLOGIC (WATER) CYCLE</vt:lpstr>
      <vt:lpstr>CARBON CYCLE</vt:lpstr>
      <vt:lpstr>CONT..,</vt:lpstr>
      <vt:lpstr>OXYGEN CYCLE</vt:lpstr>
      <vt:lpstr>NITROGEN CYCLE</vt:lpstr>
      <vt:lpstr>SULPHUR CYCLE</vt:lpstr>
      <vt:lpstr>CONT..,</vt:lpstr>
      <vt:lpstr>PHOSPHORUS CYCLE</vt:lpstr>
      <vt:lpstr>CYCLE OF TOXIC ELEMENTS</vt:lpstr>
      <vt:lpstr> CONT..,</vt:lpstr>
      <vt:lpstr>CONT..,</vt:lpstr>
      <vt:lpstr>CONT..,</vt:lpstr>
      <vt:lpstr>FOOD CHAINS</vt:lpstr>
      <vt:lpstr>FOOD WEB</vt:lpstr>
      <vt:lpstr>ECOLOGICAL PYRAMIDS</vt:lpstr>
      <vt:lpstr>PYRAMID OF NUMBERS</vt:lpstr>
      <vt:lpstr>PYRAMIDS OF BIOMASS</vt:lpstr>
      <vt:lpstr>PYRAMID OF ENERGY</vt:lpstr>
      <vt:lpstr>ECOLOGICAL SUCCESSION</vt:lpstr>
      <vt:lpstr>HOMEOSTATIS, MANAGEMENT AND OPTIMIZATION OF ECOSYSTEM </vt:lpstr>
      <vt:lpstr>CONT..,</vt:lpstr>
      <vt:lpstr>EVOLUTION OF ECOSYSTEMS</vt:lpstr>
      <vt:lpstr>MAJOR ECOSYSTEMS</vt:lpstr>
      <vt:lpstr>CONT..,</vt:lpstr>
      <vt:lpstr>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III</dc:title>
  <dc:creator>Nandhini Nataraj</dc:creator>
  <cp:lastModifiedBy>Kanagaraj Rajagopal</cp:lastModifiedBy>
  <cp:revision>22</cp:revision>
  <dcterms:created xsi:type="dcterms:W3CDTF">2006-08-16T00:00:00Z</dcterms:created>
  <dcterms:modified xsi:type="dcterms:W3CDTF">2020-02-27T10:08:58Z</dcterms:modified>
</cp:coreProperties>
</file>