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26"/>
  </p:notesMasterIdLst>
  <p:handoutMasterIdLst>
    <p:handoutMasterId r:id="rId27"/>
  </p:handoutMasterIdLst>
  <p:sldIdLst>
    <p:sldId id="336" r:id="rId5"/>
    <p:sldId id="330" r:id="rId6"/>
    <p:sldId id="332" r:id="rId7"/>
    <p:sldId id="337" r:id="rId8"/>
    <p:sldId id="340" r:id="rId9"/>
    <p:sldId id="339" r:id="rId10"/>
    <p:sldId id="341" r:id="rId11"/>
    <p:sldId id="348" r:id="rId12"/>
    <p:sldId id="334" r:id="rId13"/>
    <p:sldId id="342" r:id="rId14"/>
    <p:sldId id="356" r:id="rId15"/>
    <p:sldId id="344" r:id="rId16"/>
    <p:sldId id="345" r:id="rId17"/>
    <p:sldId id="346" r:id="rId18"/>
    <p:sldId id="347" r:id="rId19"/>
    <p:sldId id="335" r:id="rId20"/>
    <p:sldId id="350" r:id="rId21"/>
    <p:sldId id="351" r:id="rId22"/>
    <p:sldId id="352" r:id="rId23"/>
    <p:sldId id="353" r:id="rId24"/>
    <p:sldId id="274"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48CB"/>
    <a:srgbClr val="121619"/>
    <a:srgbClr val="F2F4F8"/>
    <a:srgbClr val="0B49CB"/>
    <a:srgbClr val="1C7DDB"/>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9"/>
    <p:restoredTop sz="85169"/>
  </p:normalViewPr>
  <p:slideViewPr>
    <p:cSldViewPr snapToGrid="0" snapToObjects="1">
      <p:cViewPr varScale="1">
        <p:scale>
          <a:sx n="63" d="100"/>
          <a:sy n="63" d="100"/>
        </p:scale>
        <p:origin x="534" y="72"/>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D167474-952B-AC43-BEC3-541C80E3FD9C}"/>
              </a:ext>
            </a:extLst>
          </p:cNvPr>
          <p:cNvSpPr>
            <a:spLocks noGrp="1"/>
          </p:cNvSpPr>
          <p:nvPr>
            <p:ph type="hdr" sz="quarter"/>
          </p:nvPr>
        </p:nvSpPr>
        <p:spPr>
          <a:xfrm>
            <a:off x="0" y="0"/>
            <a:ext cx="2971800" cy="93663"/>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B6DC1C6-1287-2C4A-84C8-98EFD82F9A6C}"/>
              </a:ext>
            </a:extLst>
          </p:cNvPr>
          <p:cNvSpPr>
            <a:spLocks noGrp="1"/>
          </p:cNvSpPr>
          <p:nvPr>
            <p:ph type="dt" sz="quarter" idx="1"/>
          </p:nvPr>
        </p:nvSpPr>
        <p:spPr>
          <a:xfrm>
            <a:off x="3884613" y="0"/>
            <a:ext cx="2971800" cy="93663"/>
          </a:xfrm>
          <a:prstGeom prst="rect">
            <a:avLst/>
          </a:prstGeom>
        </p:spPr>
        <p:txBody>
          <a:bodyPr vert="horz" lIns="91440" tIns="45720" rIns="91440" bIns="45720" rtlCol="0"/>
          <a:lstStyle>
            <a:lvl1pPr algn="r">
              <a:defRPr sz="1200"/>
            </a:lvl1pPr>
          </a:lstStyle>
          <a:p>
            <a:fld id="{C61B1DFE-DEC1-F84C-B64B-0BC4AFB87332}" type="datetimeFigureOut">
              <a:rPr lang="en-US" smtClean="0"/>
              <a:t>1/25/2025</a:t>
            </a:fld>
            <a:endParaRPr lang="en-US"/>
          </a:p>
        </p:txBody>
      </p:sp>
      <p:sp>
        <p:nvSpPr>
          <p:cNvPr id="4" name="Footer Placeholder 3">
            <a:extLst>
              <a:ext uri="{FF2B5EF4-FFF2-40B4-BE49-F238E27FC236}">
                <a16:creationId xmlns:a16="http://schemas.microsoft.com/office/drawing/2014/main" xmlns="" id="{06B322D0-710C-764D-ADE9-C566FF3B05D7}"/>
              </a:ext>
            </a:extLst>
          </p:cNvPr>
          <p:cNvSpPr>
            <a:spLocks noGrp="1"/>
          </p:cNvSpPr>
          <p:nvPr>
            <p:ph type="ftr" sz="quarter" idx="2"/>
          </p:nvPr>
        </p:nvSpPr>
        <p:spPr>
          <a:xfrm>
            <a:off x="0" y="1763713"/>
            <a:ext cx="2971800" cy="9366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F42A2AE0-FDA0-1248-8D07-A5244E897ED5}"/>
              </a:ext>
            </a:extLst>
          </p:cNvPr>
          <p:cNvSpPr>
            <a:spLocks noGrp="1"/>
          </p:cNvSpPr>
          <p:nvPr>
            <p:ph type="sldNum" sz="quarter" idx="3"/>
          </p:nvPr>
        </p:nvSpPr>
        <p:spPr>
          <a:xfrm>
            <a:off x="3884613" y="1763713"/>
            <a:ext cx="2971800" cy="93662"/>
          </a:xfrm>
          <a:prstGeom prst="rect">
            <a:avLst/>
          </a:prstGeom>
        </p:spPr>
        <p:txBody>
          <a:bodyPr vert="horz" lIns="91440" tIns="45720" rIns="91440" bIns="45720" rtlCol="0" anchor="b"/>
          <a:lstStyle>
            <a:lvl1pPr algn="r">
              <a:defRPr sz="12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5" name="Footer Placeholder 4">
            <a:extLst>
              <a:ext uri="{FF2B5EF4-FFF2-40B4-BE49-F238E27FC236}">
                <a16:creationId xmlns:a16="http://schemas.microsoft.com/office/drawing/2014/main" xmlns=""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5" name="Footer Placeholder 4">
            <a:extLst>
              <a:ext uri="{FF2B5EF4-FFF2-40B4-BE49-F238E27FC236}">
                <a16:creationId xmlns:a16="http://schemas.microsoft.com/office/drawing/2014/main" xmlns=""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82825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503761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112361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589458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5" name="Footer Placeholder 4">
            <a:extLst>
              <a:ext uri="{FF2B5EF4-FFF2-40B4-BE49-F238E27FC236}">
                <a16:creationId xmlns:a16="http://schemas.microsoft.com/office/drawing/2014/main" xmlns=""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5" name="Footer Placeholder 4">
            <a:extLst>
              <a:ext uri="{FF2B5EF4-FFF2-40B4-BE49-F238E27FC236}">
                <a16:creationId xmlns:a16="http://schemas.microsoft.com/office/drawing/2014/main" xmlns=""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6" name="Footer Placeholder 5">
            <a:extLst>
              <a:ext uri="{FF2B5EF4-FFF2-40B4-BE49-F238E27FC236}">
                <a16:creationId xmlns:a16="http://schemas.microsoft.com/office/drawing/2014/main" xmlns=""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xmlns=""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8" name="Footer Placeholder 7">
            <a:extLst>
              <a:ext uri="{FF2B5EF4-FFF2-40B4-BE49-F238E27FC236}">
                <a16:creationId xmlns:a16="http://schemas.microsoft.com/office/drawing/2014/main" xmlns=""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xmlns=""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xmlns=""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4" name="Footer Placeholder 3">
            <a:extLst>
              <a:ext uri="{FF2B5EF4-FFF2-40B4-BE49-F238E27FC236}">
                <a16:creationId xmlns:a16="http://schemas.microsoft.com/office/drawing/2014/main" xmlns=""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xmlns=""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3" name="Footer Placeholder 2">
            <a:extLst>
              <a:ext uri="{FF2B5EF4-FFF2-40B4-BE49-F238E27FC236}">
                <a16:creationId xmlns:a16="http://schemas.microsoft.com/office/drawing/2014/main" xmlns=""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xmlns=""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6" name="Footer Placeholder 5">
            <a:extLst>
              <a:ext uri="{FF2B5EF4-FFF2-40B4-BE49-F238E27FC236}">
                <a16:creationId xmlns:a16="http://schemas.microsoft.com/office/drawing/2014/main" xmlns=""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1/25/2025</a:t>
            </a:fld>
            <a:endParaRPr lang="en-US"/>
          </a:p>
        </p:txBody>
      </p:sp>
      <p:sp>
        <p:nvSpPr>
          <p:cNvPr id="6" name="Footer Placeholder 5">
            <a:extLst>
              <a:ext uri="{FF2B5EF4-FFF2-40B4-BE49-F238E27FC236}">
                <a16:creationId xmlns:a16="http://schemas.microsoft.com/office/drawing/2014/main" xmlns=""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xmlns=""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716" r:id="rId12"/>
    <p:sldLayoutId id="2147483717" r:id="rId13"/>
    <p:sldLayoutId id="2147483718" r:id="rId14"/>
    <p:sldLayoutId id="214748371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B08AF69-4D62-3045-9FEF-6800D771C946}"/>
              </a:ext>
            </a:extLst>
          </p:cNvPr>
          <p:cNvSpPr txBox="1"/>
          <p:nvPr/>
        </p:nvSpPr>
        <p:spPr>
          <a:xfrm>
            <a:off x="0" y="200560"/>
            <a:ext cx="12192000" cy="1323439"/>
          </a:xfrm>
          <a:prstGeom prst="rect">
            <a:avLst/>
          </a:prstGeom>
          <a:solidFill>
            <a:schemeClr val="bg1">
              <a:alpha val="86117"/>
            </a:schemeClr>
          </a:solidFill>
        </p:spPr>
        <p:txBody>
          <a:bodyPr wrap="square" rtlCol="0">
            <a:spAutoFit/>
          </a:bodyPr>
          <a:lstStyle/>
          <a:p>
            <a:r>
              <a:rPr lang="en-US" sz="4000" dirty="0">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xmlns="" id="{68217B24-331B-5040-859E-22982B3A88DA}"/>
              </a:ext>
            </a:extLst>
          </p:cNvPr>
          <p:cNvSpPr txBox="1"/>
          <p:nvPr/>
        </p:nvSpPr>
        <p:spPr>
          <a:xfrm>
            <a:off x="9496124" y="5805155"/>
            <a:ext cx="2514600" cy="830997"/>
          </a:xfrm>
          <a:prstGeom prst="rect">
            <a:avLst/>
          </a:prstGeom>
          <a:noFill/>
        </p:spPr>
        <p:txBody>
          <a:bodyPr wrap="square" lIns="91440" tIns="45720" rIns="91440" bIns="45720" rtlCol="0" anchor="t">
            <a:spAutoFit/>
          </a:bodyPr>
          <a:lstStyle/>
          <a:p>
            <a:r>
              <a:rPr lang="en-US" sz="2400" dirty="0" smtClean="0">
                <a:latin typeface="Abadi"/>
                <a:ea typeface="SF Pro" pitchFamily="2" charset="0"/>
                <a:cs typeface="SF Pro" pitchFamily="2" charset="0"/>
              </a:rPr>
              <a:t>Rachana S</a:t>
            </a:r>
            <a:endParaRPr lang="en-US" sz="2400" dirty="0">
              <a:latin typeface="Abadi"/>
              <a:ea typeface="SF Pro" pitchFamily="2" charset="0"/>
              <a:cs typeface="SF Pro" pitchFamily="2" charset="0"/>
            </a:endParaRPr>
          </a:p>
          <a:p>
            <a:r>
              <a:rPr lang="en-US" sz="2400" dirty="0" smtClean="0">
                <a:latin typeface="Abadi" panose="020B0604020104020204" pitchFamily="34" charset="0"/>
                <a:ea typeface="SF Pro" pitchFamily="2" charset="0"/>
                <a:cs typeface="SF Pro" pitchFamily="2" charset="0"/>
              </a:rPr>
              <a:t>08-12-2024</a:t>
            </a:r>
            <a:endParaRPr lang="en-US" sz="2400" dirty="0">
              <a:latin typeface="Abadi" panose="020B0604020104020204" pitchFamily="34" charset="0"/>
              <a:ea typeface="SF Pro" pitchFamily="2" charset="0"/>
              <a:cs typeface="SF Pro" pitchFamily="2" charset="0"/>
            </a:endParaRPr>
          </a:p>
        </p:txBody>
      </p:sp>
    </p:spTree>
    <p:extLst>
      <p:ext uri="{BB962C8B-B14F-4D97-AF65-F5344CB8AC3E}">
        <p14:creationId xmlns:p14="http://schemas.microsoft.com/office/powerpoint/2010/main" val="25591862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content-based recommender system using user profile and course genres</a:t>
            </a:r>
          </a:p>
        </p:txBody>
      </p:sp>
      <p:sp>
        <p:nvSpPr>
          <p:cNvPr id="2" name="Oval 1"/>
          <p:cNvSpPr/>
          <p:nvPr/>
        </p:nvSpPr>
        <p:spPr>
          <a:xfrm>
            <a:off x="441959" y="3341514"/>
            <a:ext cx="1295400" cy="3200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User profile</a:t>
            </a:r>
            <a:endParaRPr lang="en-IN" sz="1200" dirty="0"/>
          </a:p>
        </p:txBody>
      </p:sp>
      <p:sp>
        <p:nvSpPr>
          <p:cNvPr id="17" name="Oval 16"/>
          <p:cNvSpPr/>
          <p:nvPr/>
        </p:nvSpPr>
        <p:spPr>
          <a:xfrm>
            <a:off x="441959" y="4211146"/>
            <a:ext cx="1295400" cy="3200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Course Genres</a:t>
            </a:r>
            <a:endParaRPr lang="en-IN" sz="1200" dirty="0"/>
          </a:p>
        </p:txBody>
      </p:sp>
      <p:sp>
        <p:nvSpPr>
          <p:cNvPr id="8" name="Right Arrow 7"/>
          <p:cNvSpPr/>
          <p:nvPr/>
        </p:nvSpPr>
        <p:spPr>
          <a:xfrm>
            <a:off x="2301239" y="3661554"/>
            <a:ext cx="1402080" cy="549592"/>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Dot Product</a:t>
            </a:r>
            <a:endParaRPr lang="en-IN" sz="1200" dirty="0"/>
          </a:p>
        </p:txBody>
      </p:sp>
      <p:cxnSp>
        <p:nvCxnSpPr>
          <p:cNvPr id="18" name="Elbow Connector 17"/>
          <p:cNvCxnSpPr>
            <a:stCxn id="2" idx="6"/>
            <a:endCxn id="8" idx="1"/>
          </p:cNvCxnSpPr>
          <p:nvPr/>
        </p:nvCxnSpPr>
        <p:spPr>
          <a:xfrm>
            <a:off x="1737359" y="3501534"/>
            <a:ext cx="563880" cy="4348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17" idx="6"/>
            <a:endCxn id="8" idx="1"/>
          </p:cNvCxnSpPr>
          <p:nvPr/>
        </p:nvCxnSpPr>
        <p:spPr>
          <a:xfrm flipV="1">
            <a:off x="1737359" y="3936350"/>
            <a:ext cx="563880" cy="43481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Flowchart: Decision 22"/>
          <p:cNvSpPr/>
          <p:nvPr/>
        </p:nvSpPr>
        <p:spPr>
          <a:xfrm>
            <a:off x="4267199" y="3257694"/>
            <a:ext cx="2072640" cy="1357312"/>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Check</a:t>
            </a:r>
          </a:p>
          <a:p>
            <a:pPr algn="ctr"/>
            <a:r>
              <a:rPr lang="en-IN" sz="1200" dirty="0" smtClean="0"/>
              <a:t>Score &gt; Threshold ?</a:t>
            </a:r>
            <a:endParaRPr lang="en-IN" sz="1200" dirty="0"/>
          </a:p>
        </p:txBody>
      </p:sp>
      <p:cxnSp>
        <p:nvCxnSpPr>
          <p:cNvPr id="25" name="Straight Arrow Connector 24"/>
          <p:cNvCxnSpPr>
            <a:stCxn id="8" idx="3"/>
            <a:endCxn id="23" idx="1"/>
          </p:cNvCxnSpPr>
          <p:nvPr/>
        </p:nvCxnSpPr>
        <p:spPr>
          <a:xfrm>
            <a:off x="3703319" y="3936350"/>
            <a:ext cx="5638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6736079" y="2685480"/>
            <a:ext cx="4876800" cy="4612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These courses are enrolled by the user. Hence add these course to the recommendation</a:t>
            </a:r>
            <a:endParaRPr lang="en-IN" sz="1200" dirty="0"/>
          </a:p>
        </p:txBody>
      </p:sp>
      <p:sp>
        <p:nvSpPr>
          <p:cNvPr id="27" name="Rectangle 26"/>
          <p:cNvSpPr/>
          <p:nvPr/>
        </p:nvSpPr>
        <p:spPr>
          <a:xfrm>
            <a:off x="6736080" y="4823067"/>
            <a:ext cx="4876800" cy="4612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a:t>These courses are </a:t>
            </a:r>
            <a:r>
              <a:rPr lang="en-IN" sz="1200" dirty="0" smtClean="0"/>
              <a:t>unavailable or has no match with the </a:t>
            </a:r>
            <a:r>
              <a:rPr lang="en-IN" sz="1200" dirty="0"/>
              <a:t>user. Hence </a:t>
            </a:r>
            <a:r>
              <a:rPr lang="en-IN" sz="1200" dirty="0" smtClean="0"/>
              <a:t>don’t recommend these courses </a:t>
            </a:r>
            <a:endParaRPr lang="en-IN" sz="1200" dirty="0"/>
          </a:p>
        </p:txBody>
      </p:sp>
      <p:cxnSp>
        <p:nvCxnSpPr>
          <p:cNvPr id="29" name="Elbow Connector 28"/>
          <p:cNvCxnSpPr>
            <a:stCxn id="23" idx="0"/>
            <a:endCxn id="26" idx="1"/>
          </p:cNvCxnSpPr>
          <p:nvPr/>
        </p:nvCxnSpPr>
        <p:spPr>
          <a:xfrm rot="5400000" flipH="1" flipV="1">
            <a:off x="5849004" y="2370619"/>
            <a:ext cx="341590" cy="143256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1" name="Elbow Connector 30"/>
          <p:cNvCxnSpPr>
            <a:stCxn id="23" idx="2"/>
            <a:endCxn id="27" idx="1"/>
          </p:cNvCxnSpPr>
          <p:nvPr/>
        </p:nvCxnSpPr>
        <p:spPr>
          <a:xfrm rot="16200000" flipH="1">
            <a:off x="5800457" y="4118067"/>
            <a:ext cx="438685" cy="143256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35" name="TextBox 34"/>
          <p:cNvSpPr txBox="1"/>
          <p:nvPr/>
        </p:nvSpPr>
        <p:spPr>
          <a:xfrm>
            <a:off x="5471159" y="2567519"/>
            <a:ext cx="716280" cy="276999"/>
          </a:xfrm>
          <a:prstGeom prst="rect">
            <a:avLst/>
          </a:prstGeom>
          <a:noFill/>
        </p:spPr>
        <p:txBody>
          <a:bodyPr wrap="square" rtlCol="0">
            <a:spAutoFit/>
          </a:bodyPr>
          <a:lstStyle/>
          <a:p>
            <a:r>
              <a:rPr lang="en-IN" sz="1200" dirty="0" smtClean="0"/>
              <a:t>YES</a:t>
            </a:r>
            <a:endParaRPr lang="en-IN" sz="1200" dirty="0"/>
          </a:p>
        </p:txBody>
      </p:sp>
      <p:sp>
        <p:nvSpPr>
          <p:cNvPr id="36" name="TextBox 35"/>
          <p:cNvSpPr txBox="1"/>
          <p:nvPr/>
        </p:nvSpPr>
        <p:spPr>
          <a:xfrm>
            <a:off x="5501640" y="4727395"/>
            <a:ext cx="716280" cy="276999"/>
          </a:xfrm>
          <a:prstGeom prst="rect">
            <a:avLst/>
          </a:prstGeom>
          <a:noFill/>
        </p:spPr>
        <p:txBody>
          <a:bodyPr wrap="square" rtlCol="0">
            <a:spAutoFit/>
          </a:bodyPr>
          <a:lstStyle/>
          <a:p>
            <a:r>
              <a:rPr lang="en-IN" sz="1200" dirty="0" smtClean="0"/>
              <a:t>No</a:t>
            </a:r>
            <a:endParaRPr lang="en-IN" sz="1200" dirty="0"/>
          </a:p>
        </p:txBody>
      </p:sp>
    </p:spTree>
    <p:extLst>
      <p:ext uri="{BB962C8B-B14F-4D97-AF65-F5344CB8AC3E}">
        <p14:creationId xmlns:p14="http://schemas.microsoft.com/office/powerpoint/2010/main" val="215765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a:xfrm>
            <a:off x="838200" y="194059"/>
            <a:ext cx="10515600" cy="1325563"/>
          </a:xfrm>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6633594" y="2481129"/>
            <a:ext cx="5101206" cy="4011746"/>
          </a:xfrm>
          <a:prstGeom prst="rect">
            <a:avLst/>
          </a:prstGeom>
          <a:ln>
            <a:solidFill>
              <a:schemeClr val="tx1"/>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rgbClr val="1C7DDB"/>
                </a:solidFill>
                <a:latin typeface="Abadi"/>
              </a:rPr>
              <a:t>What are the most frequently recommended courses? Return the top-10 commonly recommended courses across all users</a:t>
            </a:r>
          </a:p>
          <a:p>
            <a:pPr marL="0" indent="0">
              <a:buNone/>
            </a:pPr>
            <a:r>
              <a:rPr lang="en-GB" sz="1500" dirty="0"/>
              <a:t>The table lists the top 10 most recommended courses, with each row showing the COURSE_ID and its RECOMMENDATION_COUNT. Recommendations are based on user profiles and course genre relevance, with more relevant courses being recommended more often.</a:t>
            </a:r>
            <a:endParaRPr lang="en-US" sz="1500" dirty="0"/>
          </a:p>
          <a:p>
            <a:pPr marL="0" indent="0">
              <a:buNone/>
            </a:pPr>
            <a:endParaRPr lang="en-US" sz="2000" dirty="0">
              <a:solidFill>
                <a:srgbClr val="1C7DDB"/>
              </a:solidFill>
              <a:latin typeface="Abadi"/>
            </a:endParaRPr>
          </a:p>
        </p:txBody>
      </p:sp>
      <p:sp>
        <p:nvSpPr>
          <p:cNvPr id="7" name="Content Placeholder 4">
            <a:extLst>
              <a:ext uri="{FF2B5EF4-FFF2-40B4-BE49-F238E27FC236}">
                <a16:creationId xmlns:a16="http://schemas.microsoft.com/office/drawing/2014/main" xmlns="" id="{56F37DFD-7ED9-224E-935C-3ADCC0C2BB0A}"/>
              </a:ext>
            </a:extLst>
          </p:cNvPr>
          <p:cNvSpPr txBox="1">
            <a:spLocks/>
          </p:cNvSpPr>
          <p:nvPr/>
        </p:nvSpPr>
        <p:spPr>
          <a:xfrm>
            <a:off x="838200" y="2481129"/>
            <a:ext cx="5440680" cy="4011746"/>
          </a:xfrm>
          <a:prstGeom prst="rect">
            <a:avLst/>
          </a:prstGeom>
          <a:ln>
            <a:solidFill>
              <a:schemeClr val="tx1"/>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700" dirty="0">
                <a:solidFill>
                  <a:srgbClr val="1C7DDB"/>
                </a:solidFill>
                <a:latin typeface="Abadi"/>
              </a:rPr>
              <a:t>On average, how many new/unseen courses have been recommended per user (in the test user dataset)</a:t>
            </a:r>
          </a:p>
          <a:p>
            <a:pPr marL="0" indent="0">
              <a:lnSpc>
                <a:spcPct val="150000"/>
              </a:lnSpc>
              <a:buNone/>
            </a:pPr>
            <a:r>
              <a:rPr lang="en-GB" sz="1500" dirty="0"/>
              <a:t>We calculated the average number of new courses recommended per user in the test dataset, which measures the coverage and diversity of the recommender system. The average was found to be around </a:t>
            </a:r>
            <a:r>
              <a:rPr lang="en-GB" sz="1500" b="1" dirty="0"/>
              <a:t>61.82 courses per user</a:t>
            </a:r>
            <a:r>
              <a:rPr lang="en-GB" sz="1500" b="1" dirty="0" smtClean="0"/>
              <a:t>.</a:t>
            </a:r>
            <a:endParaRPr lang="en-US" sz="1500" b="1" dirty="0"/>
          </a:p>
        </p:txBody>
      </p:sp>
      <p:sp>
        <p:nvSpPr>
          <p:cNvPr id="10" name="Content Placeholder 4">
            <a:extLst>
              <a:ext uri="{FF2B5EF4-FFF2-40B4-BE49-F238E27FC236}">
                <a16:creationId xmlns:a16="http://schemas.microsoft.com/office/drawing/2014/main" xmlns="" id="{A9473915-7B23-534C-B831-D860C539F3D3}"/>
              </a:ext>
            </a:extLst>
          </p:cNvPr>
          <p:cNvSpPr txBox="1">
            <a:spLocks/>
          </p:cNvSpPr>
          <p:nvPr/>
        </p:nvSpPr>
        <p:spPr>
          <a:xfrm>
            <a:off x="838200" y="1334703"/>
            <a:ext cx="10885554" cy="923223"/>
          </a:xfrm>
          <a:prstGeom prst="rect">
            <a:avLst/>
          </a:prstGeom>
          <a:ln>
            <a:solidFill>
              <a:schemeClr val="tx1"/>
            </a:solidFill>
            <a:prstDash val="dash"/>
          </a:ln>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2000" dirty="0">
                <a:solidFill>
                  <a:srgbClr val="1C7DDB"/>
                </a:solidFill>
                <a:latin typeface="Abadi"/>
              </a:rPr>
              <a:t>Place your hyper-parameter settings, such as recommendation score or course similarity thresholds, </a:t>
            </a:r>
            <a:r>
              <a:rPr lang="en-US" sz="2000" dirty="0" err="1">
                <a:solidFill>
                  <a:srgbClr val="1C7DDB"/>
                </a:solidFill>
                <a:latin typeface="Abadi"/>
              </a:rPr>
              <a:t>etc</a:t>
            </a:r>
            <a:endParaRPr lang="en-US" sz="2000" dirty="0">
              <a:solidFill>
                <a:srgbClr val="1C7DDB"/>
              </a:solidFill>
              <a:latin typeface="Abadi"/>
            </a:endParaRPr>
          </a:p>
          <a:p>
            <a:pPr marL="0" indent="0">
              <a:buNone/>
            </a:pPr>
            <a:r>
              <a:rPr lang="en-GB" sz="1800" dirty="0"/>
              <a:t>During our discussion, we decided on a recommendation </a:t>
            </a:r>
            <a:r>
              <a:rPr lang="en-GB" sz="1800" b="1" dirty="0"/>
              <a:t>score threshold of 10.0 </a:t>
            </a:r>
            <a:r>
              <a:rPr lang="en-GB" sz="1800" dirty="0"/>
              <a:t>to exclude low-scoring recommendations. This threshold helps us identify which courses are relevant enough to suggest to users. Additionally, we might have tweaked other </a:t>
            </a:r>
            <a:r>
              <a:rPr lang="en-GB" sz="1800" dirty="0" smtClean="0"/>
              <a:t>hyper parameters, </a:t>
            </a:r>
            <a:r>
              <a:rPr lang="en-GB" sz="1800" dirty="0"/>
              <a:t>such as feature representation methods or similarity metrics, while implementing the recommender system.</a:t>
            </a:r>
            <a:endParaRPr lang="en-US" sz="1800" dirty="0"/>
          </a:p>
        </p:txBody>
      </p:sp>
      <p:pic>
        <p:nvPicPr>
          <p:cNvPr id="8" name="Picture 7"/>
          <p:cNvPicPr>
            <a:picLocks noChangeAspect="1"/>
          </p:cNvPicPr>
          <p:nvPr/>
        </p:nvPicPr>
        <p:blipFill rotWithShape="1">
          <a:blip r:embed="rId2"/>
          <a:srcRect r="22324"/>
          <a:stretch/>
        </p:blipFill>
        <p:spPr>
          <a:xfrm>
            <a:off x="933834" y="4487002"/>
            <a:ext cx="5101206" cy="1447800"/>
          </a:xfrm>
          <a:prstGeom prst="rect">
            <a:avLst/>
          </a:prstGeom>
        </p:spPr>
      </p:pic>
      <p:pic>
        <p:nvPicPr>
          <p:cNvPr id="9" name="Picture 8"/>
          <p:cNvPicPr>
            <a:picLocks noChangeAspect="1"/>
          </p:cNvPicPr>
          <p:nvPr/>
        </p:nvPicPr>
        <p:blipFill rotWithShape="1">
          <a:blip r:embed="rId3"/>
          <a:srcRect l="7817" t="45780" r="56426"/>
          <a:stretch/>
        </p:blipFill>
        <p:spPr>
          <a:xfrm>
            <a:off x="7340157" y="4473576"/>
            <a:ext cx="3307080" cy="2019299"/>
          </a:xfrm>
          <a:prstGeom prst="rect">
            <a:avLst/>
          </a:prstGeom>
        </p:spPr>
      </p:pic>
    </p:spTree>
    <p:extLst>
      <p:ext uri="{BB962C8B-B14F-4D97-AF65-F5344CB8AC3E}">
        <p14:creationId xmlns:p14="http://schemas.microsoft.com/office/powerpoint/2010/main" val="2505453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content-based recommender system using course similarity</a:t>
            </a:r>
          </a:p>
        </p:txBody>
      </p:sp>
      <p:sp>
        <p:nvSpPr>
          <p:cNvPr id="17" name="Oval 16"/>
          <p:cNvSpPr/>
          <p:nvPr/>
        </p:nvSpPr>
        <p:spPr>
          <a:xfrm>
            <a:off x="190500" y="3341514"/>
            <a:ext cx="1295400" cy="3200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Course 1</a:t>
            </a:r>
            <a:endParaRPr lang="en-IN" sz="1200" dirty="0"/>
          </a:p>
        </p:txBody>
      </p:sp>
      <p:sp>
        <p:nvSpPr>
          <p:cNvPr id="18" name="Oval 17"/>
          <p:cNvSpPr/>
          <p:nvPr/>
        </p:nvSpPr>
        <p:spPr>
          <a:xfrm>
            <a:off x="190500" y="4211146"/>
            <a:ext cx="1295400" cy="32004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Course 2</a:t>
            </a:r>
            <a:endParaRPr lang="en-IN" sz="1200" dirty="0"/>
          </a:p>
        </p:txBody>
      </p:sp>
      <p:cxnSp>
        <p:nvCxnSpPr>
          <p:cNvPr id="20" name="Elbow Connector 19"/>
          <p:cNvCxnSpPr>
            <a:stCxn id="17" idx="6"/>
            <a:endCxn id="2" idx="1"/>
          </p:cNvCxnSpPr>
          <p:nvPr/>
        </p:nvCxnSpPr>
        <p:spPr>
          <a:xfrm>
            <a:off x="1485900" y="3501534"/>
            <a:ext cx="815338" cy="35480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18" idx="6"/>
            <a:endCxn id="2" idx="1"/>
          </p:cNvCxnSpPr>
          <p:nvPr/>
        </p:nvCxnSpPr>
        <p:spPr>
          <a:xfrm flipV="1">
            <a:off x="1485900" y="3856340"/>
            <a:ext cx="815338" cy="51482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Flowchart: Decision 21"/>
          <p:cNvSpPr/>
          <p:nvPr/>
        </p:nvSpPr>
        <p:spPr>
          <a:xfrm>
            <a:off x="6111239" y="3177684"/>
            <a:ext cx="2072640" cy="1357312"/>
          </a:xfrm>
          <a:prstGeom prst="flowChartDecisi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Check</a:t>
            </a:r>
          </a:p>
          <a:p>
            <a:pPr algn="ctr"/>
            <a:r>
              <a:rPr lang="en-IN" sz="1200" dirty="0" smtClean="0"/>
              <a:t>result &gt; Threshold ?</a:t>
            </a:r>
            <a:endParaRPr lang="en-IN" sz="1200" dirty="0"/>
          </a:p>
        </p:txBody>
      </p:sp>
      <p:cxnSp>
        <p:nvCxnSpPr>
          <p:cNvPr id="23" name="Straight Arrow Connector 22"/>
          <p:cNvCxnSpPr>
            <a:stCxn id="2" idx="3"/>
            <a:endCxn id="22" idx="1"/>
          </p:cNvCxnSpPr>
          <p:nvPr/>
        </p:nvCxnSpPr>
        <p:spPr>
          <a:xfrm>
            <a:off x="4892039" y="3856340"/>
            <a:ext cx="121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p:cNvSpPr/>
          <p:nvPr/>
        </p:nvSpPr>
        <p:spPr>
          <a:xfrm>
            <a:off x="8580119" y="2670402"/>
            <a:ext cx="3215641" cy="4612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Recommend the course 1 if user had course 2 in his recommendation list and vice-versa.</a:t>
            </a:r>
            <a:endParaRPr lang="en-IN" sz="1200" dirty="0"/>
          </a:p>
        </p:txBody>
      </p:sp>
      <p:sp>
        <p:nvSpPr>
          <p:cNvPr id="25" name="Rectangle 24"/>
          <p:cNvSpPr/>
          <p:nvPr/>
        </p:nvSpPr>
        <p:spPr>
          <a:xfrm>
            <a:off x="8580120" y="4807988"/>
            <a:ext cx="3215640" cy="61761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dirty="0" smtClean="0"/>
              <a:t>Don’t Recommend </a:t>
            </a:r>
            <a:r>
              <a:rPr lang="en-IN" sz="1200" dirty="0"/>
              <a:t>the course 1 if user had course 2 in his recommendation list and vice-versa.</a:t>
            </a:r>
          </a:p>
        </p:txBody>
      </p:sp>
      <p:cxnSp>
        <p:nvCxnSpPr>
          <p:cNvPr id="26" name="Elbow Connector 25"/>
          <p:cNvCxnSpPr>
            <a:stCxn id="22" idx="0"/>
            <a:endCxn id="24" idx="1"/>
          </p:cNvCxnSpPr>
          <p:nvPr/>
        </p:nvCxnSpPr>
        <p:spPr>
          <a:xfrm rot="5400000" flipH="1" flipV="1">
            <a:off x="7725510" y="2323075"/>
            <a:ext cx="276658" cy="1432560"/>
          </a:xfrm>
          <a:prstGeom prst="bentConnector2">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7" name="Elbow Connector 26"/>
          <p:cNvCxnSpPr>
            <a:stCxn id="22" idx="2"/>
            <a:endCxn id="25" idx="1"/>
          </p:cNvCxnSpPr>
          <p:nvPr/>
        </p:nvCxnSpPr>
        <p:spPr>
          <a:xfrm rot="16200000" flipH="1">
            <a:off x="7572940" y="4109614"/>
            <a:ext cx="581799" cy="143256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28" name="TextBox 27"/>
          <p:cNvSpPr txBox="1"/>
          <p:nvPr/>
        </p:nvSpPr>
        <p:spPr>
          <a:xfrm>
            <a:off x="7315199" y="2552441"/>
            <a:ext cx="716280" cy="276999"/>
          </a:xfrm>
          <a:prstGeom prst="rect">
            <a:avLst/>
          </a:prstGeom>
          <a:noFill/>
        </p:spPr>
        <p:txBody>
          <a:bodyPr wrap="square" rtlCol="0">
            <a:spAutoFit/>
          </a:bodyPr>
          <a:lstStyle/>
          <a:p>
            <a:r>
              <a:rPr lang="en-IN" sz="1200" dirty="0" smtClean="0"/>
              <a:t>YES</a:t>
            </a:r>
            <a:endParaRPr lang="en-IN" sz="1200" dirty="0"/>
          </a:p>
        </p:txBody>
      </p:sp>
      <p:sp>
        <p:nvSpPr>
          <p:cNvPr id="29" name="TextBox 28"/>
          <p:cNvSpPr txBox="1"/>
          <p:nvPr/>
        </p:nvSpPr>
        <p:spPr>
          <a:xfrm>
            <a:off x="7345680" y="4712317"/>
            <a:ext cx="716280" cy="276999"/>
          </a:xfrm>
          <a:prstGeom prst="rect">
            <a:avLst/>
          </a:prstGeom>
          <a:noFill/>
        </p:spPr>
        <p:txBody>
          <a:bodyPr wrap="square" rtlCol="0">
            <a:spAutoFit/>
          </a:bodyPr>
          <a:lstStyle/>
          <a:p>
            <a:r>
              <a:rPr lang="en-IN" sz="1200" dirty="0" smtClean="0"/>
              <a:t>No</a:t>
            </a:r>
            <a:endParaRPr lang="en-IN" sz="1200" dirty="0"/>
          </a:p>
        </p:txBody>
      </p:sp>
      <p:sp>
        <p:nvSpPr>
          <p:cNvPr id="2" name="Flowchart: Predefined Process 1"/>
          <p:cNvSpPr/>
          <p:nvPr/>
        </p:nvSpPr>
        <p:spPr>
          <a:xfrm>
            <a:off x="2301238" y="3501534"/>
            <a:ext cx="2590801" cy="709612"/>
          </a:xfrm>
          <a:prstGeom prst="flowChartPredefined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IN" sz="1200" dirty="0" smtClean="0"/>
              <a:t>Similarity matrix calculation using cosine, Euclidean,etc </a:t>
            </a:r>
            <a:endParaRPr lang="en-IN" sz="1200" dirty="0"/>
          </a:p>
        </p:txBody>
      </p:sp>
    </p:spTree>
    <p:extLst>
      <p:ext uri="{BB962C8B-B14F-4D97-AF65-F5344CB8AC3E}">
        <p14:creationId xmlns:p14="http://schemas.microsoft.com/office/powerpoint/2010/main" val="21531566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4343401" y="2481128"/>
            <a:ext cx="7514464" cy="437687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C7DDB"/>
                </a:solidFill>
              </a:rPr>
              <a:t>What are the most frequently recommended courses? Return the top-10 commonly recommended courses</a:t>
            </a:r>
          </a:p>
          <a:p>
            <a:pPr marL="0" indent="0">
              <a:buNone/>
            </a:pPr>
            <a:endParaRPr lang="en-US" sz="2000" dirty="0" smtClean="0">
              <a:solidFill>
                <a:srgbClr val="1C7DDB"/>
              </a:solidFill>
              <a:latin typeface="Abadi"/>
            </a:endParaRPr>
          </a:p>
          <a:p>
            <a:pPr marL="0" indent="0">
              <a:buNone/>
            </a:pPr>
            <a:endParaRPr lang="en-US" sz="2000" dirty="0">
              <a:solidFill>
                <a:srgbClr val="1C7DDB"/>
              </a:solidFill>
              <a:latin typeface="Abadi"/>
            </a:endParaRPr>
          </a:p>
        </p:txBody>
      </p:sp>
      <p:sp>
        <p:nvSpPr>
          <p:cNvPr id="7" name="Content Placeholder 4">
            <a:extLst>
              <a:ext uri="{FF2B5EF4-FFF2-40B4-BE49-F238E27FC236}">
                <a16:creationId xmlns:a16="http://schemas.microsoft.com/office/drawing/2014/main" xmlns="" id="{56F37DFD-7ED9-224E-935C-3ADCC0C2BB0A}"/>
              </a:ext>
            </a:extLst>
          </p:cNvPr>
          <p:cNvSpPr txBox="1">
            <a:spLocks/>
          </p:cNvSpPr>
          <p:nvPr/>
        </p:nvSpPr>
        <p:spPr>
          <a:xfrm>
            <a:off x="201363" y="2990850"/>
            <a:ext cx="3927726" cy="323729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C7DDB"/>
                </a:solidFill>
              </a:rPr>
              <a:t>On average, how many new/unseen courses have been recommended per user (in the test user dataset)</a:t>
            </a:r>
          </a:p>
          <a:p>
            <a:pPr marL="0" indent="0">
              <a:buNone/>
            </a:pPr>
            <a:endParaRPr lang="en-US" sz="2400" dirty="0">
              <a:cs typeface="Calibri"/>
            </a:endParaRPr>
          </a:p>
        </p:txBody>
      </p:sp>
      <p:sp>
        <p:nvSpPr>
          <p:cNvPr id="10" name="Content Placeholder 4">
            <a:extLst>
              <a:ext uri="{FF2B5EF4-FFF2-40B4-BE49-F238E27FC236}">
                <a16:creationId xmlns:a16="http://schemas.microsoft.com/office/drawing/2014/main" xmlns="" id="{A9473915-7B23-534C-B831-D860C539F3D3}"/>
              </a:ext>
            </a:extLst>
          </p:cNvPr>
          <p:cNvSpPr txBox="1">
            <a:spLocks/>
          </p:cNvSpPr>
          <p:nvPr/>
        </p:nvSpPr>
        <p:spPr>
          <a:xfrm>
            <a:off x="215265" y="1478280"/>
            <a:ext cx="11642599" cy="831783"/>
          </a:xfrm>
          <a:prstGeom prst="rect">
            <a:avLst/>
          </a:prstGeom>
          <a:ln>
            <a:solidFill>
              <a:srgbClr val="0B49CB"/>
            </a:solidFill>
            <a:prstDash val="dash"/>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1C7DDB"/>
                </a:solidFill>
              </a:rPr>
              <a:t>Your hyper-parameter settings, such as a score or similarity threshold</a:t>
            </a:r>
          </a:p>
          <a:p>
            <a:pPr marL="0" indent="0">
              <a:buNone/>
            </a:pPr>
            <a:r>
              <a:rPr lang="en-GB" sz="1400" dirty="0">
                <a:cs typeface="Calibri"/>
              </a:rPr>
              <a:t>The hyper-parameter setting for generating recommendations in the course similarity </a:t>
            </a:r>
            <a:r>
              <a:rPr lang="en-GB" sz="1400" dirty="0" smtClean="0">
                <a:cs typeface="Calibri"/>
              </a:rPr>
              <a:t>based recommender </a:t>
            </a:r>
            <a:r>
              <a:rPr lang="en-GB" sz="1400" dirty="0">
                <a:cs typeface="Calibri"/>
              </a:rPr>
              <a:t>system was a similarity threshold of </a:t>
            </a:r>
            <a:r>
              <a:rPr lang="en-GB" sz="1400" b="1" dirty="0">
                <a:cs typeface="Calibri"/>
              </a:rPr>
              <a:t>0.6</a:t>
            </a:r>
            <a:r>
              <a:rPr lang="en-GB" sz="1400" dirty="0">
                <a:cs typeface="Calibri"/>
              </a:rPr>
              <a:t>. This threshold determined the level </a:t>
            </a:r>
            <a:r>
              <a:rPr lang="en-GB" sz="1400" dirty="0" smtClean="0">
                <a:cs typeface="Calibri"/>
              </a:rPr>
              <a:t>of similarity </a:t>
            </a:r>
            <a:r>
              <a:rPr lang="en-GB" sz="1400" dirty="0">
                <a:cs typeface="Calibri"/>
              </a:rPr>
              <a:t>required between courses for them to be recommended to users.</a:t>
            </a:r>
          </a:p>
        </p:txBody>
      </p:sp>
      <p:pic>
        <p:nvPicPr>
          <p:cNvPr id="2" name="Picture 1"/>
          <p:cNvPicPr>
            <a:picLocks noChangeAspect="1"/>
          </p:cNvPicPr>
          <p:nvPr/>
        </p:nvPicPr>
        <p:blipFill>
          <a:blip r:embed="rId2"/>
          <a:stretch>
            <a:fillRect/>
          </a:stretch>
        </p:blipFill>
        <p:spPr>
          <a:xfrm>
            <a:off x="244794" y="3695223"/>
            <a:ext cx="3670935" cy="2447925"/>
          </a:xfrm>
          <a:prstGeom prst="rect">
            <a:avLst/>
          </a:prstGeom>
        </p:spPr>
      </p:pic>
      <p:pic>
        <p:nvPicPr>
          <p:cNvPr id="3" name="Picture 2"/>
          <p:cNvPicPr>
            <a:picLocks noChangeAspect="1"/>
          </p:cNvPicPr>
          <p:nvPr/>
        </p:nvPicPr>
        <p:blipFill rotWithShape="1">
          <a:blip r:embed="rId3"/>
          <a:srcRect l="8839"/>
          <a:stretch/>
        </p:blipFill>
        <p:spPr>
          <a:xfrm>
            <a:off x="4772025" y="2990850"/>
            <a:ext cx="6581775" cy="3867150"/>
          </a:xfrm>
          <a:prstGeom prst="rect">
            <a:avLst/>
          </a:prstGeom>
        </p:spPr>
      </p:pic>
    </p:spTree>
    <p:extLst>
      <p:ext uri="{BB962C8B-B14F-4D97-AF65-F5344CB8AC3E}">
        <p14:creationId xmlns:p14="http://schemas.microsoft.com/office/powerpoint/2010/main" val="3676389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p:cNvSpPr/>
          <p:nvPr/>
        </p:nvSpPr>
        <p:spPr>
          <a:xfrm>
            <a:off x="7930783" y="3576179"/>
            <a:ext cx="2346960" cy="294257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clustering-based recommender system</a:t>
            </a:r>
          </a:p>
        </p:txBody>
      </p:sp>
      <p:sp>
        <p:nvSpPr>
          <p:cNvPr id="3" name="Rounded Rectangle 2">
            <a:extLst>
              <a:ext uri="{FF2B5EF4-FFF2-40B4-BE49-F238E27FC236}">
                <a16:creationId xmlns:a16="http://schemas.microsoft.com/office/drawing/2014/main" xmlns="" id="{ACE873DD-5A17-E74A-A176-37DC05AB7D67}"/>
              </a:ext>
            </a:extLst>
          </p:cNvPr>
          <p:cNvSpPr/>
          <p:nvPr/>
        </p:nvSpPr>
        <p:spPr>
          <a:xfrm>
            <a:off x="1870755" y="401216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Grouped Users</a:t>
            </a:r>
            <a:endParaRPr lang="en-US" dirty="0">
              <a:solidFill>
                <a:schemeClr val="tx1"/>
              </a:solidFill>
            </a:endParaRPr>
          </a:p>
        </p:txBody>
      </p:sp>
      <p:sp>
        <p:nvSpPr>
          <p:cNvPr id="9" name="Rounded Rectangle 8">
            <a:extLst>
              <a:ext uri="{FF2B5EF4-FFF2-40B4-BE49-F238E27FC236}">
                <a16:creationId xmlns:a16="http://schemas.microsoft.com/office/drawing/2014/main" xmlns="" id="{B10ED2F6-D532-7142-97BA-904FB755E4F3}"/>
              </a:ext>
            </a:extLst>
          </p:cNvPr>
          <p:cNvSpPr/>
          <p:nvPr/>
        </p:nvSpPr>
        <p:spPr>
          <a:xfrm>
            <a:off x="1870755" y="1573207"/>
            <a:ext cx="1645920" cy="90162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normalized user profile features</a:t>
            </a:r>
          </a:p>
        </p:txBody>
      </p:sp>
      <p:sp>
        <p:nvSpPr>
          <p:cNvPr id="10" name="Rectangle 9">
            <a:extLst>
              <a:ext uri="{FF2B5EF4-FFF2-40B4-BE49-F238E27FC236}">
                <a16:creationId xmlns:a16="http://schemas.microsoft.com/office/drawing/2014/main" xmlns="" id="{BC66C45B-081E-7045-A932-30AF89330AF5}"/>
              </a:ext>
            </a:extLst>
          </p:cNvPr>
          <p:cNvSpPr/>
          <p:nvPr/>
        </p:nvSpPr>
        <p:spPr>
          <a:xfrm>
            <a:off x="1773332" y="290241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Clustering Model</a:t>
            </a:r>
            <a:endParaRPr lang="en-US" dirty="0">
              <a:solidFill>
                <a:schemeClr val="tx1"/>
              </a:solidFill>
            </a:endParaRPr>
          </a:p>
        </p:txBody>
      </p:sp>
      <p:sp>
        <p:nvSpPr>
          <p:cNvPr id="2" name="Flowchart: Preparation 1"/>
          <p:cNvSpPr/>
          <p:nvPr/>
        </p:nvSpPr>
        <p:spPr>
          <a:xfrm>
            <a:off x="4048039" y="3977561"/>
            <a:ext cx="3681532" cy="617837"/>
          </a:xfrm>
          <a:prstGeom prst="flowChartPreparat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smtClean="0"/>
              <a:t>For each user get cluster label</a:t>
            </a:r>
            <a:endParaRPr lang="en-IN" dirty="0"/>
          </a:p>
        </p:txBody>
      </p:sp>
      <p:sp>
        <p:nvSpPr>
          <p:cNvPr id="17" name="Rectangle 16">
            <a:extLst>
              <a:ext uri="{FF2B5EF4-FFF2-40B4-BE49-F238E27FC236}">
                <a16:creationId xmlns:a16="http://schemas.microsoft.com/office/drawing/2014/main" xmlns="" id="{80C5FB1C-FC31-DE41-BE2C-756D9E1C96BD}"/>
              </a:ext>
            </a:extLst>
          </p:cNvPr>
          <p:cNvSpPr/>
          <p:nvPr/>
        </p:nvSpPr>
        <p:spPr>
          <a:xfrm>
            <a:off x="8148762" y="3734625"/>
            <a:ext cx="1840766" cy="98462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Get all courses belonging to cluster</a:t>
            </a:r>
            <a:endParaRPr lang="en-US" dirty="0">
              <a:solidFill>
                <a:schemeClr val="tx1"/>
              </a:solidFill>
            </a:endParaRPr>
          </a:p>
        </p:txBody>
      </p:sp>
      <p:sp>
        <p:nvSpPr>
          <p:cNvPr id="18" name="Rounded Rectangle 17">
            <a:extLst>
              <a:ext uri="{FF2B5EF4-FFF2-40B4-BE49-F238E27FC236}">
                <a16:creationId xmlns:a16="http://schemas.microsoft.com/office/drawing/2014/main" xmlns="" id="{6B7ACCDB-22AE-FF45-AD32-20FC32228338}"/>
              </a:ext>
            </a:extLst>
          </p:cNvPr>
          <p:cNvSpPr/>
          <p:nvPr/>
        </p:nvSpPr>
        <p:spPr>
          <a:xfrm>
            <a:off x="8246185" y="4877693"/>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Find unseen courses</a:t>
            </a:r>
            <a:endParaRPr lang="en-US" dirty="0">
              <a:solidFill>
                <a:schemeClr val="tx1"/>
              </a:solidFill>
            </a:endParaRPr>
          </a:p>
        </p:txBody>
      </p:sp>
      <p:sp>
        <p:nvSpPr>
          <p:cNvPr id="20" name="Rectangle 19">
            <a:extLst>
              <a:ext uri="{FF2B5EF4-FFF2-40B4-BE49-F238E27FC236}">
                <a16:creationId xmlns:a16="http://schemas.microsoft.com/office/drawing/2014/main" xmlns="" id="{80C5FB1C-FC31-DE41-BE2C-756D9E1C96BD}"/>
              </a:ext>
            </a:extLst>
          </p:cNvPr>
          <p:cNvSpPr/>
          <p:nvPr/>
        </p:nvSpPr>
        <p:spPr>
          <a:xfrm>
            <a:off x="8148762" y="570386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Make recommendation</a:t>
            </a:r>
            <a:endParaRPr lang="en-US" dirty="0">
              <a:solidFill>
                <a:schemeClr val="tx1"/>
              </a:solidFill>
            </a:endParaRPr>
          </a:p>
        </p:txBody>
      </p:sp>
      <p:cxnSp>
        <p:nvCxnSpPr>
          <p:cNvPr id="8" name="Straight Arrow Connector 7"/>
          <p:cNvCxnSpPr>
            <a:stCxn id="9" idx="2"/>
            <a:endCxn id="10" idx="0"/>
          </p:cNvCxnSpPr>
          <p:nvPr/>
        </p:nvCxnSpPr>
        <p:spPr>
          <a:xfrm>
            <a:off x="2693715" y="2474831"/>
            <a:ext cx="0" cy="427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0" idx="2"/>
            <a:endCxn id="3" idx="0"/>
          </p:cNvCxnSpPr>
          <p:nvPr/>
        </p:nvCxnSpPr>
        <p:spPr>
          <a:xfrm>
            <a:off x="2693715" y="3576179"/>
            <a:ext cx="0" cy="4359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3" idx="3"/>
            <a:endCxn id="2" idx="1"/>
          </p:cNvCxnSpPr>
          <p:nvPr/>
        </p:nvCxnSpPr>
        <p:spPr>
          <a:xfrm>
            <a:off x="3516675" y="4286480"/>
            <a:ext cx="5313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a:stCxn id="2" idx="0"/>
            <a:endCxn id="32" idx="0"/>
          </p:cNvCxnSpPr>
          <p:nvPr/>
        </p:nvCxnSpPr>
        <p:spPr>
          <a:xfrm rot="5400000" flipH="1" flipV="1">
            <a:off x="7295843" y="2169141"/>
            <a:ext cx="401382" cy="3215458"/>
          </a:xfrm>
          <a:prstGeom prst="bentConnector3">
            <a:avLst>
              <a:gd name="adj1" fmla="val 274656"/>
            </a:avLst>
          </a:prstGeom>
          <a:ln>
            <a:prstDash val="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7" idx="2"/>
            <a:endCxn id="18" idx="0"/>
          </p:cNvCxnSpPr>
          <p:nvPr/>
        </p:nvCxnSpPr>
        <p:spPr>
          <a:xfrm>
            <a:off x="9069145" y="4719246"/>
            <a:ext cx="0" cy="158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8" idx="2"/>
            <a:endCxn id="20" idx="0"/>
          </p:cNvCxnSpPr>
          <p:nvPr/>
        </p:nvCxnSpPr>
        <p:spPr>
          <a:xfrm>
            <a:off x="9069145" y="5426333"/>
            <a:ext cx="0" cy="277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Elbow Connector 35"/>
          <p:cNvCxnSpPr>
            <a:stCxn id="32" idx="2"/>
            <a:endCxn id="2" idx="2"/>
          </p:cNvCxnSpPr>
          <p:nvPr/>
        </p:nvCxnSpPr>
        <p:spPr>
          <a:xfrm rot="5400000" flipH="1">
            <a:off x="6534854" y="3949349"/>
            <a:ext cx="1923360" cy="3215458"/>
          </a:xfrm>
          <a:prstGeom prst="bentConnector3">
            <a:avLst>
              <a:gd name="adj1" fmla="val -4754"/>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2581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663359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What </a:t>
            </a:r>
            <a:r>
              <a:rPr lang="en-US" sz="2000" dirty="0">
                <a:solidFill>
                  <a:srgbClr val="1C7DDB"/>
                </a:solidFill>
                <a:latin typeface="Abadi"/>
              </a:rPr>
              <a:t>are the most frequently recommended courses? Return the top-10 commonly recommended </a:t>
            </a:r>
            <a:r>
              <a:rPr lang="en-US" sz="2000" dirty="0" smtClean="0">
                <a:solidFill>
                  <a:srgbClr val="1C7DDB"/>
                </a:solidFill>
                <a:latin typeface="Abadi"/>
              </a:rPr>
              <a:t>courses</a:t>
            </a:r>
          </a:p>
          <a:p>
            <a:pPr marL="0" indent="0">
              <a:buNone/>
            </a:pPr>
            <a:endParaRPr lang="en-US" sz="2000" dirty="0">
              <a:solidFill>
                <a:srgbClr val="1C7DDB"/>
              </a:solidFill>
              <a:latin typeface="Abadi"/>
            </a:endParaRPr>
          </a:p>
        </p:txBody>
      </p:sp>
      <p:sp>
        <p:nvSpPr>
          <p:cNvPr id="7" name="Content Placeholder 4">
            <a:extLst>
              <a:ext uri="{FF2B5EF4-FFF2-40B4-BE49-F238E27FC236}">
                <a16:creationId xmlns:a16="http://schemas.microsoft.com/office/drawing/2014/main" xmlns=""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smtClean="0">
                <a:solidFill>
                  <a:srgbClr val="1C7DDB"/>
                </a:solidFill>
                <a:latin typeface="Abadi"/>
              </a:rPr>
              <a:t>On </a:t>
            </a:r>
            <a:r>
              <a:rPr lang="en-US" sz="2000" dirty="0">
                <a:solidFill>
                  <a:srgbClr val="1C7DDB"/>
                </a:solidFill>
                <a:latin typeface="Abadi"/>
              </a:rPr>
              <a:t>average, how many new/unseen courses have been recommended per user (in the test user dataset)</a:t>
            </a:r>
            <a:endParaRPr lang="en-US" sz="2400" dirty="0">
              <a:cs typeface="Calibri"/>
            </a:endParaRPr>
          </a:p>
        </p:txBody>
      </p:sp>
      <p:sp>
        <p:nvSpPr>
          <p:cNvPr id="10" name="Content Placeholder 4">
            <a:extLst>
              <a:ext uri="{FF2B5EF4-FFF2-40B4-BE49-F238E27FC236}">
                <a16:creationId xmlns:a16="http://schemas.microsoft.com/office/drawing/2014/main" xmlns=""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rgbClr val="1C7DDB"/>
                </a:solidFill>
                <a:latin typeface="Abadi"/>
              </a:rPr>
              <a:t>Your hyper-parameter settings, such as a score or similarity </a:t>
            </a:r>
            <a:r>
              <a:rPr lang="en-US" sz="2200" dirty="0" smtClean="0">
                <a:solidFill>
                  <a:srgbClr val="1C7DDB"/>
                </a:solidFill>
                <a:latin typeface="Abadi"/>
              </a:rPr>
              <a:t>threshold</a:t>
            </a:r>
          </a:p>
          <a:p>
            <a:pPr marL="0" indent="0">
              <a:buNone/>
            </a:pPr>
            <a:r>
              <a:rPr lang="en-GB" sz="2200" dirty="0"/>
              <a:t>We optimized </a:t>
            </a:r>
            <a:r>
              <a:rPr lang="en-GB" sz="2200" dirty="0" err="1"/>
              <a:t>hyperparameters</a:t>
            </a:r>
            <a:r>
              <a:rPr lang="en-GB" sz="2200" dirty="0"/>
              <a:t> by using the elbow method to determine the ideal K-means clusters and selecting PCA components that explained over 90% of the variance, ensuring effective user grouping and minimal information loss.</a:t>
            </a:r>
            <a:endParaRPr lang="en-US" sz="2200" dirty="0"/>
          </a:p>
        </p:txBody>
      </p:sp>
      <p:pic>
        <p:nvPicPr>
          <p:cNvPr id="3" name="Picture 2"/>
          <p:cNvPicPr>
            <a:picLocks noChangeAspect="1"/>
          </p:cNvPicPr>
          <p:nvPr/>
        </p:nvPicPr>
        <p:blipFill>
          <a:blip r:embed="rId2"/>
          <a:stretch>
            <a:fillRect/>
          </a:stretch>
        </p:blipFill>
        <p:spPr>
          <a:xfrm>
            <a:off x="1090612" y="3635626"/>
            <a:ext cx="3994282" cy="1780223"/>
          </a:xfrm>
          <a:prstGeom prst="rect">
            <a:avLst/>
          </a:prstGeom>
        </p:spPr>
      </p:pic>
      <p:pic>
        <p:nvPicPr>
          <p:cNvPr id="5" name="Picture 4"/>
          <p:cNvPicPr>
            <a:picLocks noChangeAspect="1"/>
          </p:cNvPicPr>
          <p:nvPr/>
        </p:nvPicPr>
        <p:blipFill>
          <a:blip r:embed="rId3"/>
          <a:stretch>
            <a:fillRect/>
          </a:stretch>
        </p:blipFill>
        <p:spPr>
          <a:xfrm>
            <a:off x="6783704" y="3813810"/>
            <a:ext cx="4341495" cy="1992630"/>
          </a:xfrm>
          <a:prstGeom prst="rect">
            <a:avLst/>
          </a:prstGeom>
        </p:spPr>
      </p:pic>
    </p:spTree>
    <p:extLst>
      <p:ext uri="{BB962C8B-B14F-4D97-AF65-F5344CB8AC3E}">
        <p14:creationId xmlns:p14="http://schemas.microsoft.com/office/powerpoint/2010/main" val="2115997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artisticTexturizer scaling="67"/>
                    </a14:imgEffect>
                  </a14:imgLayer>
                </a14:imgProps>
              </a:ext>
            </a:extLst>
          </a:blip>
          <a:srcRect/>
          <a:stretch>
            <a:fillRect t="-3000" b="-3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FF7BC5-E183-2F4D-BC8D-2C69A220292B}"/>
              </a:ext>
            </a:extLst>
          </p:cNvPr>
          <p:cNvSpPr>
            <a:spLocks noGrp="1"/>
          </p:cNvSpPr>
          <p:nvPr>
            <p:ph type="title"/>
          </p:nvPr>
        </p:nvSpPr>
        <p:spPr>
          <a:xfrm>
            <a:off x="259080" y="1877378"/>
            <a:ext cx="11704319" cy="3288982"/>
          </a:xfrm>
          <a:solidFill>
            <a:schemeClr val="bg1">
              <a:alpha val="53000"/>
            </a:schemeClr>
          </a:solidFill>
        </p:spPr>
        <p:txBody>
          <a:bodyPr>
            <a:noAutofit/>
          </a:bodyPr>
          <a:lstStyle/>
          <a:p>
            <a:pPr algn="ctr"/>
            <a:r>
              <a:rPr lang="en-US" sz="8000" dirty="0">
                <a:latin typeface="Blackadder ITC" panose="04020505051007020D02" pitchFamily="82" charset="0"/>
              </a:rPr>
              <a:t>Collaborative-filtering Recommender System using Supervised Learning</a:t>
            </a:r>
          </a:p>
        </p:txBody>
      </p:sp>
    </p:spTree>
    <p:extLst>
      <p:ext uri="{BB962C8B-B14F-4D97-AF65-F5344CB8AC3E}">
        <p14:creationId xmlns:p14="http://schemas.microsoft.com/office/powerpoint/2010/main" val="4985724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KNN based recommender system</a:t>
            </a:r>
          </a:p>
        </p:txBody>
      </p:sp>
      <p:grpSp>
        <p:nvGrpSpPr>
          <p:cNvPr id="26" name="Group 25"/>
          <p:cNvGrpSpPr/>
          <p:nvPr/>
        </p:nvGrpSpPr>
        <p:grpSpPr>
          <a:xfrm>
            <a:off x="518166" y="3430524"/>
            <a:ext cx="10957554" cy="595122"/>
            <a:chOff x="518166" y="3430524"/>
            <a:chExt cx="10957554" cy="595122"/>
          </a:xfrm>
        </p:grpSpPr>
        <p:sp>
          <p:nvSpPr>
            <p:cNvPr id="2" name="Flowchart: Data 1"/>
            <p:cNvSpPr>
              <a:spLocks noChangeAspect="1"/>
            </p:cNvSpPr>
            <p:nvPr/>
          </p:nvSpPr>
          <p:spPr>
            <a:xfrm>
              <a:off x="518166" y="3430524"/>
              <a:ext cx="1720444" cy="59512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User Interaction Matrix</a:t>
              </a:r>
              <a:endParaRPr lang="en-IN" sz="1400" dirty="0"/>
            </a:p>
          </p:txBody>
        </p:sp>
        <p:sp>
          <p:nvSpPr>
            <p:cNvPr id="17" name="Flowchart: Data 16"/>
            <p:cNvSpPr>
              <a:spLocks noChangeAspect="1"/>
            </p:cNvSpPr>
            <p:nvPr/>
          </p:nvSpPr>
          <p:spPr>
            <a:xfrm>
              <a:off x="2443898" y="3430524"/>
              <a:ext cx="1720444" cy="59512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Similarity Matrix</a:t>
              </a:r>
              <a:endParaRPr lang="en-IN" sz="1400" dirty="0"/>
            </a:p>
          </p:txBody>
        </p:sp>
        <p:sp>
          <p:nvSpPr>
            <p:cNvPr id="7" name="Rectangle 6"/>
            <p:cNvSpPr>
              <a:spLocks noChangeAspect="1"/>
            </p:cNvSpPr>
            <p:nvPr/>
          </p:nvSpPr>
          <p:spPr>
            <a:xfrm>
              <a:off x="4828076" y="3430524"/>
              <a:ext cx="1547318" cy="59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Split train and test data</a:t>
              </a:r>
              <a:endParaRPr lang="en-IN" sz="1400" dirty="0"/>
            </a:p>
          </p:txBody>
        </p:sp>
        <p:sp>
          <p:nvSpPr>
            <p:cNvPr id="18" name="Rectangle 17"/>
            <p:cNvSpPr>
              <a:spLocks noChangeAspect="1"/>
            </p:cNvSpPr>
            <p:nvPr/>
          </p:nvSpPr>
          <p:spPr>
            <a:xfrm>
              <a:off x="7039129" y="3430524"/>
              <a:ext cx="1547318" cy="5951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Train model </a:t>
              </a:r>
            </a:p>
            <a:p>
              <a:pPr algn="ctr"/>
              <a:r>
                <a:rPr lang="en-IN" sz="1400" dirty="0" err="1" smtClean="0"/>
                <a:t>Sciket</a:t>
              </a:r>
              <a:r>
                <a:rPr lang="en-IN" sz="1400" dirty="0" smtClean="0"/>
                <a:t> Surprise</a:t>
              </a:r>
              <a:endParaRPr lang="en-IN" sz="1400" dirty="0"/>
            </a:p>
          </p:txBody>
        </p:sp>
        <p:sp>
          <p:nvSpPr>
            <p:cNvPr id="19" name="Flowchart: Data 18"/>
            <p:cNvSpPr>
              <a:spLocks noChangeAspect="1"/>
            </p:cNvSpPr>
            <p:nvPr/>
          </p:nvSpPr>
          <p:spPr>
            <a:xfrm>
              <a:off x="9755276" y="3430524"/>
              <a:ext cx="1720444" cy="595122"/>
            </a:xfrm>
            <a:prstGeom prst="flowChartInputOutp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Make prediction </a:t>
              </a:r>
              <a:endParaRPr lang="en-IN" sz="1400" dirty="0"/>
            </a:p>
          </p:txBody>
        </p:sp>
        <p:cxnSp>
          <p:nvCxnSpPr>
            <p:cNvPr id="11" name="Straight Arrow Connector 10"/>
            <p:cNvCxnSpPr>
              <a:stCxn id="2" idx="5"/>
              <a:endCxn id="17" idx="2"/>
            </p:cNvCxnSpPr>
            <p:nvPr/>
          </p:nvCxnSpPr>
          <p:spPr>
            <a:xfrm>
              <a:off x="2066566" y="3728085"/>
              <a:ext cx="5493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17" idx="5"/>
              <a:endCxn id="7" idx="1"/>
            </p:cNvCxnSpPr>
            <p:nvPr/>
          </p:nvCxnSpPr>
          <p:spPr>
            <a:xfrm>
              <a:off x="3992298" y="3728085"/>
              <a:ext cx="8357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7" idx="3"/>
              <a:endCxn id="18" idx="1"/>
            </p:cNvCxnSpPr>
            <p:nvPr/>
          </p:nvCxnSpPr>
          <p:spPr>
            <a:xfrm>
              <a:off x="6375394" y="3728085"/>
              <a:ext cx="6637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8" idx="3"/>
              <a:endCxn id="19" idx="2"/>
            </p:cNvCxnSpPr>
            <p:nvPr/>
          </p:nvCxnSpPr>
          <p:spPr>
            <a:xfrm>
              <a:off x="8586447" y="3728085"/>
              <a:ext cx="134087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743261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NMF based recommender system</a:t>
            </a:r>
          </a:p>
        </p:txBody>
      </p:sp>
      <p:cxnSp>
        <p:nvCxnSpPr>
          <p:cNvPr id="5" name="Straight Arrow Connector 4">
            <a:extLst>
              <a:ext uri="{FF2B5EF4-FFF2-40B4-BE49-F238E27FC236}">
                <a16:creationId xmlns:a16="http://schemas.microsoft.com/office/drawing/2014/main" xmlns="" id="{3BD5024D-F637-E049-86BB-470819C786C7}"/>
              </a:ext>
            </a:extLst>
          </p:cNvPr>
          <p:cNvCxnSpPr>
            <a:cxnSpLocks/>
            <a:stCxn id="9" idx="3"/>
            <a:endCxn id="10" idx="1"/>
          </p:cNvCxnSpPr>
          <p:nvPr/>
        </p:nvCxnSpPr>
        <p:spPr>
          <a:xfrm>
            <a:off x="2484120" y="3715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xmlns="" id="{ACE873DD-5A17-E74A-A176-37DC05AB7D67}"/>
              </a:ext>
            </a:extLst>
          </p:cNvPr>
          <p:cNvSpPr>
            <a:spLocks/>
          </p:cNvSpPr>
          <p:nvPr/>
        </p:nvSpPr>
        <p:spPr>
          <a:xfrm>
            <a:off x="5163268" y="3040612"/>
            <a:ext cx="1645920" cy="13492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Splitting of data into 2 dense matrix U,I</a:t>
            </a:r>
            <a:endParaRPr lang="en-US" dirty="0">
              <a:solidFill>
                <a:schemeClr val="tx1"/>
              </a:solidFill>
            </a:endParaRPr>
          </a:p>
        </p:txBody>
      </p:sp>
      <p:sp>
        <p:nvSpPr>
          <p:cNvPr id="9" name="Rounded Rectangle 8">
            <a:extLst>
              <a:ext uri="{FF2B5EF4-FFF2-40B4-BE49-F238E27FC236}">
                <a16:creationId xmlns:a16="http://schemas.microsoft.com/office/drawing/2014/main" xmlns="" id="{B10ED2F6-D532-7142-97BA-904FB755E4F3}"/>
              </a:ext>
            </a:extLst>
          </p:cNvPr>
          <p:cNvSpPr>
            <a:spLocks/>
          </p:cNvSpPr>
          <p:nvPr/>
        </p:nvSpPr>
        <p:spPr>
          <a:xfrm>
            <a:off x="838200" y="3040612"/>
            <a:ext cx="1645920" cy="13492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 interaction matrix</a:t>
            </a:r>
            <a:endParaRPr lang="en-US" dirty="0">
              <a:solidFill>
                <a:schemeClr val="tx1"/>
              </a:solidFill>
            </a:endParaRPr>
          </a:p>
        </p:txBody>
      </p:sp>
      <p:sp>
        <p:nvSpPr>
          <p:cNvPr id="10" name="Rectangle 9">
            <a:extLst>
              <a:ext uri="{FF2B5EF4-FFF2-40B4-BE49-F238E27FC236}">
                <a16:creationId xmlns:a16="http://schemas.microsoft.com/office/drawing/2014/main" xmlns="" id="{BC66C45B-081E-7045-A932-30AF89330AF5}"/>
              </a:ext>
            </a:extLst>
          </p:cNvPr>
          <p:cNvSpPr>
            <a:spLocks/>
          </p:cNvSpPr>
          <p:nvPr/>
        </p:nvSpPr>
        <p:spPr>
          <a:xfrm>
            <a:off x="2903311" y="2886756"/>
            <a:ext cx="1840766" cy="16569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 NMF</a:t>
            </a:r>
            <a:endParaRPr lang="en-US" dirty="0">
              <a:solidFill>
                <a:schemeClr val="tx1"/>
              </a:solidFill>
            </a:endParaRPr>
          </a:p>
        </p:txBody>
      </p:sp>
      <p:cxnSp>
        <p:nvCxnSpPr>
          <p:cNvPr id="12" name="Straight Arrow Connector 11">
            <a:extLst>
              <a:ext uri="{FF2B5EF4-FFF2-40B4-BE49-F238E27FC236}">
                <a16:creationId xmlns:a16="http://schemas.microsoft.com/office/drawing/2014/main" xmlns="" id="{C1A4056F-CC3B-0F4C-9145-808F40D57DA0}"/>
              </a:ext>
            </a:extLst>
          </p:cNvPr>
          <p:cNvCxnSpPr>
            <a:cxnSpLocks/>
            <a:stCxn id="10" idx="3"/>
            <a:endCxn id="3" idx="1"/>
          </p:cNvCxnSpPr>
          <p:nvPr/>
        </p:nvCxnSpPr>
        <p:spPr>
          <a:xfrm>
            <a:off x="4744077" y="3715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80C5FB1C-FC31-DE41-BE2C-756D9E1C96BD}"/>
              </a:ext>
            </a:extLst>
          </p:cNvPr>
          <p:cNvSpPr>
            <a:spLocks/>
          </p:cNvSpPr>
          <p:nvPr/>
        </p:nvSpPr>
        <p:spPr>
          <a:xfrm>
            <a:off x="7228379" y="2886756"/>
            <a:ext cx="1840766" cy="16569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Similarity by matrix product</a:t>
            </a:r>
            <a:endParaRPr lang="en-US" dirty="0">
              <a:solidFill>
                <a:schemeClr val="tx1"/>
              </a:solidFill>
            </a:endParaRPr>
          </a:p>
        </p:txBody>
      </p:sp>
      <p:cxnSp>
        <p:nvCxnSpPr>
          <p:cNvPr id="14" name="Straight Arrow Connector 13">
            <a:extLst>
              <a:ext uri="{FF2B5EF4-FFF2-40B4-BE49-F238E27FC236}">
                <a16:creationId xmlns:a16="http://schemas.microsoft.com/office/drawing/2014/main" xmlns="" id="{B7065D5E-FB7B-B946-BDC3-DFBD3A4E0C15}"/>
              </a:ext>
            </a:extLst>
          </p:cNvPr>
          <p:cNvCxnSpPr>
            <a:cxnSpLocks/>
            <a:stCxn id="3" idx="3"/>
            <a:endCxn id="13" idx="1"/>
          </p:cNvCxnSpPr>
          <p:nvPr/>
        </p:nvCxnSpPr>
        <p:spPr>
          <a:xfrm>
            <a:off x="6809188" y="3715233"/>
            <a:ext cx="419191"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xmlns="" id="{6B7ACCDB-22AE-FF45-AD32-20FC32228338}"/>
              </a:ext>
            </a:extLst>
          </p:cNvPr>
          <p:cNvSpPr>
            <a:spLocks/>
          </p:cNvSpPr>
          <p:nvPr/>
        </p:nvSpPr>
        <p:spPr>
          <a:xfrm>
            <a:off x="9488336" y="3040611"/>
            <a:ext cx="1645920" cy="13492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Prediction making</a:t>
            </a:r>
            <a:endParaRPr lang="en-US" dirty="0">
              <a:solidFill>
                <a:schemeClr val="tx1"/>
              </a:solidFill>
            </a:endParaRPr>
          </a:p>
        </p:txBody>
      </p:sp>
      <p:cxnSp>
        <p:nvCxnSpPr>
          <p:cNvPr id="16" name="Straight Arrow Connector 15">
            <a:extLst>
              <a:ext uri="{FF2B5EF4-FFF2-40B4-BE49-F238E27FC236}">
                <a16:creationId xmlns:a16="http://schemas.microsoft.com/office/drawing/2014/main" xmlns="" id="{4FBB56A3-DC21-3A42-ABDF-B42DEB3A6E53}"/>
              </a:ext>
            </a:extLst>
          </p:cNvPr>
          <p:cNvCxnSpPr>
            <a:cxnSpLocks/>
            <a:stCxn id="13" idx="3"/>
            <a:endCxn id="15" idx="1"/>
          </p:cNvCxnSpPr>
          <p:nvPr/>
        </p:nvCxnSpPr>
        <p:spPr>
          <a:xfrm flipV="1">
            <a:off x="9069145" y="3715232"/>
            <a:ext cx="419191"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Flowchart of Neural Network Embedding based recommender system</a:t>
            </a:r>
          </a:p>
        </p:txBody>
      </p:sp>
      <p:cxnSp>
        <p:nvCxnSpPr>
          <p:cNvPr id="5" name="Straight Arrow Connector 4">
            <a:extLst>
              <a:ext uri="{FF2B5EF4-FFF2-40B4-BE49-F238E27FC236}">
                <a16:creationId xmlns:a16="http://schemas.microsoft.com/office/drawing/2014/main" xmlns="" id="{3BD5024D-F637-E049-86BB-470819C786C7}"/>
              </a:ext>
            </a:extLst>
          </p:cNvPr>
          <p:cNvCxnSpPr>
            <a:cxnSpLocks/>
            <a:stCxn id="18" idx="3"/>
            <a:endCxn id="19" idx="1"/>
          </p:cNvCxnSpPr>
          <p:nvPr/>
        </p:nvCxnSpPr>
        <p:spPr>
          <a:xfrm flipV="1">
            <a:off x="8213688" y="3680338"/>
            <a:ext cx="1494192"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xmlns="" id="{B10ED2F6-D532-7142-97BA-904FB755E4F3}"/>
              </a:ext>
            </a:extLst>
          </p:cNvPr>
          <p:cNvSpPr/>
          <p:nvPr/>
        </p:nvSpPr>
        <p:spPr>
          <a:xfrm>
            <a:off x="1209472" y="4021852"/>
            <a:ext cx="1645920" cy="88720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Item one hot encoded vector</a:t>
            </a:r>
            <a:endParaRPr lang="en-US" dirty="0">
              <a:solidFill>
                <a:schemeClr val="tx1"/>
              </a:solidFill>
            </a:endParaRPr>
          </a:p>
        </p:txBody>
      </p:sp>
      <p:sp>
        <p:nvSpPr>
          <p:cNvPr id="10" name="Rectangle 9">
            <a:extLst>
              <a:ext uri="{FF2B5EF4-FFF2-40B4-BE49-F238E27FC236}">
                <a16:creationId xmlns:a16="http://schemas.microsoft.com/office/drawing/2014/main" xmlns="" id="{BC66C45B-081E-7045-A932-30AF89330AF5}"/>
              </a:ext>
            </a:extLst>
          </p:cNvPr>
          <p:cNvSpPr/>
          <p:nvPr/>
        </p:nvSpPr>
        <p:spPr>
          <a:xfrm>
            <a:off x="3693774" y="3348083"/>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Embedding</a:t>
            </a:r>
            <a:endParaRPr lang="en-US" dirty="0">
              <a:solidFill>
                <a:schemeClr val="tx1"/>
              </a:solidFill>
            </a:endParaRPr>
          </a:p>
        </p:txBody>
      </p:sp>
      <p:cxnSp>
        <p:nvCxnSpPr>
          <p:cNvPr id="12" name="Straight Arrow Connector 11">
            <a:extLst>
              <a:ext uri="{FF2B5EF4-FFF2-40B4-BE49-F238E27FC236}">
                <a16:creationId xmlns:a16="http://schemas.microsoft.com/office/drawing/2014/main" xmlns="" id="{C1A4056F-CC3B-0F4C-9145-808F40D57DA0}"/>
              </a:ext>
            </a:extLst>
          </p:cNvPr>
          <p:cNvCxnSpPr>
            <a:cxnSpLocks/>
            <a:stCxn id="10" idx="3"/>
            <a:endCxn id="18" idx="1"/>
          </p:cNvCxnSpPr>
          <p:nvPr/>
        </p:nvCxnSpPr>
        <p:spPr>
          <a:xfrm flipV="1">
            <a:off x="5534540" y="3680339"/>
            <a:ext cx="838382" cy="46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a:extLst>
              <a:ext uri="{FF2B5EF4-FFF2-40B4-BE49-F238E27FC236}">
                <a16:creationId xmlns:a16="http://schemas.microsoft.com/office/drawing/2014/main" xmlns="" id="{B10ED2F6-D532-7142-97BA-904FB755E4F3}"/>
              </a:ext>
            </a:extLst>
          </p:cNvPr>
          <p:cNvSpPr/>
          <p:nvPr/>
        </p:nvSpPr>
        <p:spPr>
          <a:xfrm>
            <a:off x="1209472" y="2593231"/>
            <a:ext cx="1645920" cy="81741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 one hot encoded vector</a:t>
            </a:r>
            <a:endParaRPr lang="en-US" dirty="0">
              <a:solidFill>
                <a:schemeClr val="tx1"/>
              </a:solidFill>
            </a:endParaRPr>
          </a:p>
        </p:txBody>
      </p:sp>
      <p:cxnSp>
        <p:nvCxnSpPr>
          <p:cNvPr id="7" name="Elbow Connector 6"/>
          <p:cNvCxnSpPr>
            <a:stCxn id="17" idx="3"/>
            <a:endCxn id="10" idx="1"/>
          </p:cNvCxnSpPr>
          <p:nvPr/>
        </p:nvCxnSpPr>
        <p:spPr>
          <a:xfrm>
            <a:off x="2855392" y="3001940"/>
            <a:ext cx="838382" cy="68302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stCxn id="9" idx="3"/>
            <a:endCxn id="10" idx="1"/>
          </p:cNvCxnSpPr>
          <p:nvPr/>
        </p:nvCxnSpPr>
        <p:spPr>
          <a:xfrm flipV="1">
            <a:off x="2855392" y="3684968"/>
            <a:ext cx="838382" cy="78048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xmlns="" id="{80C5FB1C-FC31-DE41-BE2C-756D9E1C96BD}"/>
              </a:ext>
            </a:extLst>
          </p:cNvPr>
          <p:cNvSpPr/>
          <p:nvPr/>
        </p:nvSpPr>
        <p:spPr>
          <a:xfrm>
            <a:off x="6372922" y="3343454"/>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Neural network</a:t>
            </a:r>
            <a:endParaRPr lang="en-US" dirty="0">
              <a:solidFill>
                <a:schemeClr val="tx1"/>
              </a:solidFill>
            </a:endParaRPr>
          </a:p>
        </p:txBody>
      </p:sp>
      <p:sp>
        <p:nvSpPr>
          <p:cNvPr id="19" name="Rounded Rectangle 18">
            <a:extLst>
              <a:ext uri="{FF2B5EF4-FFF2-40B4-BE49-F238E27FC236}">
                <a16:creationId xmlns:a16="http://schemas.microsoft.com/office/drawing/2014/main" xmlns="" id="{6B7ACCDB-22AE-FF45-AD32-20FC32228338}"/>
              </a:ext>
            </a:extLst>
          </p:cNvPr>
          <p:cNvSpPr/>
          <p:nvPr/>
        </p:nvSpPr>
        <p:spPr>
          <a:xfrm>
            <a:off x="9707880" y="340601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score</a:t>
            </a:r>
            <a:endParaRPr lang="en-US" dirty="0">
              <a:solidFill>
                <a:schemeClr val="tx1"/>
              </a:solidFill>
            </a:endParaRPr>
          </a:p>
        </p:txBody>
      </p:sp>
    </p:spTree>
    <p:extLst>
      <p:ext uri="{BB962C8B-B14F-4D97-AF65-F5344CB8AC3E}">
        <p14:creationId xmlns:p14="http://schemas.microsoft.com/office/powerpoint/2010/main" val="21810045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xmlns=""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chemeClr val="accent3">
                    <a:lumMod val="25000"/>
                  </a:schemeClr>
                </a:solidFill>
                <a:latin typeface="Abadi"/>
              </a:rPr>
              <a:t>Introduction and Background</a:t>
            </a:r>
          </a:p>
          <a:p>
            <a:pPr>
              <a:lnSpc>
                <a:spcPct val="100000"/>
              </a:lnSpc>
              <a:spcBef>
                <a:spcPts val="1400"/>
              </a:spcBef>
            </a:pPr>
            <a:r>
              <a:rPr lang="en-US" sz="2000" dirty="0">
                <a:solidFill>
                  <a:schemeClr val="accent3">
                    <a:lumMod val="25000"/>
                  </a:schemeClr>
                </a:solidFill>
                <a:latin typeface="Abadi"/>
              </a:rPr>
              <a:t>Exploratory Data Analysis</a:t>
            </a:r>
          </a:p>
          <a:p>
            <a:pPr>
              <a:lnSpc>
                <a:spcPct val="100000"/>
              </a:lnSpc>
              <a:spcBef>
                <a:spcPts val="1400"/>
              </a:spcBef>
            </a:pPr>
            <a:r>
              <a:rPr lang="en-US" sz="2000" dirty="0">
                <a:solidFill>
                  <a:schemeClr val="accent3">
                    <a:lumMod val="25000"/>
                  </a:schemeClr>
                </a:solidFill>
                <a:latin typeface="Abadi"/>
              </a:rPr>
              <a:t>Content-based Recommender System using Unsupervised Learning</a:t>
            </a:r>
          </a:p>
          <a:p>
            <a:pPr>
              <a:lnSpc>
                <a:spcPct val="100000"/>
              </a:lnSpc>
              <a:spcBef>
                <a:spcPts val="1400"/>
              </a:spcBef>
            </a:pPr>
            <a:r>
              <a:rPr lang="en-US" sz="2000" dirty="0">
                <a:solidFill>
                  <a:schemeClr val="accent3">
                    <a:lumMod val="25000"/>
                  </a:schemeClr>
                </a:solidFill>
                <a:latin typeface="Abadi"/>
              </a:rPr>
              <a:t>Collaborative-filtering based Recommender System using Supervised learning</a:t>
            </a:r>
          </a:p>
          <a:p>
            <a:pPr>
              <a:lnSpc>
                <a:spcPct val="100000"/>
              </a:lnSpc>
              <a:spcBef>
                <a:spcPts val="1400"/>
              </a:spcBef>
            </a:pPr>
            <a:r>
              <a:rPr lang="en-US" sz="2000" dirty="0">
                <a:solidFill>
                  <a:schemeClr val="accent3">
                    <a:lumMod val="25000"/>
                  </a:schemeClr>
                </a:solidFill>
                <a:latin typeface="Abadi"/>
              </a:rPr>
              <a:t>Conclusion</a:t>
            </a:r>
          </a:p>
          <a:p>
            <a:pPr>
              <a:lnSpc>
                <a:spcPct val="100000"/>
              </a:lnSpc>
              <a:spcBef>
                <a:spcPts val="1400"/>
              </a:spcBef>
            </a:pPr>
            <a:r>
              <a:rPr lang="en-US" sz="2000" dirty="0">
                <a:solidFill>
                  <a:schemeClr val="accent3">
                    <a:lumMod val="25000"/>
                  </a:schemeClr>
                </a:solidFill>
                <a:latin typeface="Abadi"/>
              </a:rPr>
              <a:t>Appendix</a:t>
            </a:r>
          </a:p>
        </p:txBody>
      </p:sp>
      <p:sp>
        <p:nvSpPr>
          <p:cNvPr id="19" name="Title 1">
            <a:extLst>
              <a:ext uri="{FF2B5EF4-FFF2-40B4-BE49-F238E27FC236}">
                <a16:creationId xmlns:a16="http://schemas.microsoft.com/office/drawing/2014/main" xmlns="" id="{6CA66F18-AF00-434A-AB3C-61097BEAE5FA}"/>
              </a:ext>
            </a:extLst>
          </p:cNvPr>
          <p:cNvSpPr txBox="1">
            <a:spLocks/>
          </p:cNvSpPr>
          <p:nvPr/>
        </p:nvSpPr>
        <p:spPr>
          <a:xfrm>
            <a:off x="770011" y="813174"/>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normAutofit/>
          </a:bodyPr>
          <a:lstStyle/>
          <a:p>
            <a:r>
              <a:rPr lang="en-US" sz="4000" dirty="0">
                <a:solidFill>
                  <a:srgbClr val="0B49CB"/>
                </a:solidFill>
                <a:latin typeface="Abadi"/>
              </a:rPr>
              <a:t>Compare the performance of collaborative-filtering models</a:t>
            </a:r>
          </a:p>
        </p:txBody>
      </p:sp>
      <p:pic>
        <p:nvPicPr>
          <p:cNvPr id="2" name="Picture 1"/>
          <p:cNvPicPr>
            <a:picLocks noChangeAspect="1"/>
          </p:cNvPicPr>
          <p:nvPr/>
        </p:nvPicPr>
        <p:blipFill rotWithShape="1">
          <a:blip r:embed="rId2"/>
          <a:srcRect t="2018" b="-1"/>
          <a:stretch/>
        </p:blipFill>
        <p:spPr>
          <a:xfrm>
            <a:off x="1844040" y="1996440"/>
            <a:ext cx="9174480" cy="4484229"/>
          </a:xfrm>
          <a:prstGeom prst="rect">
            <a:avLst/>
          </a:prstGeom>
        </p:spPr>
      </p:pic>
    </p:spTree>
    <p:extLst>
      <p:ext uri="{BB962C8B-B14F-4D97-AF65-F5344CB8AC3E}">
        <p14:creationId xmlns:p14="http://schemas.microsoft.com/office/powerpoint/2010/main" val="4130130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DA56319-AADE-D741-AA33-1311B7CA8C0C}"/>
              </a:ext>
            </a:extLst>
          </p:cNvPr>
          <p:cNvSpPr>
            <a:spLocks noGrp="1"/>
          </p:cNvSpPr>
          <p:nvPr>
            <p:ph type="sldNum" sz="quarter" idx="12"/>
          </p:nvPr>
        </p:nvSpPr>
        <p:spPr/>
        <p:txBody>
          <a:bodyPr/>
          <a:lstStyle/>
          <a:p>
            <a:fld id="{5075537C-CA84-1446-933C-8E9D027F9201}" type="slidenum">
              <a:rPr lang="en-US" smtClean="0"/>
              <a:t>21</a:t>
            </a:fld>
            <a:endParaRPr lang="en-US"/>
          </a:p>
        </p:txBody>
      </p:sp>
      <p:sp>
        <p:nvSpPr>
          <p:cNvPr id="5" name="Content Placeholder 3">
            <a:extLst>
              <a:ext uri="{FF2B5EF4-FFF2-40B4-BE49-F238E27FC236}">
                <a16:creationId xmlns:a16="http://schemas.microsoft.com/office/drawing/2014/main" xmlns="" id="{28684E62-A9F8-4E7A-AB01-78893062A1B4}"/>
              </a:ext>
            </a:extLst>
          </p:cNvPr>
          <p:cNvSpPr>
            <a:spLocks noGrp="1"/>
          </p:cNvSpPr>
          <p:nvPr>
            <p:ph sz="half" idx="4294967295"/>
          </p:nvPr>
        </p:nvSpPr>
        <p:spPr>
          <a:xfrm>
            <a:off x="588242" y="134361"/>
            <a:ext cx="11183938" cy="4997450"/>
          </a:xfrm>
          <a:prstGeom prst="rect">
            <a:avLst/>
          </a:prstGeom>
          <a:solidFill>
            <a:schemeClr val="bg1">
              <a:alpha val="49000"/>
            </a:schemeClr>
          </a:solidFill>
        </p:spPr>
        <p:txBody>
          <a:bodyPr>
            <a:normAutofit fontScale="77500" lnSpcReduction="20000"/>
          </a:bodyPr>
          <a:lstStyle/>
          <a:p>
            <a:pPr marL="0" indent="0">
              <a:buNone/>
            </a:pPr>
            <a:r>
              <a:rPr lang="en-IN" sz="2000" b="1" dirty="0" smtClean="0"/>
              <a:t>Recommender </a:t>
            </a:r>
            <a:r>
              <a:rPr lang="en-IN" sz="2000" b="1" dirty="0"/>
              <a:t>System Development</a:t>
            </a:r>
            <a:r>
              <a:rPr lang="en-IN" sz="2000" dirty="0"/>
              <a:t>:</a:t>
            </a:r>
          </a:p>
          <a:p>
            <a:pPr lvl="0"/>
            <a:r>
              <a:rPr lang="en-IN" sz="2100" dirty="0"/>
              <a:t>Developed a recommender system combining collaborative filtering and supervised learning techniques.</a:t>
            </a:r>
          </a:p>
          <a:p>
            <a:pPr lvl="0"/>
            <a:r>
              <a:rPr lang="en-IN" sz="2100" dirty="0"/>
              <a:t>Aims to facilitate the discovery of new courses and optimize personalized learning paths for users.</a:t>
            </a:r>
          </a:p>
          <a:p>
            <a:pPr marL="0" indent="0">
              <a:buNone/>
            </a:pPr>
            <a:r>
              <a:rPr lang="en-IN" sz="2000" b="1" dirty="0" smtClean="0"/>
              <a:t>Impact </a:t>
            </a:r>
            <a:r>
              <a:rPr lang="en-IN" sz="2000" b="1" dirty="0"/>
              <a:t>on Student Engagement</a:t>
            </a:r>
            <a:r>
              <a:rPr lang="en-IN" sz="2000" dirty="0"/>
              <a:t>:</a:t>
            </a:r>
          </a:p>
          <a:p>
            <a:pPr lvl="0"/>
            <a:r>
              <a:rPr lang="en-IN" sz="2000" dirty="0"/>
              <a:t>The system is designed to attract more students and enhance their learning experience by recommending relevant courses.</a:t>
            </a:r>
          </a:p>
          <a:p>
            <a:pPr marL="0" indent="0">
              <a:buNone/>
            </a:pPr>
            <a:r>
              <a:rPr lang="en-IN" sz="2000" dirty="0" smtClean="0"/>
              <a:t> </a:t>
            </a:r>
            <a:r>
              <a:rPr lang="en-IN" sz="2000" b="1" dirty="0"/>
              <a:t>Key Insights from Data Analysis</a:t>
            </a:r>
            <a:r>
              <a:rPr lang="en-IN" sz="2000" dirty="0"/>
              <a:t>:</a:t>
            </a:r>
          </a:p>
          <a:p>
            <a:pPr lvl="0"/>
            <a:r>
              <a:rPr lang="en-IN" sz="2000" b="1" dirty="0"/>
              <a:t>Course Genres</a:t>
            </a:r>
            <a:r>
              <a:rPr lang="en-IN" sz="2000" dirty="0"/>
              <a:t>: Explored a wide variety of course genres, with backend development, machine learning, and databases emerging as the most popular based on </a:t>
            </a:r>
            <a:r>
              <a:rPr lang="en-IN" sz="2000" dirty="0" smtClean="0"/>
              <a:t>enrolment </a:t>
            </a:r>
            <a:r>
              <a:rPr lang="en-IN" sz="2000" dirty="0"/>
              <a:t>counts.</a:t>
            </a:r>
          </a:p>
          <a:p>
            <a:pPr lvl="0"/>
            <a:r>
              <a:rPr lang="en-IN" sz="2000" b="1" dirty="0"/>
              <a:t>User </a:t>
            </a:r>
            <a:r>
              <a:rPr lang="en-IN" sz="2000" b="1" dirty="0" smtClean="0"/>
              <a:t>Behaviour</a:t>
            </a:r>
            <a:r>
              <a:rPr lang="en-IN" sz="2000" dirty="0" smtClean="0"/>
              <a:t>: </a:t>
            </a:r>
            <a:r>
              <a:rPr lang="en-IN" sz="2000" dirty="0"/>
              <a:t>Analysis of course </a:t>
            </a:r>
            <a:r>
              <a:rPr lang="en-IN" sz="2000" dirty="0" smtClean="0"/>
              <a:t>enrolments </a:t>
            </a:r>
            <a:r>
              <a:rPr lang="en-IN" sz="2000" dirty="0"/>
              <a:t>revealed that many users completed courses, rather than just auditing them, indicating higher engagement.</a:t>
            </a:r>
          </a:p>
          <a:p>
            <a:pPr lvl="0"/>
            <a:r>
              <a:rPr lang="en-IN" sz="2000" b="1" dirty="0"/>
              <a:t>Top Courses</a:t>
            </a:r>
            <a:r>
              <a:rPr lang="en-IN" sz="2000" dirty="0"/>
              <a:t>: Data-related courses like Python for Data Science, Introduction to Data Science, and Big Data 101 were among the most popular, reflecting the growing demand for skills in data analysis and machine learning.</a:t>
            </a:r>
          </a:p>
          <a:p>
            <a:pPr marL="0" indent="0">
              <a:buNone/>
            </a:pPr>
            <a:r>
              <a:rPr lang="en-IN" sz="2000" b="1" dirty="0" smtClean="0"/>
              <a:t>Optimizing </a:t>
            </a:r>
            <a:r>
              <a:rPr lang="en-IN" sz="2000" b="1" dirty="0"/>
              <a:t>Course Offerings</a:t>
            </a:r>
            <a:r>
              <a:rPr lang="en-IN" sz="2000" dirty="0"/>
              <a:t>:</a:t>
            </a:r>
          </a:p>
          <a:p>
            <a:r>
              <a:rPr lang="en-IN" sz="2000" dirty="0"/>
              <a:t>The findings stress the importance of offering diverse courses to cater to varying learner interests.</a:t>
            </a:r>
          </a:p>
          <a:p>
            <a:r>
              <a:rPr lang="en-IN" sz="2000" dirty="0"/>
              <a:t>Data-driven insights help in optimizing course offerings, leading to enhanced user engagement.</a:t>
            </a:r>
          </a:p>
          <a:p>
            <a:pPr marL="0" indent="0">
              <a:buNone/>
            </a:pPr>
            <a:r>
              <a:rPr lang="en-IN" sz="2000" b="1" dirty="0" smtClean="0"/>
              <a:t>Business </a:t>
            </a:r>
            <a:r>
              <a:rPr lang="en-IN" sz="2000" b="1" dirty="0"/>
              <a:t>Impact</a:t>
            </a:r>
            <a:r>
              <a:rPr lang="en-IN" sz="2000" dirty="0"/>
              <a:t>:</a:t>
            </a:r>
          </a:p>
          <a:p>
            <a:pPr lvl="0"/>
            <a:r>
              <a:rPr lang="en-IN" sz="2000" dirty="0"/>
              <a:t>Increased usage of the recommender system is expected to encourage students to explore a broader range of courses, resulting in higher platform revenue for Coursera</a:t>
            </a:r>
            <a:r>
              <a:rPr lang="en-IN" sz="2000" dirty="0" smtClean="0"/>
              <a:t>.</a:t>
            </a:r>
            <a:endParaRPr lang="en-IN" sz="2000" dirty="0"/>
          </a:p>
        </p:txBody>
      </p:sp>
    </p:spTree>
    <p:extLst>
      <p:ext uri="{BB962C8B-B14F-4D97-AF65-F5344CB8AC3E}">
        <p14:creationId xmlns:p14="http://schemas.microsoft.com/office/powerpoint/2010/main" val="16301236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xmlns=""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xmlns="" id="{8E999A1B-8752-489F-A63B-EA2F60186B52}"/>
              </a:ext>
            </a:extLst>
          </p:cNvPr>
          <p:cNvSpPr txBox="1">
            <a:spLocks/>
          </p:cNvSpPr>
          <p:nvPr/>
        </p:nvSpPr>
        <p:spPr>
          <a:xfrm>
            <a:off x="381000" y="1539240"/>
            <a:ext cx="11399519" cy="501396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spcBef>
                <a:spcPts val="1400"/>
              </a:spcBef>
              <a:buNone/>
            </a:pPr>
            <a:r>
              <a:rPr lang="en-US" sz="2000" b="1" dirty="0">
                <a:solidFill>
                  <a:schemeClr val="accent3">
                    <a:lumMod val="25000"/>
                  </a:schemeClr>
                </a:solidFill>
                <a:latin typeface="Abadi" panose="020B0604020104020204" pitchFamily="34" charset="0"/>
              </a:rPr>
              <a:t>Project background and </a:t>
            </a:r>
            <a:r>
              <a:rPr lang="en-US" sz="2000" b="1" dirty="0" smtClean="0">
                <a:solidFill>
                  <a:schemeClr val="accent3">
                    <a:lumMod val="25000"/>
                  </a:schemeClr>
                </a:solidFill>
                <a:latin typeface="Abadi" panose="020B0604020104020204" pitchFamily="34" charset="0"/>
              </a:rPr>
              <a:t>context</a:t>
            </a:r>
          </a:p>
          <a:p>
            <a:pPr>
              <a:spcBef>
                <a:spcPts val="1400"/>
              </a:spcBef>
            </a:pPr>
            <a:r>
              <a:rPr lang="en-US" sz="2000" dirty="0">
                <a:solidFill>
                  <a:schemeClr val="tx1"/>
                </a:solidFill>
                <a:latin typeface="+mn-lt"/>
              </a:rPr>
              <a:t>This project aims at building a recommendation system.</a:t>
            </a:r>
            <a:r>
              <a:rPr lang="en-GB" sz="2000" dirty="0">
                <a:solidFill>
                  <a:schemeClr val="tx1"/>
                </a:solidFill>
                <a:latin typeface="+mn-lt"/>
              </a:rPr>
              <a:t> Due to the company's rapid growth, the number of courses and learners has significantly increased. This expansion has made it more challenging for learners to find new, interesting courses and to create personalized learning paths. Therefore, this project aims to develop a recommender system that assists learners in discovering courses that align with their interests and helps them to better navigate their educational journeys.</a:t>
            </a:r>
            <a:endParaRPr lang="en-US" sz="2000" dirty="0">
              <a:solidFill>
                <a:schemeClr val="tx1"/>
              </a:solidFill>
              <a:latin typeface="+mn-lt"/>
            </a:endParaRPr>
          </a:p>
          <a:p>
            <a:pPr>
              <a:spcBef>
                <a:spcPts val="1400"/>
              </a:spcBef>
            </a:pPr>
            <a:r>
              <a:rPr lang="en-GB" sz="2000" dirty="0">
                <a:solidFill>
                  <a:schemeClr val="tx1"/>
                </a:solidFill>
                <a:latin typeface="+mn-lt"/>
              </a:rPr>
              <a:t>The project involves in analysing online course enrolment data through EDA, extracting text features (</a:t>
            </a:r>
            <a:r>
              <a:rPr lang="en-GB" sz="2000" dirty="0" err="1">
                <a:solidFill>
                  <a:schemeClr val="tx1"/>
                </a:solidFill>
                <a:latin typeface="+mn-lt"/>
              </a:rPr>
              <a:t>BoW</a:t>
            </a:r>
            <a:r>
              <a:rPr lang="en-GB" sz="2000" dirty="0">
                <a:solidFill>
                  <a:schemeClr val="tx1"/>
                </a:solidFill>
                <a:latin typeface="+mn-lt"/>
              </a:rPr>
              <a:t>), and calculating course similarities. Content-based and collaborative filtering recommendation systems were developed using unsupervised and supervised learning techniques like K-means, PCA, NMF, and Neural Networks. </a:t>
            </a:r>
            <a:endParaRPr lang="en-GB" sz="2000" dirty="0">
              <a:solidFill>
                <a:schemeClr val="tx1"/>
              </a:solidFill>
              <a:latin typeface="Abadi" panose="020B0604020104020204" pitchFamily="34" charset="0"/>
            </a:endParaRPr>
          </a:p>
          <a:p>
            <a:pPr marL="0" indent="0">
              <a:spcBef>
                <a:spcPts val="1400"/>
              </a:spcBef>
              <a:buNone/>
            </a:pPr>
            <a:r>
              <a:rPr lang="en-US" sz="2100" b="1" dirty="0">
                <a:solidFill>
                  <a:schemeClr val="accent3">
                    <a:lumMod val="25000"/>
                  </a:schemeClr>
                </a:solidFill>
                <a:latin typeface="Abadi" panose="020B0604020104020204" pitchFamily="34" charset="0"/>
              </a:rPr>
              <a:t>Problem states and hypotheses</a:t>
            </a:r>
          </a:p>
          <a:p>
            <a:pPr>
              <a:spcBef>
                <a:spcPts val="1400"/>
              </a:spcBef>
            </a:pPr>
            <a:r>
              <a:rPr lang="en-GB" sz="2100" dirty="0">
                <a:solidFill>
                  <a:schemeClr val="tx1"/>
                </a:solidFill>
                <a:latin typeface="+mn-lt"/>
              </a:rPr>
              <a:t>The primary challenge this project addresses is the difficulty learners face in discovering new courses that match their interests and in creating personalized learning paths, due to the growing number of courses and learners. </a:t>
            </a:r>
            <a:endParaRPr lang="en-GB" sz="2100" dirty="0">
              <a:solidFill>
                <a:schemeClr val="tx1"/>
              </a:solidFill>
              <a:latin typeface="+mn-lt"/>
            </a:endParaRPr>
          </a:p>
          <a:p>
            <a:pPr>
              <a:spcBef>
                <a:spcPts val="1400"/>
              </a:spcBef>
            </a:pPr>
            <a:r>
              <a:rPr lang="en-GB" sz="2100" dirty="0">
                <a:solidFill>
                  <a:schemeClr val="tx1"/>
                </a:solidFill>
                <a:latin typeface="+mn-lt"/>
              </a:rPr>
              <a:t>Our </a:t>
            </a:r>
            <a:r>
              <a:rPr lang="en-GB" sz="2100" dirty="0">
                <a:solidFill>
                  <a:schemeClr val="tx1"/>
                </a:solidFill>
                <a:latin typeface="+mn-lt"/>
              </a:rPr>
              <a:t>hypothesis is that developing a personalized recommender system, which leverages course content and learners' past interactions with courses, can help learners find new courses of interest and enhance their learning journeys. </a:t>
            </a:r>
            <a:endParaRPr lang="en-GB" sz="2100" dirty="0">
              <a:solidFill>
                <a:schemeClr val="tx1"/>
              </a:solidFill>
              <a:latin typeface="+mn-lt"/>
            </a:endParaRPr>
          </a:p>
          <a:p>
            <a:pPr>
              <a:spcBef>
                <a:spcPts val="1400"/>
              </a:spcBef>
            </a:pPr>
            <a:r>
              <a:rPr lang="en-GB" sz="2100" dirty="0">
                <a:solidFill>
                  <a:schemeClr val="tx1"/>
                </a:solidFill>
                <a:latin typeface="+mn-lt"/>
              </a:rPr>
              <a:t>We </a:t>
            </a:r>
            <a:r>
              <a:rPr lang="en-GB" sz="2100" dirty="0">
                <a:solidFill>
                  <a:schemeClr val="tx1"/>
                </a:solidFill>
                <a:latin typeface="+mn-lt"/>
              </a:rPr>
              <a:t>will investigate and compare various unsupervised and supervised machine learning models to identify the best-performing model for this task</a:t>
            </a:r>
            <a:r>
              <a:rPr lang="en-GB" sz="2100" dirty="0">
                <a:solidFill>
                  <a:schemeClr val="tx1"/>
                </a:solidFill>
                <a:latin typeface="+mn-lt"/>
              </a:rPr>
              <a:t>. </a:t>
            </a:r>
          </a:p>
          <a:p>
            <a:pPr>
              <a:spcBef>
                <a:spcPts val="1400"/>
              </a:spcBef>
            </a:pPr>
            <a:r>
              <a:rPr lang="en-GB" sz="2100" dirty="0">
                <a:solidFill>
                  <a:schemeClr val="tx1"/>
                </a:solidFill>
                <a:latin typeface="+mn-lt"/>
              </a:rPr>
              <a:t>The main obstacle that based here is we have multiple options and each has its own assumptions to it. Hence picking the appropriate model is crucial to yield the expected outcomes.</a:t>
            </a:r>
            <a:endParaRPr lang="en-US" sz="2100" dirty="0">
              <a:solidFill>
                <a:schemeClr val="tx1"/>
              </a:solidFill>
              <a:latin typeface="+mn-lt"/>
            </a:endParaRPr>
          </a:p>
        </p:txBody>
      </p:sp>
    </p:spTree>
    <p:extLst>
      <p:ext uri="{BB962C8B-B14F-4D97-AF65-F5344CB8AC3E}">
        <p14:creationId xmlns:p14="http://schemas.microsoft.com/office/powerpoint/2010/main" val="2560061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FF7BC5-E183-2F4D-BC8D-2C69A220292B}"/>
              </a:ext>
            </a:extLst>
          </p:cNvPr>
          <p:cNvSpPr>
            <a:spLocks noGrp="1"/>
          </p:cNvSpPr>
          <p:nvPr>
            <p:ph type="title"/>
          </p:nvPr>
        </p:nvSpPr>
        <p:spPr>
          <a:xfrm>
            <a:off x="831850" y="1852613"/>
            <a:ext cx="10515600" cy="2852737"/>
          </a:xfrm>
          <a:noFill/>
        </p:spPr>
        <p:txBody>
          <a:bodyPr/>
          <a:lstStyle/>
          <a:p>
            <a:pPr algn="ctr"/>
            <a:r>
              <a:rPr lang="en-US" sz="8000" dirty="0">
                <a:solidFill>
                  <a:schemeClr val="bg1"/>
                </a:solidFill>
                <a:latin typeface="Arial Black" panose="020B0A04020102020204" pitchFamily="34" charset="0"/>
              </a:rPr>
              <a:t>Exploratory Data Analysis</a:t>
            </a:r>
          </a:p>
        </p:txBody>
      </p:sp>
      <p:pic>
        <p:nvPicPr>
          <p:cNvPr id="36" name="Graphic 35">
            <a:extLst>
              <a:ext uri="{FF2B5EF4-FFF2-40B4-BE49-F238E27FC236}">
                <a16:creationId xmlns:a16="http://schemas.microsoft.com/office/drawing/2014/main" xmlns="" id="{693C86CF-B31B-4549-BA68-C5C2DB47485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Course counts per genre</a:t>
            </a:r>
          </a:p>
        </p:txBody>
      </p:sp>
      <p:sp>
        <p:nvSpPr>
          <p:cNvPr id="6" name="Content Placeholder 5"/>
          <p:cNvSpPr>
            <a:spLocks noGrp="1"/>
          </p:cNvSpPr>
          <p:nvPr>
            <p:ph sz="half" idx="1"/>
          </p:nvPr>
        </p:nvSpPr>
        <p:spPr>
          <a:xfrm>
            <a:off x="563881" y="1207770"/>
            <a:ext cx="5943599" cy="4969193"/>
          </a:xfrm>
        </p:spPr>
        <p:txBody>
          <a:bodyPr>
            <a:normAutofit lnSpcReduction="10000"/>
          </a:bodyPr>
          <a:lstStyle/>
          <a:p>
            <a:pPr marL="0" indent="0" algn="just">
              <a:buNone/>
            </a:pPr>
            <a:r>
              <a:rPr lang="en-GB" sz="2000" dirty="0"/>
              <a:t>In the process of </a:t>
            </a:r>
            <a:r>
              <a:rPr lang="en-GB" sz="2000" dirty="0" smtClean="0"/>
              <a:t>analysing </a:t>
            </a:r>
            <a:r>
              <a:rPr lang="en-GB" sz="2000" dirty="0"/>
              <a:t>course genres, the dataset was examined to identify the popularity of various online course </a:t>
            </a:r>
            <a:r>
              <a:rPr lang="en-GB" sz="2000" dirty="0" smtClean="0"/>
              <a:t>topics. </a:t>
            </a:r>
          </a:p>
          <a:p>
            <a:pPr marL="0" indent="0" algn="just">
              <a:buNone/>
            </a:pPr>
            <a:r>
              <a:rPr lang="en-GB" sz="2000" dirty="0" smtClean="0"/>
              <a:t>By </a:t>
            </a:r>
            <a:r>
              <a:rPr lang="en-GB" sz="2000" dirty="0"/>
              <a:t>calculating course counts for each genre and visualizing the results through a bar chart and </a:t>
            </a:r>
            <a:r>
              <a:rPr lang="en-GB" sz="2000" dirty="0" smtClean="0"/>
              <a:t>table, insights </a:t>
            </a:r>
            <a:r>
              <a:rPr lang="en-GB" sz="2000" dirty="0"/>
              <a:t>into the most sought-after subjects were revealed. </a:t>
            </a:r>
            <a:endParaRPr lang="en-GB" sz="2000" dirty="0" smtClean="0"/>
          </a:p>
          <a:p>
            <a:pPr marL="0" indent="0" algn="just">
              <a:buNone/>
            </a:pPr>
            <a:r>
              <a:rPr lang="en-GB" sz="2000" dirty="0" smtClean="0"/>
              <a:t>The </a:t>
            </a:r>
            <a:r>
              <a:rPr lang="en-GB" sz="2000" dirty="0"/>
              <a:t>analysis revealed that Backend Development, Machine Learning, and Database courses are among the most prevalent, while Blockchain and Chatbot courses are less common. </a:t>
            </a:r>
            <a:endParaRPr lang="en-GB" sz="2000" dirty="0" smtClean="0"/>
          </a:p>
          <a:p>
            <a:pPr marL="0" indent="0" algn="just">
              <a:buNone/>
            </a:pPr>
            <a:r>
              <a:rPr lang="en-GB" sz="2000" dirty="0" smtClean="0"/>
              <a:t>This </a:t>
            </a:r>
            <a:r>
              <a:rPr lang="en-GB" sz="2000" dirty="0"/>
              <a:t>exploration </a:t>
            </a:r>
            <a:r>
              <a:rPr lang="en-GB" sz="2000" dirty="0" smtClean="0"/>
              <a:t>provides valuable </a:t>
            </a:r>
            <a:r>
              <a:rPr lang="en-GB" sz="2000" dirty="0"/>
              <a:t>insights for learners and educators seeking to understand current trends in online </a:t>
            </a:r>
            <a:r>
              <a:rPr lang="en-GB" sz="2000" dirty="0" smtClean="0"/>
              <a:t>education. </a:t>
            </a:r>
          </a:p>
          <a:p>
            <a:pPr marL="0" indent="0" algn="just">
              <a:buNone/>
            </a:pPr>
            <a:r>
              <a:rPr lang="en-GB" sz="2000" dirty="0" smtClean="0"/>
              <a:t>The </a:t>
            </a:r>
            <a:r>
              <a:rPr lang="en-GB" sz="2000" dirty="0"/>
              <a:t>x-axis </a:t>
            </a:r>
            <a:r>
              <a:rPr lang="en-GB" sz="2000" dirty="0" smtClean="0"/>
              <a:t>represents </a:t>
            </a:r>
            <a:r>
              <a:rPr lang="en-GB" sz="2000" dirty="0"/>
              <a:t>the course genre and the y-axis presents the course count per genre.</a:t>
            </a:r>
            <a:endParaRPr lang="en-IN" sz="2000" dirty="0"/>
          </a:p>
        </p:txBody>
      </p:sp>
      <p:pic>
        <p:nvPicPr>
          <p:cNvPr id="2" name="Picture 1"/>
          <p:cNvPicPr>
            <a:picLocks noChangeAspect="1"/>
          </p:cNvPicPr>
          <p:nvPr/>
        </p:nvPicPr>
        <p:blipFill rotWithShape="1">
          <a:blip r:embed="rId2"/>
          <a:srcRect r="12514"/>
          <a:stretch/>
        </p:blipFill>
        <p:spPr>
          <a:xfrm>
            <a:off x="7329487" y="1207770"/>
            <a:ext cx="4572954" cy="4076700"/>
          </a:xfrm>
          <a:prstGeom prst="rect">
            <a:avLst/>
          </a:prstGeom>
        </p:spPr>
      </p:pic>
      <p:sp>
        <p:nvSpPr>
          <p:cNvPr id="5" name="TextBox 4"/>
          <p:cNvSpPr txBox="1"/>
          <p:nvPr/>
        </p:nvSpPr>
        <p:spPr>
          <a:xfrm>
            <a:off x="7329486" y="5469136"/>
            <a:ext cx="4771073" cy="400110"/>
          </a:xfrm>
          <a:prstGeom prst="rect">
            <a:avLst/>
          </a:prstGeom>
          <a:noFill/>
        </p:spPr>
        <p:txBody>
          <a:bodyPr wrap="square" rtlCol="0">
            <a:spAutoFit/>
          </a:bodyPr>
          <a:lstStyle/>
          <a:p>
            <a:r>
              <a:rPr lang="en-US" sz="2000" dirty="0"/>
              <a:t>the </a:t>
            </a:r>
            <a:r>
              <a:rPr lang="en-US" sz="2000" dirty="0" err="1"/>
              <a:t>barchart</a:t>
            </a:r>
            <a:r>
              <a:rPr lang="en-US" sz="2000" dirty="0"/>
              <a:t> of course counts per genre</a:t>
            </a:r>
            <a:endParaRPr lang="en-IN" sz="2000" dirty="0"/>
          </a:p>
        </p:txBody>
      </p:sp>
    </p:spTree>
    <p:extLst>
      <p:ext uri="{BB962C8B-B14F-4D97-AF65-F5344CB8AC3E}">
        <p14:creationId xmlns:p14="http://schemas.microsoft.com/office/powerpoint/2010/main" val="27655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Course enrollment distribution</a:t>
            </a:r>
          </a:p>
        </p:txBody>
      </p:sp>
      <p:sp>
        <p:nvSpPr>
          <p:cNvPr id="2" name="Content Placeholder 1"/>
          <p:cNvSpPr>
            <a:spLocks noGrp="1"/>
          </p:cNvSpPr>
          <p:nvPr>
            <p:ph idx="1"/>
          </p:nvPr>
        </p:nvSpPr>
        <p:spPr>
          <a:xfrm>
            <a:off x="320040" y="1249680"/>
            <a:ext cx="6080760" cy="4927283"/>
          </a:xfrm>
        </p:spPr>
        <p:txBody>
          <a:bodyPr/>
          <a:lstStyle/>
          <a:p>
            <a:pPr marL="0" indent="0">
              <a:buNone/>
            </a:pPr>
            <a:r>
              <a:rPr lang="en-GB" sz="2400" dirty="0"/>
              <a:t>The analysis of course </a:t>
            </a:r>
            <a:r>
              <a:rPr lang="en-GB" sz="2400" dirty="0" smtClean="0"/>
              <a:t>enrolment </a:t>
            </a:r>
            <a:r>
              <a:rPr lang="en-GB" sz="2400" dirty="0"/>
              <a:t>data aimed to uncover patterns in user engagement and interactions with online courses. The dataset contains 233,306 </a:t>
            </a:r>
            <a:r>
              <a:rPr lang="en-GB" sz="2400" dirty="0" smtClean="0"/>
              <a:t>enrolment </a:t>
            </a:r>
            <a:r>
              <a:rPr lang="en-GB" sz="2400" dirty="0"/>
              <a:t>records from 5,000 unique users. Upon aggregating the rating counts, it was observed that most users provide only a few ratings, while a smaller group rates more frequently. The distribution of these ratings highlights differences in user engagement, offering valuable insights that can help refine course offerings and improve the overall user experience.</a:t>
            </a:r>
            <a:endParaRPr lang="en-IN" sz="2400" dirty="0"/>
          </a:p>
        </p:txBody>
      </p:sp>
      <p:sp>
        <p:nvSpPr>
          <p:cNvPr id="7" name="TextBox 6"/>
          <p:cNvSpPr txBox="1"/>
          <p:nvPr/>
        </p:nvSpPr>
        <p:spPr>
          <a:xfrm>
            <a:off x="7113270" y="5486400"/>
            <a:ext cx="4457700" cy="472440"/>
          </a:xfrm>
          <a:prstGeom prst="rect">
            <a:avLst/>
          </a:prstGeom>
          <a:noFill/>
        </p:spPr>
        <p:txBody>
          <a:bodyPr wrap="square" rtlCol="0">
            <a:spAutoFit/>
          </a:bodyPr>
          <a:lstStyle/>
          <a:p>
            <a:endParaRPr lang="en-IN" dirty="0"/>
          </a:p>
        </p:txBody>
      </p:sp>
      <p:pic>
        <p:nvPicPr>
          <p:cNvPr id="10" name="Picture 9"/>
          <p:cNvPicPr>
            <a:picLocks noChangeAspect="1"/>
          </p:cNvPicPr>
          <p:nvPr/>
        </p:nvPicPr>
        <p:blipFill>
          <a:blip r:embed="rId2"/>
          <a:stretch>
            <a:fillRect/>
          </a:stretch>
        </p:blipFill>
        <p:spPr>
          <a:xfrm>
            <a:off x="6568442" y="1546071"/>
            <a:ext cx="5136642" cy="3525012"/>
          </a:xfrm>
          <a:prstGeom prst="rect">
            <a:avLst/>
          </a:prstGeom>
        </p:spPr>
      </p:pic>
    </p:spTree>
    <p:extLst>
      <p:ext uri="{BB962C8B-B14F-4D97-AF65-F5344CB8AC3E}">
        <p14:creationId xmlns:p14="http://schemas.microsoft.com/office/powerpoint/2010/main" val="29457040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xmlns="" id="{A4D1CBA0-D4EF-0E4C-91FB-ACF90D54854A}"/>
              </a:ext>
            </a:extLst>
          </p:cNvPr>
          <p:cNvSpPr txBox="1">
            <a:spLocks/>
          </p:cNvSpPr>
          <p:nvPr/>
        </p:nvSpPr>
        <p:spPr>
          <a:xfrm>
            <a:off x="289560" y="1792289"/>
            <a:ext cx="6370319" cy="461813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The goal of this task was to identify the top 20 most popular courses based on </a:t>
            </a:r>
            <a:r>
              <a:rPr lang="en-GB" sz="2400" dirty="0" smtClean="0"/>
              <a:t>enrolment </a:t>
            </a:r>
            <a:r>
              <a:rPr lang="en-GB" sz="2400" dirty="0"/>
              <a:t>counts. By aggregating the data using the groupby() and size() methods in Pandas on the item column, the courses were ranked by their </a:t>
            </a:r>
            <a:r>
              <a:rPr lang="en-GB" sz="2400" dirty="0" smtClean="0"/>
              <a:t>enrolment </a:t>
            </a:r>
            <a:r>
              <a:rPr lang="en-GB" sz="2400" dirty="0"/>
              <a:t>counts. The </a:t>
            </a:r>
            <a:r>
              <a:rPr lang="en-GB" sz="2400" dirty="0" smtClean="0"/>
              <a:t>sort_values() </a:t>
            </a:r>
            <a:r>
              <a:rPr lang="en-GB" sz="2400" dirty="0"/>
              <a:t>method was then applied to order the courses, and the slice() method was used to extract the top 20 courses. Finally, the merge() method in Pandas was utilized to join the resulting list with the course details, providing insights into the most popular courses and learner preferences on the platform</a:t>
            </a:r>
            <a:r>
              <a:rPr lang="en-GB" sz="2400" dirty="0" smtClean="0"/>
              <a:t>.</a:t>
            </a:r>
            <a:endParaRPr lang="en-US" sz="2400" dirty="0"/>
          </a:p>
        </p:txBody>
      </p:sp>
      <p:pic>
        <p:nvPicPr>
          <p:cNvPr id="2" name="Picture 1"/>
          <p:cNvPicPr>
            <a:picLocks noChangeAspect="1"/>
          </p:cNvPicPr>
          <p:nvPr/>
        </p:nvPicPr>
        <p:blipFill>
          <a:blip r:embed="rId2"/>
          <a:stretch>
            <a:fillRect/>
          </a:stretch>
        </p:blipFill>
        <p:spPr>
          <a:xfrm>
            <a:off x="7657145" y="954886"/>
            <a:ext cx="3943636" cy="5455539"/>
          </a:xfrm>
          <a:prstGeom prst="rect">
            <a:avLst/>
          </a:prstGeom>
        </p:spPr>
      </p:pic>
    </p:spTree>
    <p:extLst>
      <p:ext uri="{BB962C8B-B14F-4D97-AF65-F5344CB8AC3E}">
        <p14:creationId xmlns:p14="http://schemas.microsoft.com/office/powerpoint/2010/main" val="28187961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26EB370-3F0F-1B41-BFE3-77AFB99A4166}"/>
              </a:ext>
            </a:extLst>
          </p:cNvPr>
          <p:cNvSpPr>
            <a:spLocks noGrp="1"/>
          </p:cNvSpPr>
          <p:nvPr>
            <p:ph type="title"/>
          </p:nvPr>
        </p:nvSpPr>
        <p:spPr/>
        <p:txBody>
          <a:bodyPr/>
          <a:lstStyle/>
          <a:p>
            <a:r>
              <a:rPr lang="en-US" sz="4000" dirty="0">
                <a:solidFill>
                  <a:srgbClr val="0B49CB"/>
                </a:solidFill>
                <a:latin typeface="Abadi"/>
              </a:rPr>
              <a:t>Word cloud of course titles</a:t>
            </a:r>
          </a:p>
        </p:txBody>
      </p:sp>
      <p:sp>
        <p:nvSpPr>
          <p:cNvPr id="5" name="Content Placeholder 4"/>
          <p:cNvSpPr>
            <a:spLocks noGrp="1"/>
          </p:cNvSpPr>
          <p:nvPr>
            <p:ph idx="1"/>
          </p:nvPr>
        </p:nvSpPr>
        <p:spPr>
          <a:xfrm>
            <a:off x="198119" y="1082040"/>
            <a:ext cx="11750041" cy="4543306"/>
          </a:xfrm>
        </p:spPr>
        <p:txBody>
          <a:bodyPr>
            <a:normAutofit/>
          </a:bodyPr>
          <a:lstStyle/>
          <a:p>
            <a:pPr marL="0" indent="0">
              <a:buNone/>
            </a:pPr>
            <a:r>
              <a:rPr lang="en-GB" sz="2000" dirty="0"/>
              <a:t>A word cloud is a visual representation of text data where the frequency of each word is depicted by its size, with more frequent words appearing larger</a:t>
            </a:r>
            <a:r>
              <a:rPr lang="en-GB" sz="2000" dirty="0" smtClean="0"/>
              <a:t>.</a:t>
            </a:r>
          </a:p>
          <a:p>
            <a:pPr marL="0" indent="0">
              <a:buNone/>
            </a:pPr>
            <a:r>
              <a:rPr lang="en-GB" sz="2000" dirty="0" smtClean="0"/>
              <a:t>From the obtained word cloud we </a:t>
            </a:r>
            <a:r>
              <a:rPr lang="en-GB" sz="2000" dirty="0"/>
              <a:t>can infer </a:t>
            </a:r>
            <a:r>
              <a:rPr lang="en-GB" sz="2000" dirty="0" smtClean="0"/>
              <a:t>an general </a:t>
            </a:r>
            <a:r>
              <a:rPr lang="en-GB" sz="2000" dirty="0"/>
              <a:t>understanding that the courses in the dataset are focused on demanding IT skills.</a:t>
            </a:r>
            <a:endParaRPr lang="en-IN" sz="2000" dirty="0" smtClean="0"/>
          </a:p>
          <a:p>
            <a:r>
              <a:rPr lang="en-IN" sz="2000" dirty="0" smtClean="0"/>
              <a:t>The libraries used to generate the word cloud are  </a:t>
            </a:r>
            <a:r>
              <a:rPr lang="en-IN" sz="2000" dirty="0"/>
              <a:t>NLTK, WordCloud, Matplotlib.</a:t>
            </a:r>
          </a:p>
          <a:p>
            <a:r>
              <a:rPr lang="en-IN" sz="2000" dirty="0" smtClean="0"/>
              <a:t>The Key Steps involved are:</a:t>
            </a:r>
            <a:endParaRPr lang="en-IN" sz="2000" dirty="0"/>
          </a:p>
          <a:p>
            <a:pPr marL="457200" indent="-457200">
              <a:buAutoNum type="arabicPeriod"/>
            </a:pPr>
            <a:r>
              <a:rPr lang="en-IN" sz="2000" dirty="0" smtClean="0"/>
              <a:t>Install </a:t>
            </a:r>
            <a:r>
              <a:rPr lang="en-IN" sz="2000" dirty="0"/>
              <a:t>and import required </a:t>
            </a:r>
            <a:r>
              <a:rPr lang="en-IN" sz="2000" dirty="0" smtClean="0"/>
              <a:t>libraries.</a:t>
            </a:r>
          </a:p>
          <a:p>
            <a:pPr marL="457200" indent="-457200">
              <a:buAutoNum type="arabicPeriod"/>
            </a:pPr>
            <a:r>
              <a:rPr lang="en-IN" sz="2000" dirty="0" smtClean="0"/>
              <a:t>Define </a:t>
            </a:r>
            <a:r>
              <a:rPr lang="en-IN" sz="2000" dirty="0"/>
              <a:t>text and split into </a:t>
            </a:r>
            <a:r>
              <a:rPr lang="en-IN" sz="2000" dirty="0" smtClean="0"/>
              <a:t>words.</a:t>
            </a:r>
          </a:p>
          <a:p>
            <a:pPr marL="457200" indent="-457200">
              <a:buAutoNum type="arabicPeriod"/>
            </a:pPr>
            <a:r>
              <a:rPr lang="en-IN" sz="2000" dirty="0" smtClean="0"/>
              <a:t>Remove </a:t>
            </a:r>
            <a:r>
              <a:rPr lang="en-IN" sz="2000" dirty="0"/>
              <a:t>standard and custom </a:t>
            </a:r>
            <a:r>
              <a:rPr lang="en-IN" sz="2000" dirty="0" smtClean="0"/>
              <a:t>stopwords.</a:t>
            </a:r>
          </a:p>
          <a:p>
            <a:pPr marL="457200" indent="-457200">
              <a:buAutoNum type="arabicPeriod"/>
            </a:pPr>
            <a:r>
              <a:rPr lang="en-IN" sz="2000" dirty="0" smtClean="0"/>
              <a:t>Reconstruct </a:t>
            </a:r>
            <a:r>
              <a:rPr lang="en-IN" sz="2000" dirty="0"/>
              <a:t>filtered </a:t>
            </a:r>
            <a:r>
              <a:rPr lang="en-IN" sz="2000" dirty="0" smtClean="0"/>
              <a:t>text.</a:t>
            </a:r>
          </a:p>
          <a:p>
            <a:pPr marL="457200" indent="-457200">
              <a:buAutoNum type="arabicPeriod"/>
            </a:pPr>
            <a:r>
              <a:rPr lang="en-IN" sz="2000" dirty="0" smtClean="0"/>
              <a:t>Generate </a:t>
            </a:r>
            <a:r>
              <a:rPr lang="en-IN" sz="2000" dirty="0"/>
              <a:t>and plot the word cloud.</a:t>
            </a:r>
          </a:p>
          <a:p>
            <a:endParaRPr lang="en-IN" sz="2000" dirty="0"/>
          </a:p>
        </p:txBody>
      </p:sp>
      <p:pic>
        <p:nvPicPr>
          <p:cNvPr id="2" name="Picture 1"/>
          <p:cNvPicPr>
            <a:picLocks noChangeAspect="1"/>
          </p:cNvPicPr>
          <p:nvPr/>
        </p:nvPicPr>
        <p:blipFill>
          <a:blip r:embed="rId2"/>
          <a:stretch>
            <a:fillRect/>
          </a:stretch>
        </p:blipFill>
        <p:spPr>
          <a:xfrm>
            <a:off x="4925377" y="2747431"/>
            <a:ext cx="7022783" cy="3594830"/>
          </a:xfrm>
          <a:prstGeom prst="rect">
            <a:avLst/>
          </a:prstGeom>
        </p:spPr>
      </p:pic>
      <p:sp>
        <p:nvSpPr>
          <p:cNvPr id="3" name="TextBox 2"/>
          <p:cNvSpPr txBox="1"/>
          <p:nvPr/>
        </p:nvSpPr>
        <p:spPr>
          <a:xfrm>
            <a:off x="7391400" y="6370320"/>
            <a:ext cx="4175760" cy="369332"/>
          </a:xfrm>
          <a:prstGeom prst="rect">
            <a:avLst/>
          </a:prstGeom>
          <a:noFill/>
        </p:spPr>
        <p:txBody>
          <a:bodyPr wrap="square" rtlCol="0">
            <a:spAutoFit/>
          </a:bodyPr>
          <a:lstStyle/>
          <a:p>
            <a:r>
              <a:rPr lang="en-IN" dirty="0" smtClean="0"/>
              <a:t>Word Cloud created based on course title</a:t>
            </a:r>
            <a:endParaRPr lang="en-IN" dirty="0"/>
          </a:p>
        </p:txBody>
      </p:sp>
    </p:spTree>
    <p:extLst>
      <p:ext uri="{BB962C8B-B14F-4D97-AF65-F5344CB8AC3E}">
        <p14:creationId xmlns:p14="http://schemas.microsoft.com/office/powerpoint/2010/main" val="1268933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1000" b="-21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9FF7BC5-E183-2F4D-BC8D-2C69A220292B}"/>
              </a:ext>
            </a:extLst>
          </p:cNvPr>
          <p:cNvSpPr>
            <a:spLocks noGrp="1"/>
          </p:cNvSpPr>
          <p:nvPr>
            <p:ph type="title"/>
          </p:nvPr>
        </p:nvSpPr>
        <p:spPr>
          <a:xfrm>
            <a:off x="223711" y="1524671"/>
            <a:ext cx="7352929" cy="3900497"/>
          </a:xfrm>
          <a:solidFill>
            <a:schemeClr val="bg1"/>
          </a:solidFill>
        </p:spPr>
        <p:txBody>
          <a:bodyPr>
            <a:normAutofit/>
          </a:bodyPr>
          <a:lstStyle/>
          <a:p>
            <a:pPr algn="ctr"/>
            <a:r>
              <a:rPr lang="en-US" dirty="0">
                <a:latin typeface="Baskerville Old Face" panose="02020602080505020303" pitchFamily="18" charset="0"/>
              </a:rPr>
              <a:t>Content-based Recommender System using Unsupervised Learning</a:t>
            </a:r>
          </a:p>
        </p:txBody>
      </p:sp>
      <p:grpSp>
        <p:nvGrpSpPr>
          <p:cNvPr id="6" name="Group 5">
            <a:extLst>
              <a:ext uri="{FF2B5EF4-FFF2-40B4-BE49-F238E27FC236}">
                <a16:creationId xmlns:a16="http://schemas.microsoft.com/office/drawing/2014/main" xmlns=""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xmlns=""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xmlns=""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xmlns=""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xmlns=""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xmlns=""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xmlns=""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xmlns=""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xmlns=""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xmlns=""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xmlns=""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xmlns=""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xmlns=""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xmlns=""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xmlns=""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xmlns=""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xmlns=""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xmlns=""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xmlns=""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xmlns=""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xmlns=""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xmlns=""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xmlns=""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xmlns=""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xmlns=""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xmlns=""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http://purl.org/dc/dcmitype/"/>
    <ds:schemaRef ds:uri="http://schemas.microsoft.com/office/2006/metadata/properties"/>
    <ds:schemaRef ds:uri="f80a141d-92ca-4d3d-9308-f7e7b1d44ce8"/>
    <ds:schemaRef ds:uri="http://schemas.microsoft.com/office/2006/documentManagement/types"/>
    <ds:schemaRef ds:uri="http://purl.org/dc/elements/1.1/"/>
    <ds:schemaRef ds:uri="http://www.w3.org/XML/1998/namespace"/>
    <ds:schemaRef ds:uri="http://schemas.microsoft.com/office/infopath/2007/PartnerControls"/>
    <ds:schemaRef ds:uri="http://schemas.openxmlformats.org/package/2006/metadata/core-properties"/>
    <ds:schemaRef ds:uri="155be751-a274-42e8-93fb-f39d3b9bccc8"/>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2708</TotalTime>
  <Words>1564</Words>
  <Application>Microsoft Office PowerPoint</Application>
  <PresentationFormat>Widescreen</PresentationFormat>
  <Paragraphs>130</Paragraphs>
  <Slides>21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Abadi</vt:lpstr>
      <vt:lpstr>Arial</vt:lpstr>
      <vt:lpstr>Arial Black</vt:lpstr>
      <vt:lpstr>Baskerville Old Face</vt:lpstr>
      <vt:lpstr>Blackadder ITC</vt:lpstr>
      <vt:lpstr>Calibri</vt:lpstr>
      <vt:lpstr>Calibri Light</vt:lpstr>
      <vt:lpstr>IBM Plex Mono SemiBold</vt:lpstr>
      <vt:lpstr>SF Pro</vt:lpstr>
      <vt:lpstr>Custom Design</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YAN Luo</dc:creator>
  <cp:lastModifiedBy>Windows User</cp:lastModifiedBy>
  <cp:revision>486</cp:revision>
  <dcterms:created xsi:type="dcterms:W3CDTF">2021-04-29T18:58:34Z</dcterms:created>
  <dcterms:modified xsi:type="dcterms:W3CDTF">2025-01-25T09:23:55Z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