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6" d="100"/>
          <a:sy n="116" d="100"/>
        </p:scale>
        <p:origin x="1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7/15/2020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0356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7/15/2020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76007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7/15/2020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5252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7/15/2020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7890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7/15/2020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76253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7/15/2020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2686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7/15/2020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7177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7/15/2020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4937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7/15/2020</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63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7/15/2020</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0404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7/15/2020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63677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7/15/2020</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88363121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loud.ibm.com/docs/assistant?topic=assistant-api-client-get-context" TargetMode="External"/><Relationship Id="rId2" Type="http://schemas.openxmlformats.org/officeDocument/2006/relationships/hyperlink" Target="https://www.youtube.com/watch?v=C8jxInLM9nM" TargetMode="External"/><Relationship Id="rId1" Type="http://schemas.openxmlformats.org/officeDocument/2006/relationships/slideLayout" Target="../slideLayouts/slideLayout2.xml"/><Relationship Id="rId5" Type="http://schemas.openxmlformats.org/officeDocument/2006/relationships/hyperlink" Target="https://blog.miguelgrinberg.com/post/the-flask-mega-tutorial-part-i-hello-world" TargetMode="External"/><Relationship Id="rId4" Type="http://schemas.openxmlformats.org/officeDocument/2006/relationships/hyperlink" Target="https://python-cloudant.readthedocs.io/en/stab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2">
            <a:extLst>
              <a:ext uri="{FF2B5EF4-FFF2-40B4-BE49-F238E27FC236}">
                <a16:creationId xmlns:a16="http://schemas.microsoft.com/office/drawing/2014/main" id="{61D3DE8F-D3AE-4EEC-8748-725EC194CB1E}"/>
              </a:ext>
            </a:extLst>
          </p:cNvPr>
          <p:cNvPicPr>
            <a:picLocks noChangeAspect="1"/>
          </p:cNvPicPr>
          <p:nvPr/>
        </p:nvPicPr>
        <p:blipFill rotWithShape="1">
          <a:blip r:embed="rId2"/>
          <a:srcRect l="5578" r="2866" b="-1"/>
          <a:stretch/>
        </p:blipFill>
        <p:spPr>
          <a:xfrm>
            <a:off x="-1" y="10"/>
            <a:ext cx="12191997" cy="6857990"/>
          </a:xfrm>
          <a:prstGeom prst="rect">
            <a:avLst/>
          </a:prstGeom>
        </p:spPr>
      </p:pic>
      <p:sp>
        <p:nvSpPr>
          <p:cNvPr id="10" name="Rectangle 9">
            <a:extLst>
              <a:ext uri="{FF2B5EF4-FFF2-40B4-BE49-F238E27FC236}">
                <a16:creationId xmlns:a16="http://schemas.microsoft.com/office/drawing/2014/main" id="{55E902CB-1D4C-4599-B01D-A1CD4D2D9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603955" cy="6858000"/>
          </a:xfrm>
          <a:prstGeom prst="rect">
            <a:avLst/>
          </a:prstGeom>
          <a:gradFill>
            <a:gsLst>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aphic 190">
            <a:extLst>
              <a:ext uri="{FF2B5EF4-FFF2-40B4-BE49-F238E27FC236}">
                <a16:creationId xmlns:a16="http://schemas.microsoft.com/office/drawing/2014/main" id="{F3F5D407-83EF-4D7F-9DAF-4C3CEB778F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982" y="827494"/>
            <a:ext cx="1291642" cy="429215"/>
            <a:chOff x="2504802" y="1755501"/>
            <a:chExt cx="1598829" cy="531293"/>
          </a:xfrm>
          <a:solidFill>
            <a:schemeClr val="tx1"/>
          </a:solidFill>
        </p:grpSpPr>
        <p:sp>
          <p:nvSpPr>
            <p:cNvPr id="13" name="Freeform: Shape 12">
              <a:extLst>
                <a:ext uri="{FF2B5EF4-FFF2-40B4-BE49-F238E27FC236}">
                  <a16:creationId xmlns:a16="http://schemas.microsoft.com/office/drawing/2014/main" id="{CC07906A-A83F-47F2-975A-C1756F445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C38730D-4164-41D4-81C0-E9A070EA8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D2539C73-C848-4608-957A-D6C0169139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8736" y="533549"/>
            <a:ext cx="5356040" cy="5343028"/>
            <a:chOff x="739960" y="1925092"/>
            <a:chExt cx="4376696" cy="4366063"/>
          </a:xfrm>
        </p:grpSpPr>
        <p:sp>
          <p:nvSpPr>
            <p:cNvPr id="17" name="Oval 16">
              <a:extLst>
                <a:ext uri="{FF2B5EF4-FFF2-40B4-BE49-F238E27FC236}">
                  <a16:creationId xmlns:a16="http://schemas.microsoft.com/office/drawing/2014/main" id="{253EEDFE-1D2D-4938-9DF2-97FB4F709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EA4CF2D-570F-4529-ADDA-B37CF05B6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Oval 18">
              <a:extLst>
                <a:ext uri="{FF2B5EF4-FFF2-40B4-BE49-F238E27FC236}">
                  <a16:creationId xmlns:a16="http://schemas.microsoft.com/office/drawing/2014/main" id="{CBE92B83-AFA7-40B1-9D3C-502840BAD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5A0085C-C4E2-4B27-96E1-DBBB011C5906}"/>
              </a:ext>
            </a:extLst>
          </p:cNvPr>
          <p:cNvSpPr>
            <a:spLocks noGrp="1"/>
          </p:cNvSpPr>
          <p:nvPr>
            <p:ph type="ctrTitle"/>
          </p:nvPr>
        </p:nvSpPr>
        <p:spPr>
          <a:xfrm>
            <a:off x="920988" y="1260909"/>
            <a:ext cx="3952428" cy="2822713"/>
          </a:xfrm>
        </p:spPr>
        <p:txBody>
          <a:bodyPr>
            <a:normAutofit/>
          </a:bodyPr>
          <a:lstStyle/>
          <a:p>
            <a:r>
              <a:rPr lang="en-IN" sz="4800">
                <a:latin typeface="Garamond" panose="02020404030301010803" pitchFamily="18" charset="0"/>
              </a:rPr>
              <a:t>REBOS</a:t>
            </a:r>
          </a:p>
        </p:txBody>
      </p:sp>
      <p:sp>
        <p:nvSpPr>
          <p:cNvPr id="21" name="Graphic 212">
            <a:extLst>
              <a:ext uri="{FF2B5EF4-FFF2-40B4-BE49-F238E27FC236}">
                <a16:creationId xmlns:a16="http://schemas.microsoft.com/office/drawing/2014/main" id="{19A55484-B97B-45ED-A47D-EBECAC290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0898" y="4861481"/>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Graphic 212">
            <a:extLst>
              <a:ext uri="{FF2B5EF4-FFF2-40B4-BE49-F238E27FC236}">
                <a16:creationId xmlns:a16="http://schemas.microsoft.com/office/drawing/2014/main" id="{B31CB7B9-2B8F-4AD6-9FFE-5DAE8E132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0898" y="4861481"/>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847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F151-7D2B-4860-9093-CBC6B586982D}"/>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4BFFC4A3-0054-48F0-B5CA-7D1D34126705}"/>
              </a:ext>
            </a:extLst>
          </p:cNvPr>
          <p:cNvSpPr>
            <a:spLocks noGrp="1"/>
          </p:cNvSpPr>
          <p:nvPr>
            <p:ph idx="1"/>
          </p:nvPr>
        </p:nvSpPr>
        <p:spPr/>
        <p:txBody>
          <a:bodyPr/>
          <a:lstStyle/>
          <a:p>
            <a:pPr algn="just"/>
            <a:r>
              <a:rPr lang="en-US" dirty="0"/>
              <a:t>There is a huge impact on the business as it provides a comprehensive analysis on the candidates coding skills and personality, it also checks if the candidate is a right fit for the company based on the criteria given by them. This system linearizes the wide pool of talented candidates and brings them to a single platform which saves a substantial amount of resources and time during the recruitment season, in these times of crisis this platform gives a contactless and safe environment to conduct the recruitment process with minimal human interactions , which will change the way recruitment process is conducted in the coming future. </a:t>
            </a:r>
            <a:endParaRPr lang="en-IN" dirty="0"/>
          </a:p>
        </p:txBody>
      </p:sp>
    </p:spTree>
    <p:extLst>
      <p:ext uri="{BB962C8B-B14F-4D97-AF65-F5344CB8AC3E}">
        <p14:creationId xmlns:p14="http://schemas.microsoft.com/office/powerpoint/2010/main" val="153705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36A14-052A-4E43-B7A6-0EF4C17E5B57}"/>
              </a:ext>
            </a:extLst>
          </p:cNvPr>
          <p:cNvSpPr>
            <a:spLocks noGrp="1"/>
          </p:cNvSpPr>
          <p:nvPr>
            <p:ph type="title"/>
          </p:nvPr>
        </p:nvSpPr>
        <p:spPr/>
        <p:txBody>
          <a:bodyPr/>
          <a:lstStyle/>
          <a:p>
            <a:r>
              <a:rPr lang="en-IN" dirty="0"/>
              <a:t>BIBILOGRAPHY</a:t>
            </a:r>
          </a:p>
        </p:txBody>
      </p:sp>
      <p:sp>
        <p:nvSpPr>
          <p:cNvPr id="3" name="Content Placeholder 2">
            <a:extLst>
              <a:ext uri="{FF2B5EF4-FFF2-40B4-BE49-F238E27FC236}">
                <a16:creationId xmlns:a16="http://schemas.microsoft.com/office/drawing/2014/main" id="{D0289D22-AD3D-406B-90B8-F4C02835202B}"/>
              </a:ext>
            </a:extLst>
          </p:cNvPr>
          <p:cNvSpPr>
            <a:spLocks noGrp="1"/>
          </p:cNvSpPr>
          <p:nvPr>
            <p:ph idx="1"/>
          </p:nvPr>
        </p:nvSpPr>
        <p:spPr/>
        <p:txBody>
          <a:bodyPr>
            <a:normAutofit/>
          </a:bodyPr>
          <a:lstStyle/>
          <a:p>
            <a:r>
              <a:rPr lang="en-US" sz="2400" dirty="0">
                <a:hlinkClick r:id="rId2"/>
              </a:rPr>
              <a:t>https://www.youtube.com/watch?v=C8jxInLM9nM</a:t>
            </a:r>
            <a:endParaRPr lang="en-US" sz="2400" dirty="0"/>
          </a:p>
          <a:p>
            <a:r>
              <a:rPr lang="en-US" sz="2400" dirty="0">
                <a:hlinkClick r:id="rId3"/>
              </a:rPr>
              <a:t>https://cloud.ibm.com/docs/assistant?topic=assistant-api-client-get-context</a:t>
            </a:r>
            <a:endParaRPr lang="en-US" sz="2400" dirty="0"/>
          </a:p>
          <a:p>
            <a:r>
              <a:rPr lang="en-US" sz="2400" dirty="0"/>
              <a:t>https://cloud.ibm.com/apidocs/assistant/assistant-v2?code=python </a:t>
            </a:r>
          </a:p>
          <a:p>
            <a:r>
              <a:rPr lang="en-US" sz="2400" dirty="0"/>
              <a:t>https://cloud.ibm.com/apidocs/personality-insights </a:t>
            </a:r>
          </a:p>
          <a:p>
            <a:r>
              <a:rPr lang="en-US" sz="2400" dirty="0">
                <a:hlinkClick r:id="rId4"/>
              </a:rPr>
              <a:t>https://python-cloudant.readthedocs.io/en/stable/</a:t>
            </a:r>
            <a:endParaRPr lang="en-US" sz="2400" dirty="0"/>
          </a:p>
          <a:p>
            <a:r>
              <a:rPr lang="en-US" sz="2400" dirty="0">
                <a:hlinkClick r:id="rId5"/>
              </a:rPr>
              <a:t>https://blog.miguelgrinberg.com/post/the-flask-mega-tutorial-part-i-hello-world</a:t>
            </a:r>
            <a:endParaRPr lang="en-US" sz="2400" dirty="0"/>
          </a:p>
          <a:p>
            <a:r>
              <a:rPr lang="en-US" sz="2400" dirty="0"/>
              <a:t>https://www.youtube.com/watch?v=BUmUV8YOzgM&amp;list=PLF2JzgCW6-YY_TZCmBrbO pgx5pSNBD0_L&amp;index=1 </a:t>
            </a:r>
            <a:endParaRPr lang="en-IN" sz="2400" dirty="0"/>
          </a:p>
        </p:txBody>
      </p:sp>
    </p:spTree>
    <p:extLst>
      <p:ext uri="{BB962C8B-B14F-4D97-AF65-F5344CB8AC3E}">
        <p14:creationId xmlns:p14="http://schemas.microsoft.com/office/powerpoint/2010/main" val="378763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98D99-3951-4087-9C0D-780AEF92A9ED}"/>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7D1C7102-5BFB-4106-A936-938606D7EEFA}"/>
              </a:ext>
            </a:extLst>
          </p:cNvPr>
          <p:cNvSpPr>
            <a:spLocks noGrp="1"/>
          </p:cNvSpPr>
          <p:nvPr>
            <p:ph idx="1"/>
          </p:nvPr>
        </p:nvSpPr>
        <p:spPr/>
        <p:txBody>
          <a:bodyPr/>
          <a:lstStyle/>
          <a:p>
            <a:pPr algn="just"/>
            <a:r>
              <a:rPr lang="en-US" dirty="0"/>
              <a:t>The application that we are proposing is a web-based application that will be used to shortlist the cream level candidates that will be apt for the company. This application takes into consideration, how sound-minded and what as a person he or she is capable of. The application mainly has 3 main stages, once a candidate goes through all 3 stages he or she is enlisted as one of the best candidates, in between the process candidates are sifted out depending on many criteria. The application is designed considering many criteria and scenarios, it is developed with an intention to provide a faster and efficient recruitment system. </a:t>
            </a:r>
            <a:endParaRPr lang="en-IN" dirty="0"/>
          </a:p>
        </p:txBody>
      </p:sp>
    </p:spTree>
    <p:extLst>
      <p:ext uri="{BB962C8B-B14F-4D97-AF65-F5344CB8AC3E}">
        <p14:creationId xmlns:p14="http://schemas.microsoft.com/office/powerpoint/2010/main" val="2383621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A0423-109E-4F27-9A1A-D28A37AA7B27}"/>
              </a:ext>
            </a:extLst>
          </p:cNvPr>
          <p:cNvSpPr>
            <a:spLocks noGrp="1"/>
          </p:cNvSpPr>
          <p:nvPr>
            <p:ph type="title"/>
          </p:nvPr>
        </p:nvSpPr>
        <p:spPr/>
        <p:txBody>
          <a:bodyPr/>
          <a:lstStyle/>
          <a:p>
            <a:r>
              <a:rPr lang="en-IN" dirty="0"/>
              <a:t>Purpose </a:t>
            </a:r>
          </a:p>
        </p:txBody>
      </p:sp>
      <p:sp>
        <p:nvSpPr>
          <p:cNvPr id="3" name="Content Placeholder 2">
            <a:extLst>
              <a:ext uri="{FF2B5EF4-FFF2-40B4-BE49-F238E27FC236}">
                <a16:creationId xmlns:a16="http://schemas.microsoft.com/office/drawing/2014/main" id="{4753461A-A32F-4BFA-ADF4-570DD77C9CAB}"/>
              </a:ext>
            </a:extLst>
          </p:cNvPr>
          <p:cNvSpPr>
            <a:spLocks noGrp="1"/>
          </p:cNvSpPr>
          <p:nvPr>
            <p:ph idx="1"/>
          </p:nvPr>
        </p:nvSpPr>
        <p:spPr/>
        <p:txBody>
          <a:bodyPr/>
          <a:lstStyle/>
          <a:p>
            <a:pPr algn="just"/>
            <a:r>
              <a:rPr lang="en-US" dirty="0"/>
              <a:t>52% of talent acquisition leaders say that the most difficult part of their job is to shortlist the right candidate and 3% of candidates never hear back from a company after one touchpoint. On the flip side, it’s a challenge for employers to communicate well with all their candidates. For high volume recruiting, this would require communicating with thousands of candidates, in addition to a recruiter’s normal screening functions and other duties. Artificial Intelligence enabled software bots can definitely provide a solution for this problem.</a:t>
            </a:r>
            <a:endParaRPr lang="en-IN" dirty="0"/>
          </a:p>
        </p:txBody>
      </p:sp>
    </p:spTree>
    <p:extLst>
      <p:ext uri="{BB962C8B-B14F-4D97-AF65-F5344CB8AC3E}">
        <p14:creationId xmlns:p14="http://schemas.microsoft.com/office/powerpoint/2010/main" val="279040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0E6D-8A05-4805-BF69-4D1C8343CDE7}"/>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72644D7D-37FE-422A-89B1-C9F367757310}"/>
              </a:ext>
            </a:extLst>
          </p:cNvPr>
          <p:cNvSpPr>
            <a:spLocks noGrp="1"/>
          </p:cNvSpPr>
          <p:nvPr>
            <p:ph idx="1"/>
          </p:nvPr>
        </p:nvSpPr>
        <p:spPr/>
        <p:txBody>
          <a:bodyPr/>
          <a:lstStyle/>
          <a:p>
            <a:pPr algn="just"/>
            <a:r>
              <a:rPr lang="en-US" dirty="0"/>
              <a:t>An Artificial Intelligence enabled software bot that would oversee the whole recruitment process, where the bot would communicate with each individual candidate, take in all required information, provide the candidate with a technical and personality based question to determine if he or she is the right </a:t>
            </a:r>
            <a:r>
              <a:rPr lang="en-US" dirty="0" err="1"/>
              <a:t>cacndidate</a:t>
            </a:r>
            <a:r>
              <a:rPr lang="en-US" dirty="0"/>
              <a:t> for the </a:t>
            </a:r>
            <a:r>
              <a:rPr lang="en-US" dirty="0" err="1"/>
              <a:t>companey</a:t>
            </a:r>
            <a:r>
              <a:rPr lang="en-US" dirty="0"/>
              <a:t>. Once decided the candidates shortlisted are proposed to the </a:t>
            </a:r>
            <a:r>
              <a:rPr lang="en-US" dirty="0" err="1"/>
              <a:t>companey</a:t>
            </a:r>
            <a:r>
              <a:rPr lang="en-US" dirty="0"/>
              <a:t> as the best candidates.</a:t>
            </a:r>
            <a:endParaRPr lang="en-IN" dirty="0"/>
          </a:p>
        </p:txBody>
      </p:sp>
    </p:spTree>
    <p:extLst>
      <p:ext uri="{BB962C8B-B14F-4D97-AF65-F5344CB8AC3E}">
        <p14:creationId xmlns:p14="http://schemas.microsoft.com/office/powerpoint/2010/main" val="338748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48F7-E642-4023-B5EE-FA7E2C987B27}"/>
              </a:ext>
            </a:extLst>
          </p:cNvPr>
          <p:cNvSpPr>
            <a:spLocks noGrp="1"/>
          </p:cNvSpPr>
          <p:nvPr>
            <p:ph type="title"/>
          </p:nvPr>
        </p:nvSpPr>
        <p:spPr/>
        <p:txBody>
          <a:bodyPr/>
          <a:lstStyle/>
          <a:p>
            <a:r>
              <a:rPr lang="en-IN" dirty="0"/>
              <a:t>Block diagram</a:t>
            </a:r>
          </a:p>
        </p:txBody>
      </p:sp>
      <p:pic>
        <p:nvPicPr>
          <p:cNvPr id="5" name="Content Placeholder 4">
            <a:extLst>
              <a:ext uri="{FF2B5EF4-FFF2-40B4-BE49-F238E27FC236}">
                <a16:creationId xmlns:a16="http://schemas.microsoft.com/office/drawing/2014/main" id="{183C2134-CACF-480D-98B3-6123434D52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3456" y="1825625"/>
            <a:ext cx="5425087" cy="4351338"/>
          </a:xfrm>
        </p:spPr>
      </p:pic>
    </p:spTree>
    <p:extLst>
      <p:ext uri="{BB962C8B-B14F-4D97-AF65-F5344CB8AC3E}">
        <p14:creationId xmlns:p14="http://schemas.microsoft.com/office/powerpoint/2010/main" val="3375960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FCBC-DABD-4B93-BE5B-1B8757AB05EB}"/>
              </a:ext>
            </a:extLst>
          </p:cNvPr>
          <p:cNvSpPr>
            <a:spLocks noGrp="1"/>
          </p:cNvSpPr>
          <p:nvPr>
            <p:ph type="title"/>
          </p:nvPr>
        </p:nvSpPr>
        <p:spPr/>
        <p:txBody>
          <a:bodyPr/>
          <a:lstStyle/>
          <a:p>
            <a:r>
              <a:rPr lang="en-IN" dirty="0"/>
              <a:t>EXPERIMENTAL INVESTIGATIONS</a:t>
            </a:r>
          </a:p>
        </p:txBody>
      </p:sp>
      <p:sp>
        <p:nvSpPr>
          <p:cNvPr id="3" name="Content Placeholder 2">
            <a:extLst>
              <a:ext uri="{FF2B5EF4-FFF2-40B4-BE49-F238E27FC236}">
                <a16:creationId xmlns:a16="http://schemas.microsoft.com/office/drawing/2014/main" id="{D2BFEBAF-3FAD-4E59-9407-775374C15D3F}"/>
              </a:ext>
            </a:extLst>
          </p:cNvPr>
          <p:cNvSpPr>
            <a:spLocks noGrp="1"/>
          </p:cNvSpPr>
          <p:nvPr>
            <p:ph idx="1"/>
          </p:nvPr>
        </p:nvSpPr>
        <p:spPr/>
        <p:txBody>
          <a:bodyPr>
            <a:noAutofit/>
          </a:bodyPr>
          <a:lstStyle/>
          <a:p>
            <a:pPr algn="just"/>
            <a:r>
              <a:rPr lang="en-US" sz="2400" dirty="0"/>
              <a:t>The application has 3 stages where candidates are rejected. For every stage an extensive investigation was done to determine the right criteria to accept the students. </a:t>
            </a:r>
          </a:p>
          <a:p>
            <a:pPr algn="just"/>
            <a:r>
              <a:rPr lang="en-US" sz="2400" dirty="0"/>
              <a:t>In the 1 </a:t>
            </a:r>
            <a:r>
              <a:rPr lang="en-US" sz="2400" dirty="0" err="1"/>
              <a:t>st</a:t>
            </a:r>
            <a:r>
              <a:rPr lang="en-US" sz="2400" dirty="0"/>
              <a:t> stage the application accepts candidates who’s </a:t>
            </a:r>
            <a:r>
              <a:rPr lang="en-US" sz="2400" dirty="0" err="1"/>
              <a:t>cgpa</a:t>
            </a:r>
            <a:r>
              <a:rPr lang="en-US" sz="2400" dirty="0"/>
              <a:t> in their graduation is more than a threshold fixed by the company. </a:t>
            </a:r>
          </a:p>
          <a:p>
            <a:pPr algn="just"/>
            <a:r>
              <a:rPr lang="en-US" sz="2400" dirty="0"/>
              <a:t>In the 2 </a:t>
            </a:r>
            <a:r>
              <a:rPr lang="en-US" sz="2400" dirty="0" err="1"/>
              <a:t>nd</a:t>
            </a:r>
            <a:r>
              <a:rPr lang="en-US" sz="2400" dirty="0"/>
              <a:t> stage the candidates are provided with a technical test which he or she has to clear within 15 mins. A minimum score of 15 is required to pass the test. </a:t>
            </a:r>
          </a:p>
          <a:p>
            <a:pPr algn="just"/>
            <a:r>
              <a:rPr lang="en-US" sz="2400" dirty="0"/>
              <a:t>In the 3 </a:t>
            </a:r>
            <a:r>
              <a:rPr lang="en-US" sz="2400" dirty="0" err="1"/>
              <a:t>rd</a:t>
            </a:r>
            <a:r>
              <a:rPr lang="en-US" sz="2400" dirty="0"/>
              <a:t> stage the candidates is required to answer some personality based questions, based on which his or her personality is evaluated using IBM Watson personality insight feature. On extensive investigation a range for all the personality traits are fixed.</a:t>
            </a:r>
            <a:endParaRPr lang="en-IN" sz="2400" dirty="0"/>
          </a:p>
        </p:txBody>
      </p:sp>
    </p:spTree>
    <p:extLst>
      <p:ext uri="{BB962C8B-B14F-4D97-AF65-F5344CB8AC3E}">
        <p14:creationId xmlns:p14="http://schemas.microsoft.com/office/powerpoint/2010/main" val="389734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0646-3E5D-4E1E-8CB6-71BEBD10CF23}"/>
              </a:ext>
            </a:extLst>
          </p:cNvPr>
          <p:cNvSpPr>
            <a:spLocks noGrp="1"/>
          </p:cNvSpPr>
          <p:nvPr>
            <p:ph type="title"/>
          </p:nvPr>
        </p:nvSpPr>
        <p:spPr/>
        <p:txBody>
          <a:bodyPr/>
          <a:lstStyle/>
          <a:p>
            <a:r>
              <a:rPr lang="en-IN" dirty="0"/>
              <a:t>FLOWCHART</a:t>
            </a:r>
          </a:p>
        </p:txBody>
      </p:sp>
      <p:pic>
        <p:nvPicPr>
          <p:cNvPr id="7" name="Content Placeholder 6">
            <a:extLst>
              <a:ext uri="{FF2B5EF4-FFF2-40B4-BE49-F238E27FC236}">
                <a16:creationId xmlns:a16="http://schemas.microsoft.com/office/drawing/2014/main" id="{D9F327D2-4475-454B-A317-82B990F8F0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6692" y="1825625"/>
            <a:ext cx="1692519" cy="4494480"/>
          </a:xfrm>
        </p:spPr>
      </p:pic>
    </p:spTree>
    <p:extLst>
      <p:ext uri="{BB962C8B-B14F-4D97-AF65-F5344CB8AC3E}">
        <p14:creationId xmlns:p14="http://schemas.microsoft.com/office/powerpoint/2010/main" val="3824706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D379-6D83-4144-B934-2697FFF1ECC3}"/>
              </a:ext>
            </a:extLst>
          </p:cNvPr>
          <p:cNvSpPr>
            <a:spLocks noGrp="1"/>
          </p:cNvSpPr>
          <p:nvPr>
            <p:ph type="title"/>
          </p:nvPr>
        </p:nvSpPr>
        <p:spPr/>
        <p:txBody>
          <a:bodyPr/>
          <a:lstStyle/>
          <a:p>
            <a:r>
              <a:rPr lang="en-IN" dirty="0"/>
              <a:t>ADVANTAGES </a:t>
            </a:r>
          </a:p>
        </p:txBody>
      </p:sp>
      <p:sp>
        <p:nvSpPr>
          <p:cNvPr id="3" name="Content Placeholder 2">
            <a:extLst>
              <a:ext uri="{FF2B5EF4-FFF2-40B4-BE49-F238E27FC236}">
                <a16:creationId xmlns:a16="http://schemas.microsoft.com/office/drawing/2014/main" id="{5BE8FA4C-8A5D-48BB-B86D-61A3F138560B}"/>
              </a:ext>
            </a:extLst>
          </p:cNvPr>
          <p:cNvSpPr>
            <a:spLocks noGrp="1"/>
          </p:cNvSpPr>
          <p:nvPr>
            <p:ph idx="1"/>
          </p:nvPr>
        </p:nvSpPr>
        <p:spPr/>
        <p:txBody>
          <a:bodyPr/>
          <a:lstStyle/>
          <a:p>
            <a:pPr marL="0" indent="0">
              <a:buNone/>
            </a:pPr>
            <a:r>
              <a:rPr lang="en-US" dirty="0"/>
              <a:t>● Increases the profitability of the </a:t>
            </a:r>
            <a:r>
              <a:rPr lang="en-US" dirty="0" err="1"/>
              <a:t>companey</a:t>
            </a:r>
            <a:r>
              <a:rPr lang="en-US" dirty="0"/>
              <a:t>. </a:t>
            </a:r>
          </a:p>
          <a:p>
            <a:pPr marL="0" indent="0">
              <a:buNone/>
            </a:pPr>
            <a:r>
              <a:rPr lang="en-US" dirty="0"/>
              <a:t>● Saves time and resources for candidates and the companies.</a:t>
            </a:r>
          </a:p>
          <a:p>
            <a:pPr marL="0" indent="0">
              <a:buNone/>
            </a:pPr>
            <a:r>
              <a:rPr lang="en-US" dirty="0"/>
              <a:t> ● Reduce the time required for the whole process. </a:t>
            </a:r>
          </a:p>
          <a:p>
            <a:pPr marL="0" indent="0">
              <a:buNone/>
            </a:pPr>
            <a:r>
              <a:rPr lang="en-US" dirty="0"/>
              <a:t>● Contactless and safe recruitment process. </a:t>
            </a:r>
          </a:p>
          <a:p>
            <a:pPr marL="0" indent="0">
              <a:buNone/>
            </a:pPr>
            <a:r>
              <a:rPr lang="en-US" dirty="0"/>
              <a:t>● Gives a </a:t>
            </a:r>
            <a:r>
              <a:rPr lang="en-US" dirty="0" err="1"/>
              <a:t>preoverview</a:t>
            </a:r>
            <a:r>
              <a:rPr lang="en-US" dirty="0"/>
              <a:t> of the personality of the candidate. </a:t>
            </a:r>
            <a:endParaRPr lang="en-IN" dirty="0"/>
          </a:p>
        </p:txBody>
      </p:sp>
    </p:spTree>
    <p:extLst>
      <p:ext uri="{BB962C8B-B14F-4D97-AF65-F5344CB8AC3E}">
        <p14:creationId xmlns:p14="http://schemas.microsoft.com/office/powerpoint/2010/main" val="205770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9CD0-B962-43A5-8B2D-88817CC83898}"/>
              </a:ext>
            </a:extLst>
          </p:cNvPr>
          <p:cNvSpPr>
            <a:spLocks noGrp="1"/>
          </p:cNvSpPr>
          <p:nvPr>
            <p:ph type="title"/>
          </p:nvPr>
        </p:nvSpPr>
        <p:spPr/>
        <p:txBody>
          <a:bodyPr/>
          <a:lstStyle/>
          <a:p>
            <a:r>
              <a:rPr lang="en-IN" dirty="0"/>
              <a:t>Disadvantages </a:t>
            </a:r>
          </a:p>
        </p:txBody>
      </p:sp>
      <p:sp>
        <p:nvSpPr>
          <p:cNvPr id="3" name="Content Placeholder 2">
            <a:extLst>
              <a:ext uri="{FF2B5EF4-FFF2-40B4-BE49-F238E27FC236}">
                <a16:creationId xmlns:a16="http://schemas.microsoft.com/office/drawing/2014/main" id="{E2904298-B9D2-4BBC-8CF1-8FDF77EC0F1A}"/>
              </a:ext>
            </a:extLst>
          </p:cNvPr>
          <p:cNvSpPr>
            <a:spLocks noGrp="1"/>
          </p:cNvSpPr>
          <p:nvPr>
            <p:ph idx="1"/>
          </p:nvPr>
        </p:nvSpPr>
        <p:spPr/>
        <p:txBody>
          <a:bodyPr/>
          <a:lstStyle/>
          <a:p>
            <a:r>
              <a:rPr lang="en-US" dirty="0"/>
              <a:t>The personality insight feature of IBM Watson requires a minimum of 100 words to evaluate, despite having 100 words it sometimes does not give a good enough score.</a:t>
            </a:r>
            <a:endParaRPr lang="en-IN" dirty="0"/>
          </a:p>
        </p:txBody>
      </p:sp>
    </p:spTree>
    <p:extLst>
      <p:ext uri="{BB962C8B-B14F-4D97-AF65-F5344CB8AC3E}">
        <p14:creationId xmlns:p14="http://schemas.microsoft.com/office/powerpoint/2010/main" val="2785149722"/>
      </p:ext>
    </p:extLst>
  </p:cSld>
  <p:clrMapOvr>
    <a:masterClrMapping/>
  </p:clrMapOvr>
</p:sld>
</file>

<file path=ppt/theme/theme1.xml><?xml version="1.0" encoding="utf-8"?>
<a:theme xmlns:a="http://schemas.openxmlformats.org/drawingml/2006/main" name="FunkyShapesDarkVTI">
  <a:themeElements>
    <a:clrScheme name="AnalogousFromDarkSeedLeftStep">
      <a:dk1>
        <a:srgbClr val="000000"/>
      </a:dk1>
      <a:lt1>
        <a:srgbClr val="FFFFFF"/>
      </a:lt1>
      <a:dk2>
        <a:srgbClr val="242841"/>
      </a:dk2>
      <a:lt2>
        <a:srgbClr val="E2E8E5"/>
      </a:lt2>
      <a:accent1>
        <a:srgbClr val="C34D81"/>
      </a:accent1>
      <a:accent2>
        <a:srgbClr val="B13BA1"/>
      </a:accent2>
      <a:accent3>
        <a:srgbClr val="A24DC3"/>
      </a:accent3>
      <a:accent4>
        <a:srgbClr val="6441B4"/>
      </a:accent4>
      <a:accent5>
        <a:srgbClr val="4D5AC3"/>
      </a:accent5>
      <a:accent6>
        <a:srgbClr val="3B79B1"/>
      </a:accent6>
      <a:hlink>
        <a:srgbClr val="6D67CC"/>
      </a:hlink>
      <a:folHlink>
        <a:srgbClr val="7F7F7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13</TotalTime>
  <Words>717</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Garamond</vt:lpstr>
      <vt:lpstr>Source Sans Pro</vt:lpstr>
      <vt:lpstr>FunkyShapesDarkVTI</vt:lpstr>
      <vt:lpstr>REBOS</vt:lpstr>
      <vt:lpstr>Overview</vt:lpstr>
      <vt:lpstr>Purpose </vt:lpstr>
      <vt:lpstr>Proposed solution</vt:lpstr>
      <vt:lpstr>Block diagram</vt:lpstr>
      <vt:lpstr>EXPERIMENTAL INVESTIGATIONS</vt:lpstr>
      <vt:lpstr>FLOWCHART</vt:lpstr>
      <vt:lpstr>ADVANTAGES </vt:lpstr>
      <vt:lpstr>Disadvantages </vt:lpstr>
      <vt:lpstr>CONCLUSION </vt:lpstr>
      <vt:lpstr>BIBILOGRAPHY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REBOS</dc:title>
  <dc:creator>s bharath</dc:creator>
  <cp:lastModifiedBy>s bharath</cp:lastModifiedBy>
  <cp:revision>2</cp:revision>
  <dcterms:created xsi:type="dcterms:W3CDTF">2020-07-15T17:01:57Z</dcterms:created>
  <dcterms:modified xsi:type="dcterms:W3CDTF">2020-07-15T17:15:06Z</dcterms:modified>
</cp:coreProperties>
</file>