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[RAKESH EMPLOYEE DATASET.xlsx]Sheet2!PivotTable1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Monthly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Sheet2!$A$4:$A$18</c:f>
              <c:multiLvlStrCache>
                <c:ptCount val="12"/>
                <c:lvl>
                  <c:pt idx="0">
                    <c:v>Accounting</c:v>
                  </c:pt>
                  <c:pt idx="1">
                    <c:v>Engineering</c:v>
                  </c:pt>
                  <c:pt idx="2">
                    <c:v>Finance</c:v>
                  </c:pt>
                  <c:pt idx="3">
                    <c:v>IT</c:v>
                  </c:pt>
                  <c:pt idx="4">
                    <c:v>Marketing</c:v>
                  </c:pt>
                  <c:pt idx="5">
                    <c:v>Sales</c:v>
                  </c:pt>
                  <c:pt idx="6">
                    <c:v>Accounting</c:v>
                  </c:pt>
                  <c:pt idx="7">
                    <c:v>Engineering</c:v>
                  </c:pt>
                  <c:pt idx="8">
                    <c:v>Human Resources</c:v>
                  </c:pt>
                  <c:pt idx="9">
                    <c:v>IT</c:v>
                  </c:pt>
                  <c:pt idx="10">
                    <c:v>Marketing</c:v>
                  </c:pt>
                  <c:pt idx="11">
                    <c:v>Sales</c:v>
                  </c:pt>
                </c:lvl>
                <c:lvl>
                  <c:pt idx="0">
                    <c:v>Female</c:v>
                  </c:pt>
                  <c:pt idx="6">
                    <c:v>Male</c:v>
                  </c:pt>
                </c:lvl>
              </c:multiLvlStrCache>
            </c:multiLvlStrRef>
          </c:cat>
          <c:val>
            <c:numRef>
              <c:f>Sheet2!$B$4:$B$18</c:f>
              <c:numCache>
                <c:formatCode>General</c:formatCode>
                <c:ptCount val="12"/>
                <c:pt idx="0">
                  <c:v>87126</c:v>
                </c:pt>
                <c:pt idx="1">
                  <c:v>24658</c:v>
                </c:pt>
                <c:pt idx="2">
                  <c:v>160982</c:v>
                </c:pt>
                <c:pt idx="3">
                  <c:v>82224</c:v>
                </c:pt>
                <c:pt idx="4">
                  <c:v>62001</c:v>
                </c:pt>
                <c:pt idx="5">
                  <c:v>18547</c:v>
                </c:pt>
                <c:pt idx="6">
                  <c:v>98490</c:v>
                </c:pt>
                <c:pt idx="7">
                  <c:v>24587</c:v>
                </c:pt>
                <c:pt idx="8">
                  <c:v>71348</c:v>
                </c:pt>
                <c:pt idx="9">
                  <c:v>54298</c:v>
                </c:pt>
                <c:pt idx="10">
                  <c:v>95718</c:v>
                </c:pt>
                <c:pt idx="11">
                  <c:v>74693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9-401E-8023-E06BBBD039A1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Annual Salary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Sheet2!$A$4:$A$18</c:f>
              <c:multiLvlStrCache>
                <c:ptCount val="12"/>
                <c:lvl>
                  <c:pt idx="0">
                    <c:v>Accounting</c:v>
                  </c:pt>
                  <c:pt idx="1">
                    <c:v>Engineering</c:v>
                  </c:pt>
                  <c:pt idx="2">
                    <c:v>Finance</c:v>
                  </c:pt>
                  <c:pt idx="3">
                    <c:v>IT</c:v>
                  </c:pt>
                  <c:pt idx="4">
                    <c:v>Marketing</c:v>
                  </c:pt>
                  <c:pt idx="5">
                    <c:v>Sales</c:v>
                  </c:pt>
                  <c:pt idx="6">
                    <c:v>Accounting</c:v>
                  </c:pt>
                  <c:pt idx="7">
                    <c:v>Engineering</c:v>
                  </c:pt>
                  <c:pt idx="8">
                    <c:v>Human Resources</c:v>
                  </c:pt>
                  <c:pt idx="9">
                    <c:v>IT</c:v>
                  </c:pt>
                  <c:pt idx="10">
                    <c:v>Marketing</c:v>
                  </c:pt>
                  <c:pt idx="11">
                    <c:v>Sales</c:v>
                  </c:pt>
                </c:lvl>
                <c:lvl>
                  <c:pt idx="0">
                    <c:v>Female</c:v>
                  </c:pt>
                  <c:pt idx="6">
                    <c:v>Male</c:v>
                  </c:pt>
                </c:lvl>
              </c:multiLvlStrCache>
            </c:multiLvlStrRef>
          </c:cat>
          <c:val>
            <c:numRef>
              <c:f>Sheet2!$C$4:$C$18</c:f>
              <c:numCache>
                <c:formatCode>General</c:formatCode>
                <c:ptCount val="12"/>
                <c:pt idx="0">
                  <c:v>1045512</c:v>
                </c:pt>
                <c:pt idx="1">
                  <c:v>295896</c:v>
                </c:pt>
                <c:pt idx="2">
                  <c:v>1931784</c:v>
                </c:pt>
                <c:pt idx="3">
                  <c:v>986688</c:v>
                </c:pt>
                <c:pt idx="4">
                  <c:v>744012</c:v>
                </c:pt>
                <c:pt idx="5">
                  <c:v>222564</c:v>
                </c:pt>
                <c:pt idx="6">
                  <c:v>1181880</c:v>
                </c:pt>
                <c:pt idx="7">
                  <c:v>295044</c:v>
                </c:pt>
                <c:pt idx="8">
                  <c:v>856176</c:v>
                </c:pt>
                <c:pt idx="9">
                  <c:v>651576</c:v>
                </c:pt>
                <c:pt idx="10">
                  <c:v>1148616</c:v>
                </c:pt>
                <c:pt idx="11">
                  <c:v>896316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9-401E-8023-E06BBBD03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2798016"/>
        <c:axId val="1022798496"/>
      </c:barChart>
      <c:catAx>
        <c:axId val="10227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798496"/>
        <c:crosses val="autoZero"/>
        <c:auto val="1"/>
        <c:lblAlgn val="ctr"/>
        <c:lblOffset val="100"/>
        <c:noMultiLvlLbl val="0"/>
      </c:catAx>
      <c:valAx>
        <c:axId val="10227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79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[RAKESH EMPLOYEE DATASET.xlsx]Sheet2!PivotTable1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Sum of Monthly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B0-43BB-A129-213E3F3037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B0-43BB-A129-213E3F3037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B0-43BB-A129-213E3F3037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B0-43BB-A129-213E3F3037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B0-43BB-A129-213E3F3037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DB0-43BB-A129-213E3F3037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DB0-43BB-A129-213E3F3037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DB0-43BB-A129-213E3F30376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DB0-43BB-A129-213E3F30376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DB0-43BB-A129-213E3F30376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DB0-43BB-A129-213E3F30376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DB0-43BB-A129-213E3F303766}"/>
              </c:ext>
            </c:extLst>
          </c:dPt>
          <c:cat>
            <c:multiLvlStrRef>
              <c:f>Sheet2!$A$4:$A$18</c:f>
              <c:multiLvlStrCache>
                <c:ptCount val="12"/>
                <c:lvl>
                  <c:pt idx="0">
                    <c:v>Accounting</c:v>
                  </c:pt>
                  <c:pt idx="1">
                    <c:v>Engineering</c:v>
                  </c:pt>
                  <c:pt idx="2">
                    <c:v>Finance</c:v>
                  </c:pt>
                  <c:pt idx="3">
                    <c:v>IT</c:v>
                  </c:pt>
                  <c:pt idx="4">
                    <c:v>Marketing</c:v>
                  </c:pt>
                  <c:pt idx="5">
                    <c:v>Sales</c:v>
                  </c:pt>
                  <c:pt idx="6">
                    <c:v>Accounting</c:v>
                  </c:pt>
                  <c:pt idx="7">
                    <c:v>Engineering</c:v>
                  </c:pt>
                  <c:pt idx="8">
                    <c:v>Human Resources</c:v>
                  </c:pt>
                  <c:pt idx="9">
                    <c:v>IT</c:v>
                  </c:pt>
                  <c:pt idx="10">
                    <c:v>Marketing</c:v>
                  </c:pt>
                  <c:pt idx="11">
                    <c:v>Sales</c:v>
                  </c:pt>
                </c:lvl>
                <c:lvl>
                  <c:pt idx="0">
                    <c:v>Female</c:v>
                  </c:pt>
                  <c:pt idx="6">
                    <c:v>Male</c:v>
                  </c:pt>
                </c:lvl>
              </c:multiLvlStrCache>
            </c:multiLvlStrRef>
          </c:cat>
          <c:val>
            <c:numRef>
              <c:f>Sheet2!$B$4:$B$18</c:f>
              <c:numCache>
                <c:formatCode>General</c:formatCode>
                <c:ptCount val="12"/>
                <c:pt idx="0">
                  <c:v>87126</c:v>
                </c:pt>
                <c:pt idx="1">
                  <c:v>24658</c:v>
                </c:pt>
                <c:pt idx="2">
                  <c:v>160982</c:v>
                </c:pt>
                <c:pt idx="3">
                  <c:v>82224</c:v>
                </c:pt>
                <c:pt idx="4">
                  <c:v>62001</c:v>
                </c:pt>
                <c:pt idx="5">
                  <c:v>18547</c:v>
                </c:pt>
                <c:pt idx="6">
                  <c:v>98490</c:v>
                </c:pt>
                <c:pt idx="7">
                  <c:v>24587</c:v>
                </c:pt>
                <c:pt idx="8">
                  <c:v>71348</c:v>
                </c:pt>
                <c:pt idx="9">
                  <c:v>54298</c:v>
                </c:pt>
                <c:pt idx="10">
                  <c:v>95718</c:v>
                </c:pt>
                <c:pt idx="11">
                  <c:v>74693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DB0-43BB-A129-213E3F303766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Annual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6DB0-43BB-A129-213E3F3037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6DB0-43BB-A129-213E3F3037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6DB0-43BB-A129-213E3F3037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6DB0-43BB-A129-213E3F3037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6DB0-43BB-A129-213E3F3037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6DB0-43BB-A129-213E3F3037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6DB0-43BB-A129-213E3F3037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6DB0-43BB-A129-213E3F30376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6DB0-43BB-A129-213E3F30376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6DB0-43BB-A129-213E3F30376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6DB0-43BB-A129-213E3F30376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6DB0-43BB-A129-213E3F303766}"/>
              </c:ext>
            </c:extLst>
          </c:dPt>
          <c:cat>
            <c:multiLvlStrRef>
              <c:f>Sheet2!$A$4:$A$18</c:f>
              <c:multiLvlStrCache>
                <c:ptCount val="12"/>
                <c:lvl>
                  <c:pt idx="0">
                    <c:v>Accounting</c:v>
                  </c:pt>
                  <c:pt idx="1">
                    <c:v>Engineering</c:v>
                  </c:pt>
                  <c:pt idx="2">
                    <c:v>Finance</c:v>
                  </c:pt>
                  <c:pt idx="3">
                    <c:v>IT</c:v>
                  </c:pt>
                  <c:pt idx="4">
                    <c:v>Marketing</c:v>
                  </c:pt>
                  <c:pt idx="5">
                    <c:v>Sales</c:v>
                  </c:pt>
                  <c:pt idx="6">
                    <c:v>Accounting</c:v>
                  </c:pt>
                  <c:pt idx="7">
                    <c:v>Engineering</c:v>
                  </c:pt>
                  <c:pt idx="8">
                    <c:v>Human Resources</c:v>
                  </c:pt>
                  <c:pt idx="9">
                    <c:v>IT</c:v>
                  </c:pt>
                  <c:pt idx="10">
                    <c:v>Marketing</c:v>
                  </c:pt>
                  <c:pt idx="11">
                    <c:v>Sales</c:v>
                  </c:pt>
                </c:lvl>
                <c:lvl>
                  <c:pt idx="0">
                    <c:v>Female</c:v>
                  </c:pt>
                  <c:pt idx="6">
                    <c:v>Male</c:v>
                  </c:pt>
                </c:lvl>
              </c:multiLvlStrCache>
            </c:multiLvlStrRef>
          </c:cat>
          <c:val>
            <c:numRef>
              <c:f>Sheet2!$C$4:$C$18</c:f>
              <c:numCache>
                <c:formatCode>General</c:formatCode>
                <c:ptCount val="12"/>
                <c:pt idx="0">
                  <c:v>1045512</c:v>
                </c:pt>
                <c:pt idx="1">
                  <c:v>295896</c:v>
                </c:pt>
                <c:pt idx="2">
                  <c:v>1931784</c:v>
                </c:pt>
                <c:pt idx="3">
                  <c:v>986688</c:v>
                </c:pt>
                <c:pt idx="4">
                  <c:v>744012</c:v>
                </c:pt>
                <c:pt idx="5">
                  <c:v>222564</c:v>
                </c:pt>
                <c:pt idx="6">
                  <c:v>1181880</c:v>
                </c:pt>
                <c:pt idx="7">
                  <c:v>295044</c:v>
                </c:pt>
                <c:pt idx="8">
                  <c:v>856176</c:v>
                </c:pt>
                <c:pt idx="9">
                  <c:v>651576</c:v>
                </c:pt>
                <c:pt idx="10">
                  <c:v>1148616</c:v>
                </c:pt>
                <c:pt idx="11">
                  <c:v>896316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6DB0-43BB-A129-213E3F303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RAKESH.S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312220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III – B.Com Computer Application (Commerce)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Jeppiaar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06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3B4D3-C636-AEF9-3E32-C2DA89186E97}"/>
              </a:ext>
            </a:extLst>
          </p:cNvPr>
          <p:cNvSpPr txBox="1"/>
          <p:nvPr/>
        </p:nvSpPr>
        <p:spPr>
          <a:xfrm>
            <a:off x="739774" y="1676400"/>
            <a:ext cx="7870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- Employee Salary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- Clearing Blanks, Filtering and removing Blank data in the database.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VLOOKUP formula to find an Employees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Pivot Table to summarize the dataset on employee salary based on gender, trends and jab title.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Bar Chart and Pie chart to represent the turnover by gender.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1308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9D399-944A-DD42-AA1C-755F09D5FFB8}"/>
              </a:ext>
            </a:extLst>
          </p:cNvPr>
          <p:cNvSpPr txBox="1"/>
          <p:nvPr/>
        </p:nvSpPr>
        <p:spPr>
          <a:xfrm>
            <a:off x="755332" y="1371600"/>
            <a:ext cx="859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VISUALISATION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62E722-4CAD-1A12-65EB-64524C14B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267485"/>
              </p:ext>
            </p:extLst>
          </p:nvPr>
        </p:nvGraphicFramePr>
        <p:xfrm>
          <a:off x="1666874" y="2057400"/>
          <a:ext cx="70961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DD13E-A585-8783-3E72-95D05DD2217D}"/>
              </a:ext>
            </a:extLst>
          </p:cNvPr>
          <p:cNvSpPr txBox="1"/>
          <p:nvPr/>
        </p:nvSpPr>
        <p:spPr>
          <a:xfrm>
            <a:off x="533400" y="381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71480-BC84-83FE-8FE3-8ED0C799F7C6}"/>
              </a:ext>
            </a:extLst>
          </p:cNvPr>
          <p:cNvSpPr txBox="1"/>
          <p:nvPr/>
        </p:nvSpPr>
        <p:spPr>
          <a:xfrm>
            <a:off x="685800" y="1447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VISUALISATION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79BE5DA-7450-3507-4F8E-BA97689DD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103025"/>
              </p:ext>
            </p:extLst>
          </p:nvPr>
        </p:nvGraphicFramePr>
        <p:xfrm>
          <a:off x="1981200" y="2145268"/>
          <a:ext cx="66294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71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7B486-FBAD-4898-9C11-558F8AE110E0}"/>
              </a:ext>
            </a:extLst>
          </p:cNvPr>
          <p:cNvSpPr txBox="1"/>
          <p:nvPr/>
        </p:nvSpPr>
        <p:spPr>
          <a:xfrm>
            <a:off x="755331" y="1811024"/>
            <a:ext cx="73503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salary analysis reveals opportunities to improve internal equity and competitiveness. We recommend regular salary reviews, a clear compensation philosophy, and benefits package enhancements to create a fairer and more competitive structure. By addressing these areas, we can better attract, retain, and reward top talent.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50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24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D0D05-8C1E-DC97-6051-7017FAE60DEC}"/>
              </a:ext>
            </a:extLst>
          </p:cNvPr>
          <p:cNvSpPr txBox="1"/>
          <p:nvPr/>
        </p:nvSpPr>
        <p:spPr>
          <a:xfrm>
            <a:off x="1438275" y="1779538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This involves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identifying areas in your organization where we need insights, such as employee turnover, diversity and inclusion, or employee engagement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. A clear problem statement helps to focus efforts and ensure that your HR Analytics strategy aligns with your overall business objectives and goals.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55520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B942F-F37D-16D7-9BCC-F6CB53AE6438}"/>
              </a:ext>
            </a:extLst>
          </p:cNvPr>
          <p:cNvSpPr txBox="1"/>
          <p:nvPr/>
        </p:nvSpPr>
        <p:spPr>
          <a:xfrm>
            <a:off x="1143000" y="1266804"/>
            <a:ext cx="746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wants 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employee salary data to: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highest and lowest paid employees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average salary by department and job title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salary expense by department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percentage of employees within specific salary ranges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employees eligible for a raise based on performance metrics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409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EFB5-9AF1-6C75-8261-A8B8C418D311}"/>
              </a:ext>
            </a:extLst>
          </p:cNvPr>
          <p:cNvSpPr txBox="1"/>
          <p:nvPr/>
        </p:nvSpPr>
        <p:spPr>
          <a:xfrm>
            <a:off x="1295400" y="2209800"/>
            <a:ext cx="8058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 Generalists/Managers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Heads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Compensation Analysts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Analysts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Executives/Leadership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Recruiters/Talent Acquisition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 Specialists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04908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u="sng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u="sng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u="sng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u="sng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D2B83-ED46-99BD-D538-880BA9C2652E}"/>
              </a:ext>
            </a:extLst>
          </p:cNvPr>
          <p:cNvSpPr txBox="1"/>
          <p:nvPr/>
        </p:nvSpPr>
        <p:spPr>
          <a:xfrm>
            <a:off x="1676401" y="1981200"/>
            <a:ext cx="785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Workforce Management: Make data-driven decisions on talent acquisition, development, and retention.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Employee Experiences: Improve engagement,  satisfaction, and career growth opportunities.</a:t>
            </a:r>
          </a:p>
          <a:p>
            <a:pPr marL="457200" indent="-457200">
              <a:buAutoNum type="arabicPeriod" startAt="3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Costs: Minimize turnover, absenteeism, and underutilization of resources.</a:t>
            </a:r>
          </a:p>
          <a:p>
            <a:pPr marL="457200" indent="-457200">
              <a:buAutoNum type="arabicPeriod" startAt="3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Compliance: Ensure adherence to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laws, regulations, and company policies.</a:t>
            </a:r>
          </a:p>
          <a:p>
            <a:pPr marL="457200" indent="-457200">
              <a:buAutoNum type="arabicPeriod" startAt="3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Business Growth: Align workforce strategies with business objectives, fostering innovation and competitiveness.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5B781-2D82-B84A-DC43-825312A3070A}"/>
              </a:ext>
            </a:extLst>
          </p:cNvPr>
          <p:cNvSpPr txBox="1"/>
          <p:nvPr/>
        </p:nvSpPr>
        <p:spPr>
          <a:xfrm>
            <a:off x="914400" y="1752600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dataset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= &lt;int&gt;Numerical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&lt;int&gt;Text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= &lt;int&gt;Numerical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 = &lt;int&gt;Text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= &lt;int&gt;Text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= &lt;fct&gt; Text Values(Female or Male)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= &lt;int&gt;Numerical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= &lt;int&gt;Text Values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C56EB-998D-3388-7FF0-517B77B13194}"/>
              </a:ext>
            </a:extLst>
          </p:cNvPr>
          <p:cNvSpPr txBox="1"/>
          <p:nvPr/>
        </p:nvSpPr>
        <p:spPr>
          <a:xfrm>
            <a:off x="3053953" y="269926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W_ (Winners):- Fair salaries- Transparent pay structure- Performance-based raises</a:t>
            </a:r>
            <a:endParaRPr lang="en-IN" dirty="0"/>
          </a:p>
          <a:p>
            <a:endParaRPr lang="en-IN" dirty="0"/>
          </a:p>
          <a:p>
            <a:r>
              <a:rPr lang="en-US" dirty="0"/>
              <a:t>O_ (Opportunities):- Improved retention- Increased productivity- Better talent attraction</a:t>
            </a:r>
            <a:endParaRPr lang="en-IN" dirty="0"/>
          </a:p>
          <a:p>
            <a:endParaRPr lang="en-IN" dirty="0"/>
          </a:p>
          <a:p>
            <a:r>
              <a:rPr lang="en-US" dirty="0"/>
              <a:t>W_ (Woes):- Potential increased costs- Implementation challenges- Employee resistance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561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Balaji Bala</cp:lastModifiedBy>
  <cp:revision>36</cp:revision>
  <dcterms:created xsi:type="dcterms:W3CDTF">2024-03-29T15:07:22Z</dcterms:created>
  <dcterms:modified xsi:type="dcterms:W3CDTF">2024-09-16T14:40:23Z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