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a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2.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134ed26b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7134ed26bf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7134ed26bf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ae22aba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9ae22aba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9ae22abac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4770a91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a44770a91c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a44770a91c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ae22abac8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9ae22abac8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9ae22abac8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44770a91c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a44770a91c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a44770a91c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3dbef9e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a53dbef9e2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a53dbef9e2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3dbef9e2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a53dbef9e2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a53dbef9e2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fd91110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9fd91110d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9fd91110d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134ed26b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134ed26b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medium.com/@tuhinmukherjee74/different-types-of-distances-used-in-machine-learning-8f541bbdce8" TargetMode="External"/><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subTitle"/>
          </p:nvPr>
        </p:nvSpPr>
        <p:spPr>
          <a:xfrm>
            <a:off x="720975" y="1802121"/>
            <a:ext cx="7794300" cy="16722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1500"/>
              <a:buNone/>
            </a:pPr>
            <a:r>
              <a:t/>
            </a:r>
            <a:endParaRPr/>
          </a:p>
          <a:p>
            <a:pPr indent="0" lvl="0" marL="0" rtl="0" algn="ctr">
              <a:lnSpc>
                <a:spcPct val="90000"/>
              </a:lnSpc>
              <a:spcBef>
                <a:spcPts val="800"/>
              </a:spcBef>
              <a:spcAft>
                <a:spcPts val="0"/>
              </a:spcAft>
              <a:buClr>
                <a:schemeClr val="dk1"/>
              </a:buClr>
              <a:buSzPts val="3000"/>
              <a:buNone/>
            </a:pPr>
            <a:r>
              <a:rPr b="1" lang="es" sz="3000">
                <a:latin typeface="Lato"/>
                <a:ea typeface="Lato"/>
                <a:cs typeface="Lato"/>
                <a:sym typeface="Lato"/>
              </a:rPr>
              <a:t>Python: Aprendizaje no supervisado</a:t>
            </a:r>
            <a:endParaRPr b="1" sz="3000">
              <a:latin typeface="Lato"/>
              <a:ea typeface="Lato"/>
              <a:cs typeface="Lato"/>
              <a:sym typeface="Lato"/>
            </a:endParaRPr>
          </a:p>
        </p:txBody>
      </p:sp>
      <p:sp>
        <p:nvSpPr>
          <p:cNvPr id="131" name="Google Shape;13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132" name="Google Shape;132;p25"/>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t>
            </a:r>
            <a:r>
              <a:rPr lang="es" sz="800">
                <a:solidFill>
                  <a:schemeClr val="dk1"/>
                </a:solidFill>
                <a:latin typeface="Lato"/>
                <a:ea typeface="Lato"/>
                <a:cs typeface="Lato"/>
                <a:sym typeface="Lato"/>
              </a:rPr>
              <a:t>Aprendizaje no supervisado</a:t>
            </a:r>
            <a:endParaRPr sz="800">
              <a:solidFill>
                <a:schemeClr val="dk1"/>
              </a:solidFill>
              <a:latin typeface="Lato"/>
              <a:ea typeface="Lato"/>
              <a:cs typeface="Lato"/>
              <a:sym typeface="Lato"/>
            </a:endParaRPr>
          </a:p>
        </p:txBody>
      </p:sp>
      <p:pic>
        <p:nvPicPr>
          <p:cNvPr id="133" name="Google Shape;133;p25"/>
          <p:cNvPicPr preferRelativeResize="0"/>
          <p:nvPr/>
        </p:nvPicPr>
        <p:blipFill>
          <a:blip r:embed="rId3">
            <a:alphaModFix/>
          </a:blip>
          <a:stretch>
            <a:fillRect/>
          </a:stretch>
        </p:blipFill>
        <p:spPr>
          <a:xfrm>
            <a:off x="7878123" y="437125"/>
            <a:ext cx="637225" cy="38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pic>
        <p:nvPicPr>
          <p:cNvPr id="140" name="Google Shape;140;p26"/>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41" name="Google Shape;141;p26"/>
          <p:cNvSpPr txBox="1"/>
          <p:nvPr/>
        </p:nvSpPr>
        <p:spPr>
          <a:xfrm>
            <a:off x="654275" y="1056300"/>
            <a:ext cx="76548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Tipos de Machine Learning</a:t>
            </a:r>
            <a:endParaRPr b="1" i="1">
              <a:highlight>
                <a:srgbClr val="F4CCCC"/>
              </a:highlight>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Hay 3 tipos principales de machine learning: aprendizaje </a:t>
            </a:r>
            <a:r>
              <a:rPr b="1" lang="es">
                <a:latin typeface="Calibri"/>
                <a:ea typeface="Calibri"/>
                <a:cs typeface="Calibri"/>
                <a:sym typeface="Calibri"/>
              </a:rPr>
              <a:t>supervisado</a:t>
            </a:r>
            <a:r>
              <a:rPr lang="es">
                <a:latin typeface="Calibri"/>
                <a:ea typeface="Calibri"/>
                <a:cs typeface="Calibri"/>
                <a:sym typeface="Calibri"/>
              </a:rPr>
              <a:t>, aprendizaje </a:t>
            </a:r>
            <a:r>
              <a:rPr b="1" lang="es">
                <a:latin typeface="Calibri"/>
                <a:ea typeface="Calibri"/>
                <a:cs typeface="Calibri"/>
                <a:sym typeface="Calibri"/>
              </a:rPr>
              <a:t>no supervisado</a:t>
            </a:r>
            <a:r>
              <a:rPr lang="es">
                <a:latin typeface="Calibri"/>
                <a:ea typeface="Calibri"/>
                <a:cs typeface="Calibri"/>
                <a:sym typeface="Calibri"/>
              </a:rPr>
              <a:t> y aprendizaje por </a:t>
            </a:r>
            <a:r>
              <a:rPr b="1" lang="es">
                <a:latin typeface="Calibri"/>
                <a:ea typeface="Calibri"/>
                <a:cs typeface="Calibri"/>
                <a:sym typeface="Calibri"/>
              </a:rPr>
              <a:t>refuerzo</a:t>
            </a:r>
            <a:r>
              <a:rPr lang="es">
                <a:latin typeface="Calibri"/>
                <a:ea typeface="Calibri"/>
                <a:cs typeface="Calibri"/>
                <a:sym typeface="Calibri"/>
              </a:rPr>
              <a:t>. Por otra parte, tenemos lo que se denomina deep learning que es un subset de Machine Learning, y se destaca por utilizar una arquitectura de redes neuronales artificiales.</a:t>
            </a:r>
            <a:endParaRPr>
              <a:latin typeface="Calibri"/>
              <a:ea typeface="Calibri"/>
              <a:cs typeface="Calibri"/>
              <a:sym typeface="Calibri"/>
            </a:endParaRPr>
          </a:p>
        </p:txBody>
      </p:sp>
      <p:pic>
        <p:nvPicPr>
          <p:cNvPr id="142" name="Google Shape;142;p26"/>
          <p:cNvPicPr preferRelativeResize="0"/>
          <p:nvPr/>
        </p:nvPicPr>
        <p:blipFill>
          <a:blip r:embed="rId4">
            <a:alphaModFix/>
          </a:blip>
          <a:stretch>
            <a:fillRect/>
          </a:stretch>
        </p:blipFill>
        <p:spPr>
          <a:xfrm>
            <a:off x="2052800" y="2305038"/>
            <a:ext cx="4857750" cy="2838450"/>
          </a:xfrm>
          <a:prstGeom prst="rect">
            <a:avLst/>
          </a:prstGeom>
          <a:noFill/>
          <a:ln>
            <a:noFill/>
          </a:ln>
        </p:spPr>
      </p:pic>
      <p:sp>
        <p:nvSpPr>
          <p:cNvPr id="143" name="Google Shape;143;p26"/>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654275" y="980100"/>
            <a:ext cx="76548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Aprendizaje no supervisado</a:t>
            </a:r>
            <a:endParaRPr b="1" i="1">
              <a:highlight>
                <a:srgbClr val="F4CCCC"/>
              </a:highlight>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A diferencia del aprendizaje supervisado, no hay una variable sobre la cual quiera aprender a predecir su comportamiento (sea con métodos de clasificación o regresión).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Muy útil para: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Conocimiento de los datos </a:t>
            </a:r>
            <a:r>
              <a:rPr b="1" lang="es">
                <a:latin typeface="Calibri"/>
                <a:ea typeface="Calibri"/>
                <a:cs typeface="Calibri"/>
                <a:sym typeface="Calibri"/>
              </a:rPr>
              <a:t>sin información a priori de una categorización</a:t>
            </a:r>
            <a:r>
              <a:rPr lang="es">
                <a:latin typeface="Calibri"/>
                <a:ea typeface="Calibri"/>
                <a:cs typeface="Calibri"/>
                <a:sym typeface="Calibri"/>
              </a:rPr>
              <a:t>, estudiar la </a:t>
            </a:r>
            <a:r>
              <a:rPr b="1" lang="es">
                <a:latin typeface="Calibri"/>
                <a:ea typeface="Calibri"/>
                <a:cs typeface="Calibri"/>
                <a:sym typeface="Calibri"/>
              </a:rPr>
              <a:t>estructura intrínseca de los datos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s">
                <a:latin typeface="Calibri"/>
                <a:ea typeface="Calibri"/>
                <a:cs typeface="Calibri"/>
                <a:sym typeface="Calibri"/>
              </a:rPr>
              <a:t>Segmentación</a:t>
            </a:r>
            <a:r>
              <a:rPr lang="es">
                <a:latin typeface="Calibri"/>
                <a:ea typeface="Calibri"/>
                <a:cs typeface="Calibri"/>
                <a:sym typeface="Calibri"/>
              </a:rPr>
              <a:t> de datos según los atributos que compartan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Detección de </a:t>
            </a:r>
            <a:r>
              <a:rPr b="1" lang="es">
                <a:latin typeface="Calibri"/>
                <a:ea typeface="Calibri"/>
                <a:cs typeface="Calibri"/>
                <a:sym typeface="Calibri"/>
              </a:rPr>
              <a:t>outliers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Reducción de </a:t>
            </a:r>
            <a:r>
              <a:rPr b="1" lang="es">
                <a:latin typeface="Calibri"/>
                <a:ea typeface="Calibri"/>
                <a:cs typeface="Calibri"/>
                <a:sym typeface="Calibri"/>
              </a:rPr>
              <a:t>dimensionalidad </a:t>
            </a:r>
            <a:r>
              <a:rPr lang="es">
                <a:latin typeface="Calibri"/>
                <a:ea typeface="Calibri"/>
                <a:cs typeface="Calibri"/>
                <a:sym typeface="Calibri"/>
              </a:rPr>
              <a:t>(por detectar variables en común)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Dos principales tipos de técnicas dentro del aprendizaje no supervisado: </a:t>
            </a:r>
            <a:r>
              <a:rPr b="1" lang="es">
                <a:latin typeface="Calibri"/>
                <a:ea typeface="Calibri"/>
                <a:cs typeface="Calibri"/>
                <a:sym typeface="Calibri"/>
              </a:rPr>
              <a:t>Clustering</a:t>
            </a:r>
            <a:r>
              <a:rPr lang="es">
                <a:latin typeface="Calibri"/>
                <a:ea typeface="Calibri"/>
                <a:cs typeface="Calibri"/>
                <a:sym typeface="Calibri"/>
              </a:rPr>
              <a:t> y </a:t>
            </a:r>
            <a:r>
              <a:rPr b="1" lang="es">
                <a:latin typeface="Calibri"/>
                <a:ea typeface="Calibri"/>
                <a:cs typeface="Calibri"/>
                <a:sym typeface="Calibri"/>
              </a:rPr>
              <a:t>Asociación</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0" name="Google Shape;150;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pic>
        <p:nvPicPr>
          <p:cNvPr id="151" name="Google Shape;151;p27"/>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52" name="Google Shape;152;p27"/>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159" name="Google Shape;159;p28"/>
          <p:cNvSpPr txBox="1"/>
          <p:nvPr/>
        </p:nvSpPr>
        <p:spPr>
          <a:xfrm>
            <a:off x="399100" y="1530425"/>
            <a:ext cx="27567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Las técnicas de </a:t>
            </a:r>
            <a:r>
              <a:rPr b="1" lang="es">
                <a:latin typeface="Calibri"/>
                <a:ea typeface="Calibri"/>
                <a:cs typeface="Calibri"/>
                <a:sym typeface="Calibri"/>
              </a:rPr>
              <a:t>Clustering</a:t>
            </a:r>
            <a:r>
              <a:rPr lang="es">
                <a:latin typeface="Calibri"/>
                <a:ea typeface="Calibri"/>
                <a:cs typeface="Calibri"/>
                <a:sym typeface="Calibri"/>
              </a:rPr>
              <a:t> tienen como principal función encontrar una </a:t>
            </a:r>
            <a:r>
              <a:rPr b="1" lang="es">
                <a:latin typeface="Calibri"/>
                <a:ea typeface="Calibri"/>
                <a:cs typeface="Calibri"/>
                <a:sym typeface="Calibri"/>
              </a:rPr>
              <a:t>estructura o un patrón</a:t>
            </a:r>
            <a:r>
              <a:rPr lang="es">
                <a:latin typeface="Calibri"/>
                <a:ea typeface="Calibri"/>
                <a:cs typeface="Calibri"/>
                <a:sym typeface="Calibri"/>
              </a:rPr>
              <a:t> en una colección de </a:t>
            </a:r>
            <a:r>
              <a:rPr b="1" lang="es">
                <a:latin typeface="Calibri"/>
                <a:ea typeface="Calibri"/>
                <a:cs typeface="Calibri"/>
                <a:sym typeface="Calibri"/>
              </a:rPr>
              <a:t>datos no clasificados</a:t>
            </a:r>
            <a:r>
              <a:rPr lang="e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Los algoritmos de clustering van a encontrar </a:t>
            </a:r>
            <a:r>
              <a:rPr b="1" lang="es">
                <a:latin typeface="Calibri"/>
                <a:ea typeface="Calibri"/>
                <a:cs typeface="Calibri"/>
                <a:sym typeface="Calibri"/>
              </a:rPr>
              <a:t>grupos en los datos</a:t>
            </a:r>
            <a:r>
              <a:rPr lang="es">
                <a:latin typeface="Calibri"/>
                <a:ea typeface="Calibri"/>
                <a:cs typeface="Calibri"/>
                <a:sym typeface="Calibri"/>
              </a:rPr>
              <a:t> que compartan atributos en común.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Los métodos de clustering toman </a:t>
            </a:r>
            <a:r>
              <a:rPr b="1" lang="es">
                <a:latin typeface="Calibri"/>
                <a:ea typeface="Calibri"/>
                <a:cs typeface="Calibri"/>
                <a:sym typeface="Calibri"/>
              </a:rPr>
              <a:t>variables numéricas</a:t>
            </a:r>
            <a:r>
              <a:rPr lang="es">
                <a:latin typeface="Calibri"/>
                <a:ea typeface="Calibri"/>
                <a:cs typeface="Calibri"/>
                <a:sym typeface="Calibri"/>
              </a:rPr>
              <a:t> para medir la distancia, de todas maneras se puede trabajar con categóricas haciéndolas variables dummy.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0" name="Google Shape;160;p28"/>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61" name="Google Shape;161;p28"/>
          <p:cNvSpPr txBox="1"/>
          <p:nvPr/>
        </p:nvSpPr>
        <p:spPr>
          <a:xfrm>
            <a:off x="618125" y="1019350"/>
            <a:ext cx="76548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Clustering</a:t>
            </a:r>
            <a:endParaRPr b="1" i="1">
              <a:highlight>
                <a:srgbClr val="F4CCCC"/>
              </a:highlight>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2" name="Google Shape;162;p28"/>
          <p:cNvPicPr preferRelativeResize="0"/>
          <p:nvPr/>
        </p:nvPicPr>
        <p:blipFill>
          <a:blip r:embed="rId4">
            <a:alphaModFix/>
          </a:blip>
          <a:stretch>
            <a:fillRect/>
          </a:stretch>
        </p:blipFill>
        <p:spPr>
          <a:xfrm>
            <a:off x="3619775" y="924050"/>
            <a:ext cx="5052099" cy="2105408"/>
          </a:xfrm>
          <a:prstGeom prst="rect">
            <a:avLst/>
          </a:prstGeom>
          <a:noFill/>
          <a:ln>
            <a:noFill/>
          </a:ln>
        </p:spPr>
      </p:pic>
      <p:pic>
        <p:nvPicPr>
          <p:cNvPr id="163" name="Google Shape;163;p28"/>
          <p:cNvPicPr preferRelativeResize="0"/>
          <p:nvPr/>
        </p:nvPicPr>
        <p:blipFill>
          <a:blip r:embed="rId5">
            <a:alphaModFix/>
          </a:blip>
          <a:stretch>
            <a:fillRect/>
          </a:stretch>
        </p:blipFill>
        <p:spPr>
          <a:xfrm>
            <a:off x="3720675" y="3173175"/>
            <a:ext cx="4850300" cy="1868001"/>
          </a:xfrm>
          <a:prstGeom prst="rect">
            <a:avLst/>
          </a:prstGeom>
          <a:noFill/>
          <a:ln>
            <a:noFill/>
          </a:ln>
        </p:spPr>
      </p:pic>
      <p:sp>
        <p:nvSpPr>
          <p:cNvPr id="164" name="Google Shape;164;p28"/>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171" name="Google Shape;171;p29"/>
          <p:cNvSpPr txBox="1"/>
          <p:nvPr/>
        </p:nvSpPr>
        <p:spPr>
          <a:xfrm>
            <a:off x="618125" y="1019350"/>
            <a:ext cx="811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Tipos de clustering</a:t>
            </a:r>
            <a:endParaRPr b="1">
              <a:highlight>
                <a:srgbClr val="F4CCCC"/>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2" name="Google Shape;172;p29"/>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73" name="Google Shape;173;p29"/>
          <p:cNvSpPr txBox="1"/>
          <p:nvPr/>
        </p:nvSpPr>
        <p:spPr>
          <a:xfrm>
            <a:off x="53750" y="1371150"/>
            <a:ext cx="504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Calibri"/>
                <a:ea typeface="Calibri"/>
                <a:cs typeface="Calibri"/>
                <a:sym typeface="Calibri"/>
              </a:rPr>
              <a:t>Hay 2 principales tipos principales de clustering:</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Open Sans"/>
              <a:buChar char="-"/>
            </a:pPr>
            <a:r>
              <a:rPr b="1" lang="es">
                <a:solidFill>
                  <a:schemeClr val="dk1"/>
                </a:solidFill>
                <a:latin typeface="Calibri"/>
                <a:ea typeface="Calibri"/>
                <a:cs typeface="Calibri"/>
                <a:sym typeface="Calibri"/>
              </a:rPr>
              <a:t>Jerárquicos</a:t>
            </a:r>
            <a:r>
              <a:rPr lang="es">
                <a:solidFill>
                  <a:schemeClr val="dk1"/>
                </a:solidFill>
                <a:latin typeface="Calibri"/>
                <a:ea typeface="Calibri"/>
                <a:cs typeface="Calibri"/>
                <a:sym typeface="Calibri"/>
              </a:rPr>
              <a:t>, donde cada registro se considera un cluster, y luego se van agrupando por similitud en clusters más grandes (aglomerativos, en caso contrario son divisivos), para luego elegir un punto de corte que implica la cantidad de clusters que va a haber. Generalmente se representan en  un dendograma.</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Open Sans"/>
              <a:buChar char="-"/>
            </a:pPr>
            <a:r>
              <a:rPr b="1" lang="es">
                <a:solidFill>
                  <a:schemeClr val="dk1"/>
                </a:solidFill>
                <a:latin typeface="Calibri"/>
                <a:ea typeface="Calibri"/>
                <a:cs typeface="Calibri"/>
                <a:sym typeface="Calibri"/>
              </a:rPr>
              <a:t>No jerárquicos (o de partición)</a:t>
            </a:r>
            <a:r>
              <a:rPr lang="es">
                <a:solidFill>
                  <a:schemeClr val="dk1"/>
                </a:solidFill>
                <a:latin typeface="Calibri"/>
                <a:ea typeface="Calibri"/>
                <a:cs typeface="Calibri"/>
                <a:sym typeface="Calibri"/>
              </a:rPr>
              <a:t>, donde la cantidad de clusters se define de antemano, y los registros se asignan a los clusters según su cercanía.</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s">
                <a:solidFill>
                  <a:schemeClr val="dk1"/>
                </a:solidFill>
                <a:latin typeface="Calibri"/>
                <a:ea typeface="Calibri"/>
                <a:cs typeface="Calibri"/>
                <a:sym typeface="Calibri"/>
              </a:rPr>
              <a:t>También hay varios tipos más específicos de clusters: por ejemplo overlapping o fuzzy, donde los registros pueden pertenecer a varios clusters simultáneamente; o los probabilísticos, que usan una distribución de probabilidad para asignar la membresía al cluster.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174" name="Google Shape;174;p29"/>
          <p:cNvPicPr preferRelativeResize="0"/>
          <p:nvPr/>
        </p:nvPicPr>
        <p:blipFill>
          <a:blip r:embed="rId4">
            <a:alphaModFix/>
          </a:blip>
          <a:stretch>
            <a:fillRect/>
          </a:stretch>
        </p:blipFill>
        <p:spPr>
          <a:xfrm>
            <a:off x="5103350" y="1845225"/>
            <a:ext cx="3964301" cy="2051835"/>
          </a:xfrm>
          <a:prstGeom prst="rect">
            <a:avLst/>
          </a:prstGeom>
          <a:noFill/>
          <a:ln>
            <a:noFill/>
          </a:ln>
        </p:spPr>
      </p:pic>
      <p:sp>
        <p:nvSpPr>
          <p:cNvPr id="175" name="Google Shape;175;p29"/>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182" name="Google Shape;182;p30"/>
          <p:cNvSpPr txBox="1"/>
          <p:nvPr/>
        </p:nvSpPr>
        <p:spPr>
          <a:xfrm>
            <a:off x="618125" y="1019350"/>
            <a:ext cx="811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Tipos de distancia</a:t>
            </a:r>
            <a:endParaRPr b="1">
              <a:highlight>
                <a:srgbClr val="F4CCCC"/>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83" name="Google Shape;183;p30"/>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84" name="Google Shape;184;p30"/>
          <p:cNvSpPr txBox="1"/>
          <p:nvPr/>
        </p:nvSpPr>
        <p:spPr>
          <a:xfrm>
            <a:off x="255175" y="1847850"/>
            <a:ext cx="3000000" cy="22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dk1"/>
                </a:solidFill>
                <a:latin typeface="Calibri"/>
                <a:ea typeface="Calibri"/>
                <a:cs typeface="Calibri"/>
                <a:sym typeface="Calibri"/>
              </a:rPr>
              <a:t>Hay diferentes tipos de distancias con las que puedo medir la similitud/diferencia entre los diferentes registros. Cada una de mis distancias puede representar un tipo de problema diferente y va a cambiar sustancialmente mi método de clustering el tipo de distancia que elija.</a:t>
            </a:r>
            <a:endParaRPr sz="1500">
              <a:solidFill>
                <a:schemeClr val="dk1"/>
              </a:solidFill>
              <a:latin typeface="Calibri"/>
              <a:ea typeface="Calibri"/>
              <a:cs typeface="Calibri"/>
              <a:sym typeface="Calibri"/>
            </a:endParaRPr>
          </a:p>
        </p:txBody>
      </p:sp>
      <p:pic>
        <p:nvPicPr>
          <p:cNvPr id="185" name="Google Shape;185;p30">
            <a:hlinkClick r:id="rId4"/>
          </p:cNvPr>
          <p:cNvPicPr preferRelativeResize="0"/>
          <p:nvPr/>
        </p:nvPicPr>
        <p:blipFill>
          <a:blip r:embed="rId5">
            <a:alphaModFix/>
          </a:blip>
          <a:stretch>
            <a:fillRect/>
          </a:stretch>
        </p:blipFill>
        <p:spPr>
          <a:xfrm>
            <a:off x="3835100" y="1019350"/>
            <a:ext cx="4428127" cy="3264900"/>
          </a:xfrm>
          <a:prstGeom prst="rect">
            <a:avLst/>
          </a:prstGeom>
          <a:noFill/>
          <a:ln>
            <a:noFill/>
          </a:ln>
        </p:spPr>
      </p:pic>
      <p:sp>
        <p:nvSpPr>
          <p:cNvPr id="186" name="Google Shape;186;p30"/>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193" name="Google Shape;193;p31"/>
          <p:cNvSpPr txBox="1"/>
          <p:nvPr/>
        </p:nvSpPr>
        <p:spPr>
          <a:xfrm>
            <a:off x="618125" y="1019350"/>
            <a:ext cx="811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k-means</a:t>
            </a:r>
            <a:endParaRPr>
              <a:latin typeface="Calibri"/>
              <a:ea typeface="Calibri"/>
              <a:cs typeface="Calibri"/>
              <a:sym typeface="Calibri"/>
            </a:endParaRPr>
          </a:p>
        </p:txBody>
      </p:sp>
      <p:pic>
        <p:nvPicPr>
          <p:cNvPr id="194" name="Google Shape;194;p31"/>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195" name="Google Shape;195;p31"/>
          <p:cNvSpPr txBox="1"/>
          <p:nvPr/>
        </p:nvSpPr>
        <p:spPr>
          <a:xfrm>
            <a:off x="192700" y="1557300"/>
            <a:ext cx="3393000" cy="231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a:latin typeface="Calibri"/>
                <a:ea typeface="Calibri"/>
                <a:cs typeface="Calibri"/>
                <a:sym typeface="Calibri"/>
              </a:rPr>
              <a:t>Es uno de los algoritmos de clustering más populares del tipo no-jerárquico o de partición. </a:t>
            </a:r>
            <a:endParaRPr>
              <a:latin typeface="Calibri"/>
              <a:ea typeface="Calibri"/>
              <a:cs typeface="Calibri"/>
              <a:sym typeface="Calibri"/>
            </a:endParaRPr>
          </a:p>
          <a:p>
            <a:pPr indent="0" lvl="0" marL="0" marR="0" rtl="0" algn="l">
              <a:lnSpc>
                <a:spcPct val="100000"/>
              </a:lnSpc>
              <a:spcBef>
                <a:spcPts val="0"/>
              </a:spcBef>
              <a:spcAft>
                <a:spcPts val="0"/>
              </a:spcAft>
              <a:buNone/>
            </a:pPr>
            <a:r>
              <a:rPr lang="es">
                <a:latin typeface="Calibri"/>
                <a:ea typeface="Calibri"/>
                <a:cs typeface="Calibri"/>
                <a:sym typeface="Calibri"/>
              </a:rPr>
              <a:t>Busca minimizar la diferencia intra-cluster (dentro de cada cluster) y maximizar la diferencia inter-cluster (para que los grupos se diferencien entre sí).</a:t>
            </a:r>
            <a:endParaRPr>
              <a:latin typeface="Calibri"/>
              <a:ea typeface="Calibri"/>
              <a:cs typeface="Calibri"/>
              <a:sym typeface="Calibri"/>
            </a:endParaRPr>
          </a:p>
          <a:p>
            <a:pPr indent="0" lvl="0" marL="0" marR="0" rtl="0" algn="l">
              <a:lnSpc>
                <a:spcPct val="100000"/>
              </a:lnSpc>
              <a:spcBef>
                <a:spcPts val="0"/>
              </a:spcBef>
              <a:spcAft>
                <a:spcPts val="0"/>
              </a:spcAft>
              <a:buNone/>
            </a:pPr>
            <a:r>
              <a:rPr lang="es">
                <a:latin typeface="Calibri"/>
                <a:ea typeface="Calibri"/>
                <a:cs typeface="Calibri"/>
                <a:sym typeface="Calibri"/>
              </a:rPr>
              <a:t> </a:t>
            </a:r>
            <a:endParaRPr>
              <a:latin typeface="Calibri"/>
              <a:ea typeface="Calibri"/>
              <a:cs typeface="Calibri"/>
              <a:sym typeface="Calibri"/>
            </a:endParaRPr>
          </a:p>
          <a:p>
            <a:pPr indent="0" lvl="0" marL="0" marR="0" rtl="0" algn="l">
              <a:lnSpc>
                <a:spcPct val="100000"/>
              </a:lnSpc>
              <a:spcBef>
                <a:spcPts val="0"/>
              </a:spcBef>
              <a:spcAft>
                <a:spcPts val="0"/>
              </a:spcAft>
              <a:buNone/>
            </a:pPr>
            <a:r>
              <a:rPr lang="es">
                <a:latin typeface="Calibri"/>
                <a:ea typeface="Calibri"/>
                <a:cs typeface="Calibri"/>
                <a:sym typeface="Calibri"/>
              </a:rPr>
              <a:t>Esto se realiza a partir de la selección aleatoria de un centroide y recalculando según la pertenencia de los diferentes registros a ese centroide según la cercanía al mismo.</a:t>
            </a:r>
            <a:endParaRPr>
              <a:latin typeface="Calibri"/>
              <a:ea typeface="Calibri"/>
              <a:cs typeface="Calibri"/>
              <a:sym typeface="Calibri"/>
            </a:endParaRPr>
          </a:p>
        </p:txBody>
      </p:sp>
      <p:pic>
        <p:nvPicPr>
          <p:cNvPr id="196" name="Google Shape;196;p31"/>
          <p:cNvPicPr preferRelativeResize="0"/>
          <p:nvPr/>
        </p:nvPicPr>
        <p:blipFill>
          <a:blip r:embed="rId4">
            <a:alphaModFix/>
          </a:blip>
          <a:stretch>
            <a:fillRect/>
          </a:stretch>
        </p:blipFill>
        <p:spPr>
          <a:xfrm>
            <a:off x="3969675" y="1571988"/>
            <a:ext cx="4876800" cy="2447925"/>
          </a:xfrm>
          <a:prstGeom prst="rect">
            <a:avLst/>
          </a:prstGeom>
          <a:noFill/>
          <a:ln>
            <a:noFill/>
          </a:ln>
        </p:spPr>
      </p:pic>
      <p:sp>
        <p:nvSpPr>
          <p:cNvPr id="197" name="Google Shape;197;p31"/>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s"/>
              <a:t>‹#›</a:t>
            </a:fld>
            <a:endParaRPr/>
          </a:p>
        </p:txBody>
      </p:sp>
      <p:sp>
        <p:nvSpPr>
          <p:cNvPr id="204" name="Google Shape;204;p32"/>
          <p:cNvSpPr txBox="1"/>
          <p:nvPr/>
        </p:nvSpPr>
        <p:spPr>
          <a:xfrm>
            <a:off x="618125" y="1019350"/>
            <a:ext cx="811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F4CCCC"/>
                </a:highlight>
                <a:latin typeface="Calibri"/>
                <a:ea typeface="Calibri"/>
                <a:cs typeface="Calibri"/>
                <a:sym typeface="Calibri"/>
              </a:rPr>
              <a:t>dbscan</a:t>
            </a:r>
            <a:endParaRPr>
              <a:latin typeface="Calibri"/>
              <a:ea typeface="Calibri"/>
              <a:cs typeface="Calibri"/>
              <a:sym typeface="Calibri"/>
            </a:endParaRPr>
          </a:p>
        </p:txBody>
      </p:sp>
      <p:pic>
        <p:nvPicPr>
          <p:cNvPr id="205" name="Google Shape;205;p32"/>
          <p:cNvPicPr preferRelativeResize="0"/>
          <p:nvPr/>
        </p:nvPicPr>
        <p:blipFill>
          <a:blip r:embed="rId3">
            <a:alphaModFix/>
          </a:blip>
          <a:stretch>
            <a:fillRect/>
          </a:stretch>
        </p:blipFill>
        <p:spPr>
          <a:xfrm>
            <a:off x="7878123" y="437125"/>
            <a:ext cx="637225" cy="387500"/>
          </a:xfrm>
          <a:prstGeom prst="rect">
            <a:avLst/>
          </a:prstGeom>
          <a:noFill/>
          <a:ln>
            <a:noFill/>
          </a:ln>
        </p:spPr>
      </p:pic>
      <p:sp>
        <p:nvSpPr>
          <p:cNvPr id="206" name="Google Shape;206;p32"/>
          <p:cNvSpPr txBox="1"/>
          <p:nvPr/>
        </p:nvSpPr>
        <p:spPr>
          <a:xfrm>
            <a:off x="192700" y="1557300"/>
            <a:ext cx="3393000" cy="231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a:latin typeface="Calibri"/>
                <a:ea typeface="Calibri"/>
                <a:cs typeface="Calibri"/>
                <a:sym typeface="Calibri"/>
              </a:rPr>
              <a:t>Es uno de los algoritmos de clustering del tipo no-jerárquico o de partición más eficientes cuando se trata de encontrar distribuciones peculiares de los datos.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rPr lang="es">
                <a:latin typeface="Calibri"/>
                <a:ea typeface="Calibri"/>
                <a:cs typeface="Calibri"/>
                <a:sym typeface="Calibri"/>
              </a:rPr>
              <a:t>No requiere definir el k de clusters previamente (a diferencia de k-means) y es muy robusto para detectar outliers.</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rPr lang="es">
                <a:latin typeface="Calibri"/>
                <a:ea typeface="Calibri"/>
                <a:cs typeface="Calibri"/>
                <a:sym typeface="Calibri"/>
              </a:rPr>
              <a:t>Es muy utilizado para clusters de datos geoespaciales</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pic>
        <p:nvPicPr>
          <p:cNvPr id="207" name="Google Shape;207;p32"/>
          <p:cNvPicPr preferRelativeResize="0"/>
          <p:nvPr/>
        </p:nvPicPr>
        <p:blipFill>
          <a:blip r:embed="rId4">
            <a:alphaModFix/>
          </a:blip>
          <a:stretch>
            <a:fillRect/>
          </a:stretch>
        </p:blipFill>
        <p:spPr>
          <a:xfrm>
            <a:off x="3585700" y="1019338"/>
            <a:ext cx="5267027" cy="1966776"/>
          </a:xfrm>
          <a:prstGeom prst="rect">
            <a:avLst/>
          </a:prstGeom>
          <a:noFill/>
          <a:ln>
            <a:noFill/>
          </a:ln>
        </p:spPr>
      </p:pic>
      <p:pic>
        <p:nvPicPr>
          <p:cNvPr id="208" name="Google Shape;208;p32"/>
          <p:cNvPicPr preferRelativeResize="0"/>
          <p:nvPr/>
        </p:nvPicPr>
        <p:blipFill>
          <a:blip r:embed="rId5">
            <a:alphaModFix/>
          </a:blip>
          <a:stretch>
            <a:fillRect/>
          </a:stretch>
        </p:blipFill>
        <p:spPr>
          <a:xfrm>
            <a:off x="4812500" y="3138514"/>
            <a:ext cx="2974586" cy="1690311"/>
          </a:xfrm>
          <a:prstGeom prst="rect">
            <a:avLst/>
          </a:prstGeom>
          <a:noFill/>
          <a:ln>
            <a:noFill/>
          </a:ln>
        </p:spPr>
      </p:pic>
      <p:sp>
        <p:nvSpPr>
          <p:cNvPr id="209" name="Google Shape;209;p32"/>
          <p:cNvSpPr txBox="1"/>
          <p:nvPr/>
        </p:nvSpPr>
        <p:spPr>
          <a:xfrm>
            <a:off x="720975" y="396700"/>
            <a:ext cx="7950900" cy="7551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s" sz="1100">
                <a:solidFill>
                  <a:schemeClr val="dk1"/>
                </a:solidFill>
                <a:latin typeface="Lato"/>
                <a:ea typeface="Lato"/>
                <a:cs typeface="Lato"/>
                <a:sym typeface="Lato"/>
              </a:rPr>
              <a:t>Python para Ciencias Sociales &amp; Humanidades</a:t>
            </a:r>
            <a:endParaRPr b="1" sz="11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800"/>
              <a:buFont typeface="Arial"/>
              <a:buNone/>
            </a:pPr>
            <a:r>
              <a:rPr lang="es" sz="800">
                <a:solidFill>
                  <a:schemeClr val="dk1"/>
                </a:solidFill>
                <a:latin typeface="Lato"/>
                <a:ea typeface="Lato"/>
                <a:cs typeface="Lato"/>
                <a:sym typeface="Lato"/>
              </a:rPr>
              <a:t>Python: Aprendizaje no supervisado</a:t>
            </a:r>
            <a:endParaRPr sz="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2635475" y="1447800"/>
            <a:ext cx="3752850" cy="2247900"/>
          </a:xfrm>
          <a:prstGeom prst="rect">
            <a:avLst/>
          </a:prstGeom>
          <a:noFill/>
          <a:ln>
            <a:noFill/>
          </a:ln>
        </p:spPr>
      </p:pic>
      <p:sp>
        <p:nvSpPr>
          <p:cNvPr id="215" name="Google Shape;215;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