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F8C99CD-2053-4869-8FD2-550797B50669}">
  <a:tblStyle styleId="{AF8C99CD-2053-4869-8FD2-550797B506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4.xml"/><Relationship Id="rId22" Type="http://schemas.openxmlformats.org/officeDocument/2006/relationships/font" Target="fonts/Lato-italic.fntdata"/><Relationship Id="rId10" Type="http://schemas.openxmlformats.org/officeDocument/2006/relationships/slide" Target="slides/slide3.xml"/><Relationship Id="rId21" Type="http://schemas.openxmlformats.org/officeDocument/2006/relationships/font" Target="fonts/Lato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aleway-boldItalic.fntdata"/><Relationship Id="rId6" Type="http://schemas.openxmlformats.org/officeDocument/2006/relationships/slideMaster" Target="slideMasters/slideMaster2.xml"/><Relationship Id="rId18" Type="http://schemas.openxmlformats.org/officeDocument/2006/relationships/font" Target="fonts/Raleway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134ed26bf_0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7134ed26bf_0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g7134ed26bf_0_8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57e17447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957e17447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g957e174475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ae22abac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9ae22abac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9ae22abac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ae22abac8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9ae22abac8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g9ae22abac8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ae22abac8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9ae22abac8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g9ae22abac8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ae22abac8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9ae22abac8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g9ae22abac8_0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ae22abac8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9ae22abac8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g9ae22abac8_0_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134ed26bf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134ed26bf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720975" y="1802121"/>
            <a:ext cx="7794300" cy="16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Python: ¿Cómo trabajar con datos?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2" name="Google Shape;132;p25"/>
          <p:cNvSpPr txBox="1"/>
          <p:nvPr/>
        </p:nvSpPr>
        <p:spPr>
          <a:xfrm>
            <a:off x="720975" y="396700"/>
            <a:ext cx="79509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 para Ciencias sociales &amp; Humanidades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Python: ¿Cómo trabajar con datos?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8123" y="437125"/>
            <a:ext cx="637225" cy="38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0" name="Google Shape;140;p26"/>
          <p:cNvSpPr txBox="1"/>
          <p:nvPr/>
        </p:nvSpPr>
        <p:spPr>
          <a:xfrm>
            <a:off x="720975" y="396700"/>
            <a:ext cx="79509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 para Ciencias sociales &amp; Humanidades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Python: ¿Cómo trabajar con datos?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8123" y="437125"/>
            <a:ext cx="637225" cy="3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6"/>
          <p:cNvSpPr txBox="1"/>
          <p:nvPr/>
        </p:nvSpPr>
        <p:spPr>
          <a:xfrm>
            <a:off x="654275" y="1742100"/>
            <a:ext cx="7654800" cy="15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4CCCC"/>
                </a:highlight>
                <a:latin typeface="Calibri"/>
                <a:ea typeface="Calibri"/>
                <a:cs typeface="Calibri"/>
                <a:sym typeface="Calibri"/>
              </a:rPr>
              <a:t>80-20 </a:t>
            </a:r>
            <a:r>
              <a:rPr b="1" i="1" lang="es">
                <a:highlight>
                  <a:srgbClr val="F4CCCC"/>
                </a:highlight>
                <a:latin typeface="Calibri"/>
                <a:ea typeface="Calibri"/>
                <a:cs typeface="Calibri"/>
                <a:sym typeface="Calibri"/>
              </a:rPr>
              <a:t>invertido</a:t>
            </a:r>
            <a:endParaRPr b="1" i="1">
              <a:highlight>
                <a:srgbClr val="F4CCCC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A la hora de trabajar con datos, el 80% del tiempo que dediquemos haremos </a:t>
            </a:r>
            <a:r>
              <a:rPr i="1" lang="es">
                <a:latin typeface="Calibri"/>
                <a:ea typeface="Calibri"/>
                <a:cs typeface="Calibri"/>
                <a:sym typeface="Calibri"/>
              </a:rPr>
              <a:t>data wrangling.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Este proceso es el que se conoce como </a:t>
            </a:r>
            <a:r>
              <a:rPr i="1" lang="es">
                <a:latin typeface="Calibri"/>
                <a:ea typeface="Calibri"/>
                <a:cs typeface="Calibri"/>
                <a:sym typeface="Calibri"/>
              </a:rPr>
              <a:t>limpieza de datos.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El otro 20% es el que dedicamos al análisis y procesamiento algorítmico de la información.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9" name="Google Shape;149;p27"/>
          <p:cNvSpPr txBox="1"/>
          <p:nvPr/>
        </p:nvSpPr>
        <p:spPr>
          <a:xfrm>
            <a:off x="720975" y="396700"/>
            <a:ext cx="79509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 para Ciencias sociales &amp; Humanidades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Python: ¿Cómo trabajar con datos?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8123" y="437125"/>
            <a:ext cx="637225" cy="3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7"/>
          <p:cNvSpPr txBox="1"/>
          <p:nvPr/>
        </p:nvSpPr>
        <p:spPr>
          <a:xfrm>
            <a:off x="654275" y="1742100"/>
            <a:ext cx="76548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4CCCC"/>
                </a:highlight>
                <a:latin typeface="Calibri"/>
                <a:ea typeface="Calibri"/>
                <a:cs typeface="Calibri"/>
                <a:sym typeface="Calibri"/>
              </a:rPr>
              <a:t>¿Cómo se compone ese 80%? </a:t>
            </a:r>
            <a:endParaRPr b="1" i="1">
              <a:highlight>
                <a:srgbClr val="F4CCCC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A la hora de trabajar con datos, hacemos operaciones que corresponden a mejorar la </a:t>
            </a:r>
            <a:r>
              <a:rPr i="1" lang="es">
                <a:latin typeface="Calibri"/>
                <a:ea typeface="Calibri"/>
                <a:cs typeface="Calibri"/>
                <a:sym typeface="Calibri"/>
              </a:rPr>
              <a:t>estructura de la información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que tenemos para utilizar en la modelización y procesamiento final (20%).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2" name="Google Shape;152;p27"/>
          <p:cNvGraphicFramePr/>
          <p:nvPr/>
        </p:nvGraphicFramePr>
        <p:xfrm>
          <a:off x="2119975" y="295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{AF8C99CD-2053-4869-8FD2-550797B50669}</a:tableStyleId>
              </a:tblPr>
              <a:tblGrid>
                <a:gridCol w="2194675"/>
                <a:gridCol w="1977850"/>
                <a:gridCol w="532375"/>
                <a:gridCol w="1568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Formato externo 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Formato interno 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Estructura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 hMerge="1"/>
              </a:tr>
            </a:tbl>
          </a:graphicData>
        </a:graphic>
      </p:graphicFrame>
      <p:graphicFrame>
        <p:nvGraphicFramePr>
          <p:cNvPr id="153" name="Google Shape;153;p27"/>
          <p:cNvGraphicFramePr/>
          <p:nvPr/>
        </p:nvGraphicFramePr>
        <p:xfrm>
          <a:off x="2119925" y="364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{AF8C99CD-2053-4869-8FD2-550797B50669}</a:tableStyleId>
              </a:tblPr>
              <a:tblGrid>
                <a:gridCol w="1574875"/>
                <a:gridCol w="1574875"/>
                <a:gridCol w="1574875"/>
                <a:gridCol w="1574875"/>
              </a:tblGrid>
              <a:tr h="75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Valores erróneos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Estandarización de categorías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Tipos correctos 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Datos faltantes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solidFill>
                      <a:srgbClr val="F9CB9C"/>
                    </a:solidFill>
                  </a:tcPr>
                </a:tc>
              </a:tr>
            </a:tbl>
          </a:graphicData>
        </a:graphic>
      </p:graphicFrame>
      <p:sp>
        <p:nvSpPr>
          <p:cNvPr id="154" name="Google Shape;154;p27"/>
          <p:cNvSpPr txBox="1"/>
          <p:nvPr/>
        </p:nvSpPr>
        <p:spPr>
          <a:xfrm>
            <a:off x="282175" y="3018963"/>
            <a:ext cx="12408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latin typeface="Raleway"/>
                <a:ea typeface="Raleway"/>
                <a:cs typeface="Raleway"/>
                <a:sym typeface="Raleway"/>
              </a:rPr>
              <a:t>Estructura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7"/>
          <p:cNvSpPr txBox="1"/>
          <p:nvPr/>
        </p:nvSpPr>
        <p:spPr>
          <a:xfrm>
            <a:off x="282175" y="3808025"/>
            <a:ext cx="12408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latin typeface="Raleway"/>
                <a:ea typeface="Raleway"/>
                <a:cs typeface="Raleway"/>
                <a:sym typeface="Raleway"/>
              </a:rPr>
              <a:t>Contenido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7"/>
          <p:cNvSpPr/>
          <p:nvPr/>
        </p:nvSpPr>
        <p:spPr>
          <a:xfrm>
            <a:off x="1522975" y="3865175"/>
            <a:ext cx="475800" cy="30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7"/>
          <p:cNvSpPr/>
          <p:nvPr/>
        </p:nvSpPr>
        <p:spPr>
          <a:xfrm>
            <a:off x="1522975" y="3076125"/>
            <a:ext cx="475800" cy="30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4" name="Google Shape;164;p28"/>
          <p:cNvSpPr txBox="1"/>
          <p:nvPr/>
        </p:nvSpPr>
        <p:spPr>
          <a:xfrm>
            <a:off x="720975" y="396700"/>
            <a:ext cx="79509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 para Ciencias sociales &amp; Humanidades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Python: ¿Cómo trabajar con datos?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8123" y="437125"/>
            <a:ext cx="637225" cy="3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8"/>
          <p:cNvSpPr txBox="1"/>
          <p:nvPr/>
        </p:nvSpPr>
        <p:spPr>
          <a:xfrm>
            <a:off x="618125" y="1019350"/>
            <a:ext cx="76548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4CCCC"/>
                </a:highlight>
                <a:latin typeface="Calibri"/>
                <a:ea typeface="Calibri"/>
                <a:cs typeface="Calibri"/>
                <a:sym typeface="Calibri"/>
              </a:rPr>
              <a:t>Problemas de Estructura</a:t>
            </a:r>
            <a:endParaRPr b="1" i="1">
              <a:highlight>
                <a:srgbClr val="F4CCCC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7" name="Google Shape;167;p28"/>
          <p:cNvGraphicFramePr/>
          <p:nvPr/>
        </p:nvGraphicFramePr>
        <p:xfrm>
          <a:off x="678825" y="146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{AF8C99CD-2053-4869-8FD2-550797B50669}</a:tableStyleId>
              </a:tblPr>
              <a:tblGrid>
                <a:gridCol w="2359125"/>
                <a:gridCol w="5006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Formato externo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Utilizamos una archivo de extensión que cuando pasamos de formato no se importa correctamente (xlsx, csv, etc.).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Formato Interno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Al importar los archivos o cambiarles el tipo se modifican datos internos de formato (ej: importar fechas que se importan como números enteros) 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Reglas de estructuración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El dataset está organizado con un formato Messy y no Tidy data para procesarlo. 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(Una observación = una fila)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74" name="Google Shape;174;p29"/>
          <p:cNvSpPr txBox="1"/>
          <p:nvPr/>
        </p:nvSpPr>
        <p:spPr>
          <a:xfrm>
            <a:off x="720975" y="396700"/>
            <a:ext cx="79509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 para Ciencias sociales &amp; Humanidades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Python: ¿Cómo trabajar con datos?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8123" y="437125"/>
            <a:ext cx="637225" cy="3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9"/>
          <p:cNvSpPr txBox="1"/>
          <p:nvPr/>
        </p:nvSpPr>
        <p:spPr>
          <a:xfrm>
            <a:off x="618125" y="1019350"/>
            <a:ext cx="76548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4CCCC"/>
                </a:highlight>
                <a:latin typeface="Calibri"/>
                <a:ea typeface="Calibri"/>
                <a:cs typeface="Calibri"/>
                <a:sym typeface="Calibri"/>
              </a:rPr>
              <a:t>Problemas de Estructura  | Messy Data vs Tidy Data</a:t>
            </a:r>
            <a:endParaRPr b="1" i="1">
              <a:highlight>
                <a:srgbClr val="F4CCCC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29"/>
          <p:cNvPicPr preferRelativeResize="0"/>
          <p:nvPr/>
        </p:nvPicPr>
        <p:blipFill rotWithShape="1">
          <a:blip r:embed="rId4">
            <a:alphaModFix/>
          </a:blip>
          <a:srcRect b="0" l="0" r="33967" t="0"/>
          <a:stretch/>
        </p:blipFill>
        <p:spPr>
          <a:xfrm>
            <a:off x="414775" y="3369825"/>
            <a:ext cx="4625175" cy="72825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78" name="Google Shape;17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7388" y="1787211"/>
            <a:ext cx="2235585" cy="230209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79" name="Google Shape;179;p29"/>
          <p:cNvSpPr txBox="1"/>
          <p:nvPr/>
        </p:nvSpPr>
        <p:spPr>
          <a:xfrm>
            <a:off x="378525" y="1880650"/>
            <a:ext cx="4782000" cy="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La estructuración </a:t>
            </a:r>
            <a:r>
              <a:rPr i="1" lang="es">
                <a:latin typeface="Calibri"/>
                <a:ea typeface="Calibri"/>
                <a:cs typeface="Calibri"/>
                <a:sym typeface="Calibri"/>
              </a:rPr>
              <a:t>tidy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de los datos permite minar la información en su forma “cruda”, en donde los datos quedan procesables y no se encuentran </a:t>
            </a:r>
            <a:r>
              <a:rPr i="1" lang="es">
                <a:latin typeface="Calibri"/>
                <a:ea typeface="Calibri"/>
                <a:cs typeface="Calibri"/>
                <a:sym typeface="Calibri"/>
              </a:rPr>
              <a:t>procesados.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414775" y="2851325"/>
            <a:ext cx="996300" cy="3876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Procesada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9"/>
          <p:cNvSpPr txBox="1"/>
          <p:nvPr/>
        </p:nvSpPr>
        <p:spPr>
          <a:xfrm>
            <a:off x="6053675" y="1275700"/>
            <a:ext cx="1596600" cy="3876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rocesable (</a:t>
            </a:r>
            <a:r>
              <a:rPr i="1" lang="es">
                <a:latin typeface="Calibri"/>
                <a:ea typeface="Calibri"/>
                <a:cs typeface="Calibri"/>
                <a:sym typeface="Calibri"/>
              </a:rPr>
              <a:t>tidy)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9"/>
          <p:cNvSpPr txBox="1"/>
          <p:nvPr/>
        </p:nvSpPr>
        <p:spPr>
          <a:xfrm>
            <a:off x="2999950" y="4587500"/>
            <a:ext cx="2747700" cy="387600"/>
          </a:xfrm>
          <a:prstGeom prst="rect">
            <a:avLst/>
          </a:prstGeom>
          <a:solidFill>
            <a:srgbClr val="EA9999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Regla | 1 observación = 1 fila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89" name="Google Shape;189;p30"/>
          <p:cNvSpPr txBox="1"/>
          <p:nvPr/>
        </p:nvSpPr>
        <p:spPr>
          <a:xfrm>
            <a:off x="720975" y="396700"/>
            <a:ext cx="79509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 para Ciencias sociales &amp; Humanidades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Python: ¿Cómo trabajar con datos?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0" name="Google Shape;1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8123" y="437125"/>
            <a:ext cx="637225" cy="3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0"/>
          <p:cNvSpPr txBox="1"/>
          <p:nvPr/>
        </p:nvSpPr>
        <p:spPr>
          <a:xfrm>
            <a:off x="618125" y="1019350"/>
            <a:ext cx="76548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4CCCC"/>
                </a:highlight>
                <a:latin typeface="Calibri"/>
                <a:ea typeface="Calibri"/>
                <a:cs typeface="Calibri"/>
                <a:sym typeface="Calibri"/>
              </a:rPr>
              <a:t>Problemas de Contenido </a:t>
            </a:r>
            <a:endParaRPr b="1" i="1">
              <a:highlight>
                <a:srgbClr val="F4CCCC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30"/>
          <p:cNvSpPr txBox="1"/>
          <p:nvPr/>
        </p:nvSpPr>
        <p:spPr>
          <a:xfrm>
            <a:off x="720975" y="1499400"/>
            <a:ext cx="7733400" cy="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A veces - la mayoría de las veces - nos encontramos con problemas con el contenido que estamos trabajando. Encontramos que la información está </a:t>
            </a:r>
            <a:r>
              <a:rPr i="1" lang="es">
                <a:latin typeface="Calibri"/>
                <a:ea typeface="Calibri"/>
                <a:cs typeface="Calibri"/>
                <a:sym typeface="Calibri"/>
              </a:rPr>
              <a:t>sucia, desordenada y - a veces - ausente. 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3" name="Google Shape;193;p30"/>
          <p:cNvGraphicFramePr/>
          <p:nvPr/>
        </p:nvGraphicFramePr>
        <p:xfrm>
          <a:off x="780475" y="2202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{AF8C99CD-2053-4869-8FD2-550797B50669}</a:tableStyleId>
              </a:tblPr>
              <a:tblGrid>
                <a:gridCol w="2399800"/>
                <a:gridCol w="5092650"/>
              </a:tblGrid>
              <a:tr h="554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Valores erróneos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Valores negativos donde no puede haber (Edad, altura, dimensiones, etc.)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69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Estandarización de categorías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Categorías distintas para describir un mismo valor (Variable Sexo: categorías “femenino” y “f”) 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</a:tr>
              <a:tr h="69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Tipos correctos </a:t>
                      </a:r>
                      <a:endParaRPr b="1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Determinar el correcto formato de los datos (Ej: variable numérica que se importa como </a:t>
                      </a:r>
                      <a:r>
                        <a:rPr i="1" lang="es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string)</a:t>
                      </a:r>
                      <a:endParaRPr i="1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4D79"/>
                    </a:solidFill>
                  </a:tcPr>
                </a:tc>
              </a:tr>
              <a:tr h="69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Datos ausentes </a:t>
                      </a:r>
                      <a:endParaRPr b="1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41B4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Delimitar estrategia ante la ausencia de datos (ej: imputar por el promedio) y su proporción total. </a:t>
                      </a:r>
                      <a:endParaRPr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41B4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00" name="Google Shape;200;p31"/>
          <p:cNvSpPr txBox="1"/>
          <p:nvPr/>
        </p:nvSpPr>
        <p:spPr>
          <a:xfrm>
            <a:off x="720975" y="396700"/>
            <a:ext cx="79509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 para Ciencias sociales &amp; Humanidades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Python: ¿Cómo trabajar con datos?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1" name="Google Shape;2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8123" y="437125"/>
            <a:ext cx="637225" cy="3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1"/>
          <p:cNvSpPr txBox="1"/>
          <p:nvPr/>
        </p:nvSpPr>
        <p:spPr>
          <a:xfrm>
            <a:off x="618125" y="1019350"/>
            <a:ext cx="7654800" cy="3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highlight>
                  <a:srgbClr val="F4CCCC"/>
                </a:highlight>
                <a:latin typeface="Calibri"/>
                <a:ea typeface="Calibri"/>
                <a:cs typeface="Calibri"/>
                <a:sym typeface="Calibri"/>
              </a:rPr>
              <a:t>Workflow de artesano</a:t>
            </a:r>
            <a:endParaRPr b="1" i="1">
              <a:highlight>
                <a:srgbClr val="F4CCCC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Genéricamente podemos determinar algunos pasos para trabajar con datos, pero la realidad es que cada caso difiere profundamente en las técnicas concretas que apliquemos. </a:t>
            </a:r>
            <a:r>
              <a:rPr i="1" lang="es">
                <a:latin typeface="Calibri"/>
                <a:ea typeface="Calibri"/>
                <a:cs typeface="Calibri"/>
                <a:sym typeface="Calibri"/>
              </a:rPr>
              <a:t>Es una mirada más artesanal que industrial. 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3" name="Google Shape;203;p31"/>
          <p:cNvGraphicFramePr/>
          <p:nvPr/>
        </p:nvGraphicFramePr>
        <p:xfrm>
          <a:off x="2044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{AF8C99CD-2053-4869-8FD2-550797B50669}</a:tableStyleId>
              </a:tblPr>
              <a:tblGrid>
                <a:gridCol w="2166425"/>
                <a:gridCol w="2166425"/>
                <a:gridCol w="2166425"/>
                <a:gridCol w="2166425"/>
              </a:tblGrid>
              <a:tr h="381000">
                <a:tc>
                  <a:txBody>
                    <a:bodyPr/>
                    <a:lstStyle/>
                    <a:p>
                      <a:pPr indent="-3175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aleway"/>
                        <a:buAutoNum type="arabicPeriod"/>
                      </a:pPr>
                      <a:r>
                        <a:rPr b="1" lang="es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Extracción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2. Limpieza.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3. </a:t>
                      </a:r>
                      <a:r>
                        <a:rPr b="1" lang="es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</a:t>
                      </a:r>
                      <a:r>
                        <a:rPr b="1" lang="es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nálisis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4. Modelado 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Seleccionar las fuentes de datos con las que vamos a trabajar </a:t>
                      </a:r>
                      <a:endParaRPr sz="9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Determinar las herramientas apropiadas de extracción o importación. </a:t>
                      </a:r>
                      <a:endParaRPr sz="9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Generar las estructuras de datos correctas. </a:t>
                      </a:r>
                      <a:endParaRPr sz="9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Estructurar la información, limpiarla, estandarizar y filtrar los datos. </a:t>
                      </a:r>
                      <a:endParaRPr sz="9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Reorganizan conceptualmente la información en caso que sea necesario.</a:t>
                      </a:r>
                      <a:endParaRPr sz="9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Generan un AED o </a:t>
                      </a:r>
                      <a:r>
                        <a:rPr i="1" lang="es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Análisis exploratorio de los datos. </a:t>
                      </a:r>
                      <a:endParaRPr i="1" sz="9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Identifican tendencias y valores fuera de la norma, aplican estadística descriptiva e inferencial. </a:t>
                      </a:r>
                      <a:endParaRPr sz="9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Reconocen que tipo de problema pueden modelar.</a:t>
                      </a:r>
                      <a:endParaRPr sz="9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Seleccionan el modelo que quieren trabajar.</a:t>
                      </a:r>
                      <a:endParaRPr sz="9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Estiman el modelo.</a:t>
                      </a:r>
                      <a:endParaRPr sz="9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Evalúan y calibran el modelo </a:t>
                      </a:r>
                      <a:r>
                        <a:rPr lang="es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algorítmico</a:t>
                      </a:r>
                      <a:r>
                        <a:rPr lang="es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.</a:t>
                      </a:r>
                      <a:endParaRPr sz="9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5475" y="1447800"/>
            <a:ext cx="3752850" cy="22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