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1"/>
  </p:notesMasterIdLst>
  <p:sldIdLst>
    <p:sldId id="256" r:id="rId2"/>
    <p:sldId id="257" r:id="rId3"/>
    <p:sldId id="258" r:id="rId4"/>
    <p:sldId id="267" r:id="rId5"/>
    <p:sldId id="259" r:id="rId6"/>
    <p:sldId id="260" r:id="rId7"/>
    <p:sldId id="261" r:id="rId8"/>
    <p:sldId id="265" r:id="rId9"/>
    <p:sldId id="266" r:id="rId10"/>
    <p:sldId id="268" r:id="rId11"/>
    <p:sldId id="262" r:id="rId12"/>
    <p:sldId id="263" r:id="rId13"/>
    <p:sldId id="269" r:id="rId14"/>
    <p:sldId id="273" r:id="rId15"/>
    <p:sldId id="274" r:id="rId16"/>
    <p:sldId id="275" r:id="rId17"/>
    <p:sldId id="264" r:id="rId18"/>
    <p:sldId id="270" r:id="rId19"/>
    <p:sldId id="271" r:id="rId20"/>
    <p:sldId id="272" r:id="rId21"/>
    <p:sldId id="276" r:id="rId22"/>
    <p:sldId id="277" r:id="rId23"/>
    <p:sldId id="278" r:id="rId24"/>
    <p:sldId id="279" r:id="rId25"/>
    <p:sldId id="281" r:id="rId26"/>
    <p:sldId id="283" r:id="rId27"/>
    <p:sldId id="284" r:id="rId28"/>
    <p:sldId id="280"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E0D89-7C2E-4F2E-A371-F79B31E3BD27}" type="datetimeFigureOut">
              <a:rPr lang="hu-HU" smtClean="0"/>
              <a:t>2025. 04. 10.</a:t>
            </a:fld>
            <a:endParaRPr lang="hu-HU"/>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57543-18B9-40F6-A329-82D706B28622}" type="slidenum">
              <a:rPr lang="hu-HU" smtClean="0"/>
              <a:t>‹#›</a:t>
            </a:fld>
            <a:endParaRPr lang="hu-HU"/>
          </a:p>
        </p:txBody>
      </p:sp>
    </p:spTree>
    <p:extLst>
      <p:ext uri="{BB962C8B-B14F-4D97-AF65-F5344CB8AC3E}">
        <p14:creationId xmlns:p14="http://schemas.microsoft.com/office/powerpoint/2010/main" val="5312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hu-HU"/>
              <a:t>Mintacím szerkesztése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u-HU"/>
              <a:t>Kattintson ide az alcím mintájának szerkesztéséhez</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36B24A3-399C-4EA5-8CEA-B030DB394EAE}" type="datetimeFigureOut">
              <a:rPr lang="hu-HU" smtClean="0"/>
              <a:t>2025. 04. 10.</a:t>
            </a:fld>
            <a:endParaRPr lang="hu-HU"/>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hu-HU"/>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22BC0A0F-1CD4-4A1D-81E6-E5A6509BCE2D}" type="slidenum">
              <a:rPr lang="hu-HU" smtClean="0"/>
              <a:t>‹#›</a:t>
            </a:fld>
            <a:endParaRPr lang="hu-HU"/>
          </a:p>
        </p:txBody>
      </p:sp>
    </p:spTree>
    <p:extLst>
      <p:ext uri="{BB962C8B-B14F-4D97-AF65-F5344CB8AC3E}">
        <p14:creationId xmlns:p14="http://schemas.microsoft.com/office/powerpoint/2010/main" val="289173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6B24A3-399C-4EA5-8CEA-B030DB394EAE}" type="datetimeFigureOut">
              <a:rPr lang="hu-HU" smtClean="0"/>
              <a:t>2025. 04. 10.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410775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6B24A3-399C-4EA5-8CEA-B030DB394EAE}" type="datetimeFigureOut">
              <a:rPr lang="hu-HU" smtClean="0"/>
              <a:t>2025. 04. 10.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124160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F36B24A3-399C-4EA5-8CEA-B030DB394EAE}" type="datetimeFigureOut">
              <a:rPr lang="hu-HU" smtClean="0"/>
              <a:t>2025. 04. 10.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149031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hu-HU"/>
              <a:t>Mintacím szerkesztése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F36B24A3-399C-4EA5-8CEA-B030DB394EAE}" type="datetimeFigureOut">
              <a:rPr lang="hu-HU" smtClean="0"/>
              <a:t>2025. 04. 10.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418097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Date Placeholder 4"/>
          <p:cNvSpPr>
            <a:spLocks noGrp="1"/>
          </p:cNvSpPr>
          <p:nvPr>
            <p:ph type="dt" sz="half" idx="10"/>
          </p:nvPr>
        </p:nvSpPr>
        <p:spPr/>
        <p:txBody>
          <a:bodyPr/>
          <a:lstStyle/>
          <a:p>
            <a:fld id="{F36B24A3-399C-4EA5-8CEA-B030DB394EAE}" type="datetimeFigureOut">
              <a:rPr lang="hu-HU" smtClean="0"/>
              <a:t>2025. 04. 10.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635174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u-HU"/>
              <a:t>Mintacím szerkesztése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F36B24A3-399C-4EA5-8CEA-B030DB394EAE}" type="datetimeFigureOut">
              <a:rPr lang="hu-HU" smtClean="0"/>
              <a:t>2025. 04. 10.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1520453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F36B24A3-399C-4EA5-8CEA-B030DB394EAE}" type="datetimeFigureOut">
              <a:rPr lang="hu-HU" smtClean="0"/>
              <a:t>2025. 04. 10.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2120545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B24A3-399C-4EA5-8CEA-B030DB394EAE}" type="datetimeFigureOut">
              <a:rPr lang="hu-HU" smtClean="0"/>
              <a:t>2025. 04. 10.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22BC0A0F-1CD4-4A1D-81E6-E5A6509BCE2D}" type="slidenum">
              <a:rPr lang="hu-HU" smtClean="0"/>
              <a:t>‹#›</a:t>
            </a:fld>
            <a:endParaRPr lang="hu-HU"/>
          </a:p>
        </p:txBody>
      </p:sp>
    </p:spTree>
    <p:extLst>
      <p:ext uri="{BB962C8B-B14F-4D97-AF65-F5344CB8AC3E}">
        <p14:creationId xmlns:p14="http://schemas.microsoft.com/office/powerpoint/2010/main" val="296925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hu-HU"/>
              <a:t>Mintacím szerkesztése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hu-HU"/>
              <a:t>Mintaszöveg szerkesztése</a:t>
            </a:r>
          </a:p>
        </p:txBody>
      </p:sp>
      <p:sp>
        <p:nvSpPr>
          <p:cNvPr id="5" name="Date Placeholder 4"/>
          <p:cNvSpPr>
            <a:spLocks noGrp="1"/>
          </p:cNvSpPr>
          <p:nvPr>
            <p:ph type="dt" sz="half" idx="10"/>
          </p:nvPr>
        </p:nvSpPr>
        <p:spPr/>
        <p:txBody>
          <a:bodyPr/>
          <a:lstStyle/>
          <a:p>
            <a:fld id="{F36B24A3-399C-4EA5-8CEA-B030DB394EAE}" type="datetimeFigureOut">
              <a:rPr lang="hu-HU" smtClean="0"/>
              <a:t>2025. 04. 10.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2BC0A0F-1CD4-4A1D-81E6-E5A6509BCE2D}" type="slidenum">
              <a:rPr lang="hu-HU" smtClean="0"/>
              <a:t>‹#›</a:t>
            </a:fld>
            <a:endParaRPr lang="hu-HU"/>
          </a:p>
        </p:txBody>
      </p:sp>
    </p:spTree>
    <p:extLst>
      <p:ext uri="{BB962C8B-B14F-4D97-AF65-F5344CB8AC3E}">
        <p14:creationId xmlns:p14="http://schemas.microsoft.com/office/powerpoint/2010/main" val="3256008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hu-HU"/>
              <a:t>Mintacím szerkesztése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36B24A3-399C-4EA5-8CEA-B030DB394EAE}" type="datetimeFigureOut">
              <a:rPr lang="hu-HU" smtClean="0"/>
              <a:t>2025. 04. 10.</a:t>
            </a:fld>
            <a:endParaRPr lang="hu-HU"/>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hu-HU"/>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22BC0A0F-1CD4-4A1D-81E6-E5A6509BCE2D}" type="slidenum">
              <a:rPr lang="hu-HU" smtClean="0"/>
              <a:t>‹#›</a:t>
            </a:fld>
            <a:endParaRPr lang="hu-HU"/>
          </a:p>
        </p:txBody>
      </p:sp>
    </p:spTree>
    <p:extLst>
      <p:ext uri="{BB962C8B-B14F-4D97-AF65-F5344CB8AC3E}">
        <p14:creationId xmlns:p14="http://schemas.microsoft.com/office/powerpoint/2010/main" val="335071227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F36B24A3-399C-4EA5-8CEA-B030DB394EAE}" type="datetimeFigureOut">
              <a:rPr lang="hu-HU" smtClean="0"/>
              <a:t>2025. 04. 10.</a:t>
            </a:fld>
            <a:endParaRPr lang="hu-HU"/>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hu-HU"/>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22BC0A0F-1CD4-4A1D-81E6-E5A6509BCE2D}" type="slidenum">
              <a:rPr lang="hu-HU" smtClean="0"/>
              <a:t>‹#›</a:t>
            </a:fld>
            <a:endParaRPr lang="hu-HU"/>
          </a:p>
        </p:txBody>
      </p:sp>
    </p:spTree>
    <p:extLst>
      <p:ext uri="{BB962C8B-B14F-4D97-AF65-F5344CB8AC3E}">
        <p14:creationId xmlns:p14="http://schemas.microsoft.com/office/powerpoint/2010/main" val="199367042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AE021E-4FF3-4E7D-9A77-EF0CCEE6917B}"/>
              </a:ext>
            </a:extLst>
          </p:cNvPr>
          <p:cNvSpPr>
            <a:spLocks noGrp="1"/>
          </p:cNvSpPr>
          <p:nvPr>
            <p:ph type="ctrTitle"/>
          </p:nvPr>
        </p:nvSpPr>
        <p:spPr>
          <a:xfrm>
            <a:off x="1697566" y="110066"/>
            <a:ext cx="8796867" cy="927629"/>
          </a:xfrm>
        </p:spPr>
        <p:txBody>
          <a:bodyPr>
            <a:normAutofit/>
          </a:bodyPr>
          <a:lstStyle/>
          <a:p>
            <a:r>
              <a:rPr lang="hu-HU" sz="2000" dirty="0">
                <a:latin typeface="Times New Roman" panose="02020603050405020304" pitchFamily="18" charset="0"/>
                <a:cs typeface="Times New Roman" panose="02020603050405020304" pitchFamily="18" charset="0"/>
              </a:rPr>
              <a:t>Gyulai SZC Szigeti Endre Technikum és Szakképző Iskola </a:t>
            </a:r>
            <a:br>
              <a:rPr lang="hu-HU" dirty="0"/>
            </a:br>
            <a:r>
              <a:rPr lang="hu-HU" sz="2000" dirty="0">
                <a:latin typeface="Times New Roman" panose="02020603050405020304" pitchFamily="18" charset="0"/>
                <a:cs typeface="Times New Roman" panose="02020603050405020304" pitchFamily="18" charset="0"/>
              </a:rPr>
              <a:t>Szakma megnevezése: Szoftverfejlesztő és tesztelő</a:t>
            </a:r>
            <a:br>
              <a:rPr lang="hu-HU" sz="2000" dirty="0">
                <a:latin typeface="Times New Roman" panose="02020603050405020304" pitchFamily="18" charset="0"/>
                <a:cs typeface="Times New Roman" panose="02020603050405020304" pitchFamily="18" charset="0"/>
              </a:rPr>
            </a:br>
            <a:r>
              <a:rPr lang="hu-HU" sz="2000" dirty="0">
                <a:latin typeface="Times New Roman" panose="02020603050405020304" pitchFamily="18" charset="0"/>
                <a:cs typeface="Times New Roman" panose="02020603050405020304" pitchFamily="18" charset="0"/>
              </a:rPr>
              <a:t>A szakma azonosító száma: 5 0613 12 03</a:t>
            </a:r>
          </a:p>
        </p:txBody>
      </p:sp>
      <p:sp>
        <p:nvSpPr>
          <p:cNvPr id="3" name="Alcím 2">
            <a:extLst>
              <a:ext uri="{FF2B5EF4-FFF2-40B4-BE49-F238E27FC236}">
                <a16:creationId xmlns:a16="http://schemas.microsoft.com/office/drawing/2014/main" id="{184D8A4B-DDC6-4116-B7D1-1F7F4FBAE1B7}"/>
              </a:ext>
            </a:extLst>
          </p:cNvPr>
          <p:cNvSpPr>
            <a:spLocks noGrp="1"/>
          </p:cNvSpPr>
          <p:nvPr>
            <p:ph type="subTitle" idx="1"/>
          </p:nvPr>
        </p:nvSpPr>
        <p:spPr>
          <a:xfrm>
            <a:off x="1350433" y="2601119"/>
            <a:ext cx="9144000" cy="1655762"/>
          </a:xfrm>
        </p:spPr>
        <p:txBody>
          <a:bodyPr>
            <a:normAutofit/>
          </a:bodyPr>
          <a:lstStyle/>
          <a:p>
            <a:r>
              <a:rPr lang="hu-HU" sz="5400" dirty="0" err="1">
                <a:latin typeface="Times New Roman" panose="02020603050405020304" pitchFamily="18" charset="0"/>
                <a:cs typeface="Times New Roman" panose="02020603050405020304" pitchFamily="18" charset="0"/>
              </a:rPr>
              <a:t>Car</a:t>
            </a:r>
            <a:r>
              <a:rPr lang="hu-HU" sz="5400" dirty="0">
                <a:latin typeface="Times New Roman" panose="02020603050405020304" pitchFamily="18" charset="0"/>
                <a:cs typeface="Times New Roman" panose="02020603050405020304" pitchFamily="18" charset="0"/>
              </a:rPr>
              <a:t> Shop</a:t>
            </a:r>
          </a:p>
        </p:txBody>
      </p:sp>
      <p:sp>
        <p:nvSpPr>
          <p:cNvPr id="4" name="Szövegdoboz 3">
            <a:extLst>
              <a:ext uri="{FF2B5EF4-FFF2-40B4-BE49-F238E27FC236}">
                <a16:creationId xmlns:a16="http://schemas.microsoft.com/office/drawing/2014/main" id="{355D4105-A9D4-4ED7-8195-E47B9327A46E}"/>
              </a:ext>
            </a:extLst>
          </p:cNvPr>
          <p:cNvSpPr txBox="1"/>
          <p:nvPr/>
        </p:nvSpPr>
        <p:spPr>
          <a:xfrm>
            <a:off x="2167466" y="5071533"/>
            <a:ext cx="6993466" cy="830997"/>
          </a:xfrm>
          <a:prstGeom prst="rect">
            <a:avLst/>
          </a:prstGeom>
          <a:noFill/>
        </p:spPr>
        <p:txBody>
          <a:bodyPr wrap="square" rtlCol="0">
            <a:spAutoFit/>
          </a:bodyPr>
          <a:lstStyle/>
          <a:p>
            <a:pPr algn="ctr"/>
            <a:r>
              <a:rPr lang="hu-HU" sz="2400" dirty="0">
                <a:solidFill>
                  <a:schemeClr val="bg1">
                    <a:lumMod val="95000"/>
                  </a:schemeClr>
                </a:solidFill>
                <a:latin typeface="Times New Roman" panose="02020603050405020304" pitchFamily="18" charset="0"/>
                <a:cs typeface="Times New Roman" panose="02020603050405020304" pitchFamily="18" charset="0"/>
              </a:rPr>
              <a:t>Készítette:</a:t>
            </a:r>
          </a:p>
          <a:p>
            <a:pPr algn="ctr"/>
            <a:r>
              <a:rPr lang="hu-HU" sz="2400" dirty="0">
                <a:solidFill>
                  <a:schemeClr val="bg1">
                    <a:lumMod val="95000"/>
                  </a:schemeClr>
                </a:solidFill>
                <a:latin typeface="Times New Roman" panose="02020603050405020304" pitchFamily="18" charset="0"/>
                <a:cs typeface="Times New Roman" panose="02020603050405020304" pitchFamily="18" charset="0"/>
              </a:rPr>
              <a:t>Kolozsvári Krisztina Janka, Pap László</a:t>
            </a:r>
          </a:p>
        </p:txBody>
      </p:sp>
      <p:sp>
        <p:nvSpPr>
          <p:cNvPr id="5" name="Szövegdoboz 4">
            <a:extLst>
              <a:ext uri="{FF2B5EF4-FFF2-40B4-BE49-F238E27FC236}">
                <a16:creationId xmlns:a16="http://schemas.microsoft.com/office/drawing/2014/main" id="{CD82A4C9-BA45-49BB-BECA-7910C73640D3}"/>
              </a:ext>
            </a:extLst>
          </p:cNvPr>
          <p:cNvSpPr txBox="1"/>
          <p:nvPr/>
        </p:nvSpPr>
        <p:spPr>
          <a:xfrm>
            <a:off x="11006667" y="6488668"/>
            <a:ext cx="1270000" cy="369332"/>
          </a:xfrm>
          <a:prstGeom prst="rect">
            <a:avLst/>
          </a:prstGeom>
          <a:noFill/>
        </p:spPr>
        <p:txBody>
          <a:bodyPr wrap="square" rtlCol="0">
            <a:spAutoFit/>
          </a:bodyPr>
          <a:lstStyle/>
          <a:p>
            <a:r>
              <a:rPr lang="hu-HU" dirty="0">
                <a:solidFill>
                  <a:schemeClr val="bg1"/>
                </a:solidFill>
              </a:rPr>
              <a:t>2025.03.15</a:t>
            </a:r>
          </a:p>
        </p:txBody>
      </p:sp>
    </p:spTree>
    <p:extLst>
      <p:ext uri="{BB962C8B-B14F-4D97-AF65-F5344CB8AC3E}">
        <p14:creationId xmlns:p14="http://schemas.microsoft.com/office/powerpoint/2010/main" val="727253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5840BB2-3F81-4723-A169-FA20725130EF}"/>
              </a:ext>
            </a:extLst>
          </p:cNvPr>
          <p:cNvSpPr>
            <a:spLocks noGrp="1"/>
          </p:cNvSpPr>
          <p:nvPr>
            <p:ph type="title"/>
          </p:nvPr>
        </p:nvSpPr>
        <p:spPr>
          <a:xfrm>
            <a:off x="386291" y="389467"/>
            <a:ext cx="10772775" cy="1658198"/>
          </a:xfrm>
        </p:spPr>
        <p:txBody>
          <a:bodyPr/>
          <a:lstStyle/>
          <a:p>
            <a:r>
              <a:rPr lang="hu-HU" dirty="0">
                <a:latin typeface="Times New Roman" panose="02020603050405020304" pitchFamily="18" charset="0"/>
                <a:cs typeface="Times New Roman" panose="02020603050405020304" pitchFamily="18" charset="0"/>
              </a:rPr>
              <a:t>Megrendelés</a:t>
            </a:r>
          </a:p>
        </p:txBody>
      </p:sp>
      <p:sp>
        <p:nvSpPr>
          <p:cNvPr id="14" name="Tartalom helye 13">
            <a:extLst>
              <a:ext uri="{FF2B5EF4-FFF2-40B4-BE49-F238E27FC236}">
                <a16:creationId xmlns:a16="http://schemas.microsoft.com/office/drawing/2014/main" id="{8EA4CD78-0DED-40F5-A5FE-50DBD83E4D25}"/>
              </a:ext>
            </a:extLst>
          </p:cNvPr>
          <p:cNvSpPr>
            <a:spLocks noGrp="1"/>
          </p:cNvSpPr>
          <p:nvPr>
            <p:ph idx="1"/>
          </p:nvPr>
        </p:nvSpPr>
        <p:spPr>
          <a:xfrm>
            <a:off x="77104" y="2239569"/>
            <a:ext cx="4647296" cy="4228964"/>
          </a:xfrm>
        </p:spPr>
        <p:txBody>
          <a:bodyPr>
            <a:normAutofit/>
          </a:bodyPr>
          <a:lstStyle/>
          <a:p>
            <a:r>
              <a:rPr lang="hu-HU" sz="2000" dirty="0">
                <a:latin typeface="Times New Roman" panose="02020603050405020304" pitchFamily="18" charset="0"/>
                <a:cs typeface="Times New Roman" panose="02020603050405020304" pitchFamily="18" charset="0"/>
              </a:rPr>
              <a:t>A rendelési folyamat során a következő adatokat kell megadnod:</a:t>
            </a:r>
          </a:p>
          <a:p>
            <a:r>
              <a:rPr lang="hu-HU" sz="2000" b="1" dirty="0">
                <a:latin typeface="Times New Roman" panose="02020603050405020304" pitchFamily="18" charset="0"/>
                <a:cs typeface="Times New Roman" panose="02020603050405020304" pitchFamily="18" charset="0"/>
              </a:rPr>
              <a:t>Személyes adatok</a:t>
            </a:r>
            <a:r>
              <a:rPr lang="hu-HU" sz="2000" dirty="0">
                <a:latin typeface="Times New Roman" panose="02020603050405020304" pitchFamily="18" charset="0"/>
                <a:cs typeface="Times New Roman" panose="02020603050405020304" pitchFamily="18" charset="0"/>
              </a:rPr>
              <a:t> (név, e-mail, telefonszám)</a:t>
            </a:r>
          </a:p>
          <a:p>
            <a:r>
              <a:rPr lang="hu-HU" sz="2000" b="1" dirty="0">
                <a:latin typeface="Times New Roman" panose="02020603050405020304" pitchFamily="18" charset="0"/>
                <a:cs typeface="Times New Roman" panose="02020603050405020304" pitchFamily="18" charset="0"/>
              </a:rPr>
              <a:t>Szállítási cím</a:t>
            </a:r>
            <a:r>
              <a:rPr lang="hu-HU" sz="2000" dirty="0">
                <a:latin typeface="Times New Roman" panose="02020603050405020304" pitchFamily="18" charset="0"/>
                <a:cs typeface="Times New Roman" panose="02020603050405020304" pitchFamily="18" charset="0"/>
              </a:rPr>
              <a:t> (utca, város, irányítószám)</a:t>
            </a:r>
          </a:p>
          <a:p>
            <a:r>
              <a:rPr lang="hu-HU" sz="2000" b="1" dirty="0">
                <a:latin typeface="Times New Roman" panose="02020603050405020304" pitchFamily="18" charset="0"/>
                <a:cs typeface="Times New Roman" panose="02020603050405020304" pitchFamily="18" charset="0"/>
              </a:rPr>
              <a:t>Szállítási mód kiválasztása</a:t>
            </a:r>
            <a:r>
              <a:rPr lang="hu-HU" sz="2000" dirty="0">
                <a:latin typeface="Times New Roman" panose="02020603050405020304" pitchFamily="18" charset="0"/>
                <a:cs typeface="Times New Roman" panose="02020603050405020304" pitchFamily="18" charset="0"/>
              </a:rPr>
              <a:t> (pl. expressz szállítás, aznapi kiszállítás)</a:t>
            </a:r>
          </a:p>
          <a:p>
            <a:r>
              <a:rPr lang="hu-HU" sz="2000" b="1" dirty="0">
                <a:latin typeface="Times New Roman" panose="02020603050405020304" pitchFamily="18" charset="0"/>
                <a:cs typeface="Times New Roman" panose="02020603050405020304" pitchFamily="18" charset="0"/>
              </a:rPr>
              <a:t>Fizetési mód kiválasztása</a:t>
            </a:r>
            <a:r>
              <a:rPr lang="hu-HU" sz="2000" dirty="0">
                <a:latin typeface="Times New Roman" panose="02020603050405020304" pitchFamily="18" charset="0"/>
                <a:cs typeface="Times New Roman" panose="02020603050405020304" pitchFamily="18" charset="0"/>
              </a:rPr>
              <a:t> (pl. bankkártya, utánvét)</a:t>
            </a:r>
          </a:p>
          <a:p>
            <a:r>
              <a:rPr lang="hu-HU" sz="2000" dirty="0">
                <a:latin typeface="Times New Roman" panose="02020603050405020304" pitchFamily="18" charset="0"/>
                <a:cs typeface="Times New Roman" panose="02020603050405020304" pitchFamily="18" charset="0"/>
              </a:rPr>
              <a:t>Miután minden adatot megadtál, a </a:t>
            </a:r>
            <a:r>
              <a:rPr lang="hu-HU" sz="2000" b="1" dirty="0">
                <a:latin typeface="Times New Roman" panose="02020603050405020304" pitchFamily="18" charset="0"/>
                <a:cs typeface="Times New Roman" panose="02020603050405020304" pitchFamily="18" charset="0"/>
              </a:rPr>
              <a:t>"</a:t>
            </a:r>
            <a:r>
              <a:rPr lang="hu-HU" sz="2000" b="1" dirty="0" err="1">
                <a:latin typeface="Times New Roman" panose="02020603050405020304" pitchFamily="18" charset="0"/>
                <a:cs typeface="Times New Roman" panose="02020603050405020304" pitchFamily="18" charset="0"/>
              </a:rPr>
              <a:t>Proceed</a:t>
            </a:r>
            <a:r>
              <a:rPr lang="hu-HU" sz="2000" b="1" dirty="0">
                <a:latin typeface="Times New Roman" panose="02020603050405020304" pitchFamily="18" charset="0"/>
                <a:cs typeface="Times New Roman" panose="02020603050405020304" pitchFamily="18" charset="0"/>
              </a:rPr>
              <a:t> </a:t>
            </a:r>
            <a:r>
              <a:rPr lang="hu-HU" sz="2000" b="1" dirty="0" err="1">
                <a:latin typeface="Times New Roman" panose="02020603050405020304" pitchFamily="18" charset="0"/>
                <a:cs typeface="Times New Roman" panose="02020603050405020304" pitchFamily="18" charset="0"/>
              </a:rPr>
              <a:t>to</a:t>
            </a:r>
            <a:r>
              <a:rPr lang="hu-HU" sz="2000" b="1" dirty="0">
                <a:latin typeface="Times New Roman" panose="02020603050405020304" pitchFamily="18" charset="0"/>
                <a:cs typeface="Times New Roman" panose="02020603050405020304" pitchFamily="18" charset="0"/>
              </a:rPr>
              <a:t> </a:t>
            </a:r>
            <a:r>
              <a:rPr lang="hu-HU" sz="2000" b="1" dirty="0" err="1">
                <a:latin typeface="Times New Roman" panose="02020603050405020304" pitchFamily="18" charset="0"/>
                <a:cs typeface="Times New Roman" panose="02020603050405020304" pitchFamily="18" charset="0"/>
              </a:rPr>
              <a:t>Payment</a:t>
            </a:r>
            <a:r>
              <a:rPr lang="hu-HU" sz="2000" b="1" dirty="0">
                <a:latin typeface="Times New Roman" panose="02020603050405020304" pitchFamily="18" charset="0"/>
                <a:cs typeface="Times New Roman" panose="02020603050405020304" pitchFamily="18" charset="0"/>
              </a:rPr>
              <a:t>"</a:t>
            </a:r>
            <a:r>
              <a:rPr lang="hu-HU" sz="2000" dirty="0">
                <a:latin typeface="Times New Roman" panose="02020603050405020304" pitchFamily="18" charset="0"/>
                <a:cs typeface="Times New Roman" panose="02020603050405020304" pitchFamily="18" charset="0"/>
              </a:rPr>
              <a:t> gombra kattintva véglegesítheted a rendelésed.</a:t>
            </a:r>
          </a:p>
          <a:p>
            <a:endParaRPr lang="hu-HU" dirty="0"/>
          </a:p>
        </p:txBody>
      </p:sp>
      <p:pic>
        <p:nvPicPr>
          <p:cNvPr id="16" name="Kép 15">
            <a:extLst>
              <a:ext uri="{FF2B5EF4-FFF2-40B4-BE49-F238E27FC236}">
                <a16:creationId xmlns:a16="http://schemas.microsoft.com/office/drawing/2014/main" id="{9C349A01-5C25-4EAD-BE9F-4E072754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313" y="84667"/>
            <a:ext cx="6994583" cy="4017297"/>
          </a:xfrm>
          <a:prstGeom prst="rect">
            <a:avLst/>
          </a:prstGeom>
        </p:spPr>
      </p:pic>
      <p:pic>
        <p:nvPicPr>
          <p:cNvPr id="18" name="Kép 17">
            <a:extLst>
              <a:ext uri="{FF2B5EF4-FFF2-40B4-BE49-F238E27FC236}">
                <a16:creationId xmlns:a16="http://schemas.microsoft.com/office/drawing/2014/main" id="{59D5FC45-B157-4C28-A675-F2CEDDDF6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0313" y="4101964"/>
            <a:ext cx="6993758" cy="2536198"/>
          </a:xfrm>
          <a:prstGeom prst="rect">
            <a:avLst/>
          </a:prstGeom>
        </p:spPr>
      </p:pic>
    </p:spTree>
    <p:extLst>
      <p:ext uri="{BB962C8B-B14F-4D97-AF65-F5344CB8AC3E}">
        <p14:creationId xmlns:p14="http://schemas.microsoft.com/office/powerpoint/2010/main" val="1343149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A1EFAEC-EF66-44A5-9EB4-D697E104A76E}"/>
              </a:ext>
            </a:extLst>
          </p:cNvPr>
          <p:cNvSpPr>
            <a:spLocks noGrp="1"/>
          </p:cNvSpPr>
          <p:nvPr>
            <p:ph type="title"/>
          </p:nvPr>
        </p:nvSpPr>
        <p:spPr>
          <a:xfrm>
            <a:off x="507323" y="508000"/>
            <a:ext cx="10772775" cy="1658198"/>
          </a:xfrm>
        </p:spPr>
        <p:txBody>
          <a:bodyPr>
            <a:normAutofit/>
          </a:bodyPr>
          <a:lstStyle/>
          <a:p>
            <a:r>
              <a:rPr lang="hu-HU" sz="4000" b="1" dirty="0"/>
              <a:t>Funkcionalitás</a:t>
            </a:r>
            <a:br>
              <a:rPr lang="hu-HU" sz="4000" b="1" dirty="0"/>
            </a:br>
            <a:endParaRPr lang="hu-HU" sz="4000"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3111878A-26E9-4DF4-9E69-ED326B1C6674}"/>
              </a:ext>
            </a:extLst>
          </p:cNvPr>
          <p:cNvSpPr>
            <a:spLocks noGrp="1"/>
          </p:cNvSpPr>
          <p:nvPr>
            <p:ph idx="1"/>
          </p:nvPr>
        </p:nvSpPr>
        <p:spPr>
          <a:xfrm>
            <a:off x="507323" y="2714413"/>
            <a:ext cx="10753725" cy="3766185"/>
          </a:xfrm>
        </p:spPr>
        <p:txBody>
          <a:bodyPr/>
          <a:lstStyle/>
          <a:p>
            <a:r>
              <a:rPr lang="hu-HU" b="1" dirty="0">
                <a:latin typeface="Times New Roman" panose="02020603050405020304" pitchFamily="18" charset="0"/>
                <a:cs typeface="Times New Roman" panose="02020603050405020304" pitchFamily="18" charset="0"/>
              </a:rPr>
              <a:t>Reszponzív dizájn</a:t>
            </a:r>
            <a:r>
              <a:rPr lang="hu-HU" dirty="0">
                <a:latin typeface="Times New Roman" panose="02020603050405020304" pitchFamily="18" charset="0"/>
                <a:cs typeface="Times New Roman" panose="02020603050405020304" pitchFamily="18" charset="0"/>
              </a:rPr>
              <a:t>: Mobilon és asztali gépen egyaránt jól működik</a:t>
            </a:r>
          </a:p>
          <a:p>
            <a:r>
              <a:rPr lang="hu-HU" b="1" dirty="0">
                <a:latin typeface="Times New Roman" panose="02020603050405020304" pitchFamily="18" charset="0"/>
                <a:cs typeface="Times New Roman" panose="02020603050405020304" pitchFamily="18" charset="0"/>
              </a:rPr>
              <a:t>Biztonságos fizetési rendszer</a:t>
            </a:r>
            <a:endParaRPr lang="hu-HU" dirty="0">
              <a:latin typeface="Times New Roman" panose="02020603050405020304" pitchFamily="18" charset="0"/>
              <a:cs typeface="Times New Roman" panose="02020603050405020304" pitchFamily="18" charset="0"/>
            </a:endParaRPr>
          </a:p>
          <a:p>
            <a:r>
              <a:rPr lang="hu-HU" b="1" dirty="0">
                <a:latin typeface="Times New Roman" panose="02020603050405020304" pitchFamily="18" charset="0"/>
                <a:cs typeface="Times New Roman" panose="02020603050405020304" pitchFamily="18" charset="0"/>
              </a:rPr>
              <a:t>Felhasználóbarát kereső és szűrőrendszer</a:t>
            </a:r>
            <a:endParaRPr lang="hu-HU" dirty="0">
              <a:latin typeface="Times New Roman" panose="02020603050405020304" pitchFamily="18" charset="0"/>
              <a:cs typeface="Times New Roman" panose="02020603050405020304" pitchFamily="18" charset="0"/>
            </a:endParaRPr>
          </a:p>
          <a:p>
            <a:r>
              <a:rPr lang="hu-HU" b="1" dirty="0" err="1">
                <a:latin typeface="Times New Roman" panose="02020603050405020304" pitchFamily="18" charset="0"/>
                <a:cs typeface="Times New Roman" panose="02020603050405020304" pitchFamily="18" charset="0"/>
              </a:rPr>
              <a:t>Admin</a:t>
            </a:r>
            <a:r>
              <a:rPr lang="hu-HU" b="1" dirty="0">
                <a:latin typeface="Times New Roman" panose="02020603050405020304" pitchFamily="18" charset="0"/>
                <a:cs typeface="Times New Roman" panose="02020603050405020304" pitchFamily="18" charset="0"/>
              </a:rPr>
              <a:t> felület termékek hozzáadásához</a:t>
            </a:r>
            <a:endParaRPr lang="hu-HU" dirty="0">
              <a:latin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41694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FC47DD4-2354-40A6-AC46-F762AEF436EC}"/>
              </a:ext>
            </a:extLst>
          </p:cNvPr>
          <p:cNvSpPr>
            <a:spLocks noGrp="1"/>
          </p:cNvSpPr>
          <p:nvPr>
            <p:ph type="title"/>
          </p:nvPr>
        </p:nvSpPr>
        <p:spPr/>
        <p:txBody>
          <a:bodyPr/>
          <a:lstStyle/>
          <a:p>
            <a:r>
              <a:rPr lang="hu-HU" sz="4000" b="1" dirty="0">
                <a:latin typeface="Times New Roman" panose="02020603050405020304" pitchFamily="18" charset="0"/>
                <a:cs typeface="Times New Roman" panose="02020603050405020304" pitchFamily="18" charset="0"/>
              </a:rPr>
              <a:t>Tesztelés és minőségbiztosítás</a:t>
            </a:r>
            <a:br>
              <a:rPr lang="hu-HU" b="1" dirty="0"/>
            </a:br>
            <a:endParaRPr lang="hu-HU" dirty="0"/>
          </a:p>
        </p:txBody>
      </p:sp>
      <p:sp>
        <p:nvSpPr>
          <p:cNvPr id="3" name="Tartalom helye 2">
            <a:extLst>
              <a:ext uri="{FF2B5EF4-FFF2-40B4-BE49-F238E27FC236}">
                <a16:creationId xmlns:a16="http://schemas.microsoft.com/office/drawing/2014/main" id="{E2D3485C-4464-4FC2-9C9C-4CAA9B4F9F4C}"/>
              </a:ext>
            </a:extLst>
          </p:cNvPr>
          <p:cNvSpPr>
            <a:spLocks noGrp="1"/>
          </p:cNvSpPr>
          <p:nvPr>
            <p:ph idx="1"/>
          </p:nvPr>
        </p:nvSpPr>
        <p:spPr/>
        <p:txBody>
          <a:bodyPr/>
          <a:lstStyle/>
          <a:p>
            <a:pPr marL="0" indent="0">
              <a:buNone/>
            </a:pPr>
            <a:endParaRPr lang="hu-HU" b="1" dirty="0">
              <a:latin typeface="Times New Roman" panose="02020603050405020304" pitchFamily="18" charset="0"/>
              <a:cs typeface="Times New Roman" panose="02020603050405020304" pitchFamily="18" charset="0"/>
            </a:endParaRPr>
          </a:p>
          <a:p>
            <a:pPr marL="0" indent="0" algn="ctr">
              <a:buNone/>
            </a:pPr>
            <a:endParaRPr lang="hu-HU" b="1" dirty="0">
              <a:latin typeface="Times New Roman" panose="02020603050405020304" pitchFamily="18" charset="0"/>
              <a:cs typeface="Times New Roman" panose="02020603050405020304" pitchFamily="18" charset="0"/>
            </a:endParaRPr>
          </a:p>
          <a:p>
            <a:pPr marL="0" indent="0" algn="ctr">
              <a:buNone/>
            </a:pPr>
            <a:endParaRPr lang="hu-HU" b="1" dirty="0">
              <a:latin typeface="Times New Roman" panose="02020603050405020304" pitchFamily="18" charset="0"/>
              <a:cs typeface="Times New Roman" panose="02020603050405020304" pitchFamily="18" charset="0"/>
            </a:endParaRPr>
          </a:p>
          <a:p>
            <a:pPr marL="0" indent="0" algn="ctr">
              <a:buNone/>
            </a:pPr>
            <a:r>
              <a:rPr lang="hu-HU" b="1" dirty="0">
                <a:latin typeface="Times New Roman" panose="02020603050405020304" pitchFamily="18" charset="0"/>
                <a:cs typeface="Times New Roman" panose="02020603050405020304" pitchFamily="18" charset="0"/>
              </a:rPr>
              <a:t>Tesztfelhasználó</a:t>
            </a:r>
            <a:r>
              <a:rPr lang="hu-HU" dirty="0">
                <a:latin typeface="Times New Roman" panose="02020603050405020304" pitchFamily="18" charset="0"/>
                <a:cs typeface="Times New Roman" panose="02020603050405020304" pitchFamily="18" charset="0"/>
              </a:rPr>
              <a:t>:</a:t>
            </a:r>
          </a:p>
          <a:p>
            <a:pPr marL="0" indent="0" algn="ctr">
              <a:buNone/>
            </a:pPr>
            <a:r>
              <a:rPr lang="hu-HU" sz="2000" i="1" dirty="0">
                <a:latin typeface="Tahoma" panose="020B0604030504040204" pitchFamily="34" charset="0"/>
                <a:ea typeface="Tahoma" panose="020B0604030504040204" pitchFamily="34" charset="0"/>
                <a:cs typeface="Tahoma" panose="020B0604030504040204" pitchFamily="34" charset="0"/>
              </a:rPr>
              <a:t>admin@example.com / </a:t>
            </a:r>
            <a:r>
              <a:rPr lang="hu-HU" sz="2000" i="1" dirty="0" err="1">
                <a:latin typeface="Tahoma" panose="020B0604030504040204" pitchFamily="34" charset="0"/>
                <a:ea typeface="Tahoma" panose="020B0604030504040204" pitchFamily="34" charset="0"/>
                <a:cs typeface="Tahoma" panose="020B0604030504040204" pitchFamily="34" charset="0"/>
              </a:rPr>
              <a:t>password</a:t>
            </a:r>
            <a:endParaRPr lang="hu-HU" sz="2000" i="1" dirty="0">
              <a:latin typeface="Tahoma" panose="020B0604030504040204" pitchFamily="34" charset="0"/>
              <a:ea typeface="Tahoma" panose="020B0604030504040204" pitchFamily="34" charset="0"/>
              <a:cs typeface="Tahoma" panose="020B0604030504040204" pitchFamily="34" charset="0"/>
            </a:endParaRPr>
          </a:p>
          <a:p>
            <a:pPr algn="ctr"/>
            <a:r>
              <a:rPr lang="hu-HU" b="1" dirty="0">
                <a:latin typeface="Times New Roman" panose="02020603050405020304" pitchFamily="18" charset="0"/>
                <a:cs typeface="Times New Roman" panose="02020603050405020304" pitchFamily="18" charset="0"/>
              </a:rPr>
              <a:t>Böngésző kompatibilitás</a:t>
            </a:r>
            <a:r>
              <a:rPr lang="hu-HU" dirty="0">
                <a:latin typeface="Times New Roman" panose="02020603050405020304" pitchFamily="18" charset="0"/>
                <a:cs typeface="Times New Roman" panose="02020603050405020304" pitchFamily="18" charset="0"/>
              </a:rPr>
              <a:t>: Chrome, Edge</a:t>
            </a:r>
          </a:p>
          <a:p>
            <a:pPr marL="0" indent="0" algn="ctr">
              <a:buNone/>
            </a:pPr>
            <a:endParaRPr lang="hu-HU" dirty="0"/>
          </a:p>
        </p:txBody>
      </p:sp>
    </p:spTree>
    <p:extLst>
      <p:ext uri="{BB962C8B-B14F-4D97-AF65-F5344CB8AC3E}">
        <p14:creationId xmlns:p14="http://schemas.microsoft.com/office/powerpoint/2010/main" val="1516394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3B8E27-EDA9-462E-B7CE-E4327A80D2C2}"/>
              </a:ext>
            </a:extLst>
          </p:cNvPr>
          <p:cNvSpPr>
            <a:spLocks noGrp="1"/>
          </p:cNvSpPr>
          <p:nvPr>
            <p:ph type="title"/>
          </p:nvPr>
        </p:nvSpPr>
        <p:spPr/>
        <p:txBody>
          <a:bodyPr/>
          <a:lstStyle/>
          <a:p>
            <a:r>
              <a:rPr lang="hu-HU" dirty="0"/>
              <a:t>Tesztdokumentáció</a:t>
            </a:r>
          </a:p>
        </p:txBody>
      </p:sp>
      <p:sp>
        <p:nvSpPr>
          <p:cNvPr id="3" name="Tartalom helye 2">
            <a:extLst>
              <a:ext uri="{FF2B5EF4-FFF2-40B4-BE49-F238E27FC236}">
                <a16:creationId xmlns:a16="http://schemas.microsoft.com/office/drawing/2014/main" id="{AE2DF933-482A-44BE-9770-09D2BE7ADFC6}"/>
              </a:ext>
            </a:extLst>
          </p:cNvPr>
          <p:cNvSpPr>
            <a:spLocks noGrp="1"/>
          </p:cNvSpPr>
          <p:nvPr>
            <p:ph idx="1"/>
          </p:nvPr>
        </p:nvSpPr>
        <p:spPr>
          <a:xfrm>
            <a:off x="676656" y="2011680"/>
            <a:ext cx="11147791" cy="4658061"/>
          </a:xfrm>
        </p:spPr>
        <p:txBody>
          <a:bodyPr>
            <a:normAutofit fontScale="92500" lnSpcReduction="10000"/>
          </a:bodyPr>
          <a:lstStyle/>
          <a:p>
            <a:r>
              <a:rPr lang="hu-HU" b="1" dirty="0"/>
              <a:t>A </a:t>
            </a:r>
            <a:r>
              <a:rPr lang="hu-HU" b="1" dirty="0" err="1"/>
              <a:t>React</a:t>
            </a:r>
            <a:r>
              <a:rPr lang="hu-HU" b="1" dirty="0"/>
              <a:t> tesztek általában a </a:t>
            </a:r>
            <a:r>
              <a:rPr lang="hu-HU" b="1" dirty="0" err="1"/>
              <a:t>React</a:t>
            </a:r>
            <a:r>
              <a:rPr lang="hu-HU" b="1" dirty="0"/>
              <a:t> alkalmazások vagy komponensek funkcionalitását és megjelenését tesztelik. A tesztek általában automatikusan futnak, és több fő típusra oszthatók: egységtesztek és integrációs tesztek.</a:t>
            </a:r>
            <a:endParaRPr lang="hu-HU" dirty="0"/>
          </a:p>
          <a:p>
            <a:r>
              <a:rPr lang="hu-HU" b="1" dirty="0"/>
              <a:t>Az egységtesztek a </a:t>
            </a:r>
            <a:r>
              <a:rPr lang="hu-HU" b="1" dirty="0" err="1"/>
              <a:t>React</a:t>
            </a:r>
            <a:r>
              <a:rPr lang="hu-HU" b="1" dirty="0"/>
              <a:t> komponensek vagy funkciók egyes részeit tesztelik, például a komponens állapotát vagy a funkció visszatérési értékét. Az egységtesztek segítségével ellenőrizhető, hogy a komponensek és funkciók helyesen működnek-e és helyes adatokat adnak-e vissza.</a:t>
            </a:r>
            <a:endParaRPr lang="hu-HU" dirty="0"/>
          </a:p>
          <a:p>
            <a:r>
              <a:rPr lang="hu-HU" b="1" dirty="0"/>
              <a:t>Az integrációs tesztek az egyes komponensek együttműködését és a rendszer egészének működését tesztelik. Az integrációs tesztek az egyes komponensek általános interakcióját, valamint a külső függőségeket, mint például az API-</a:t>
            </a:r>
            <a:r>
              <a:rPr lang="hu-HU" b="1" dirty="0" err="1"/>
              <a:t>kat</a:t>
            </a:r>
            <a:r>
              <a:rPr lang="hu-HU" b="1" dirty="0"/>
              <a:t> és az adatbázisokat is ellenőrzik.</a:t>
            </a:r>
            <a:endParaRPr lang="hu-HU" dirty="0"/>
          </a:p>
          <a:p>
            <a:r>
              <a:rPr lang="hu-HU" b="1" dirty="0"/>
              <a:t>A </a:t>
            </a:r>
            <a:r>
              <a:rPr lang="hu-HU" b="1" dirty="0" err="1"/>
              <a:t>React</a:t>
            </a:r>
            <a:r>
              <a:rPr lang="hu-HU" b="1" dirty="0"/>
              <a:t> tesztek futtatásához számos tesztelési keretrendszer áll rendelkezésre, például a </a:t>
            </a:r>
            <a:r>
              <a:rPr lang="hu-HU" b="1" dirty="0" err="1"/>
              <a:t>Jest</a:t>
            </a:r>
            <a:r>
              <a:rPr lang="hu-HU" b="1" dirty="0"/>
              <a:t> vagy az </a:t>
            </a:r>
            <a:r>
              <a:rPr lang="hu-HU" b="1" dirty="0" err="1"/>
              <a:t>Enzyme</a:t>
            </a:r>
            <a:r>
              <a:rPr lang="hu-HU" b="1" dirty="0"/>
              <a:t>. Az ilyen tesztelési keretrendszerek lehetővé teszik a tesztek egyszerű és hatékony létrehozását, futtatását és eredményeinek elemzését.</a:t>
            </a:r>
            <a:endParaRPr lang="hu-HU" dirty="0"/>
          </a:p>
          <a:p>
            <a:r>
              <a:rPr lang="hu-HU" b="1" dirty="0"/>
              <a:t>Összességében a </a:t>
            </a:r>
            <a:r>
              <a:rPr lang="hu-HU" b="1" dirty="0" err="1"/>
              <a:t>React</a:t>
            </a:r>
            <a:r>
              <a:rPr lang="hu-HU" b="1" dirty="0"/>
              <a:t> tesztek nagyon </a:t>
            </a:r>
            <a:r>
              <a:rPr lang="hu-HU" b="1" dirty="0" err="1"/>
              <a:t>fontosak</a:t>
            </a:r>
            <a:r>
              <a:rPr lang="hu-HU" b="1" dirty="0"/>
              <a:t> az alkalmazások minőségének biztosításához, és a fejlesztőknek érdemes részletesen megvizsgálniuk a tesztelési keretrendszereket és eszközöket a hatékony és megbízható tesztelés érdekében</a:t>
            </a:r>
            <a:endParaRPr lang="hu-HU" dirty="0"/>
          </a:p>
        </p:txBody>
      </p:sp>
    </p:spTree>
    <p:extLst>
      <p:ext uri="{BB962C8B-B14F-4D97-AF65-F5344CB8AC3E}">
        <p14:creationId xmlns:p14="http://schemas.microsoft.com/office/powerpoint/2010/main" val="32606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a:extLst>
              <a:ext uri="{FF2B5EF4-FFF2-40B4-BE49-F238E27FC236}">
                <a16:creationId xmlns:a16="http://schemas.microsoft.com/office/drawing/2014/main" id="{14135DCB-A44F-44CA-AF6E-7E5292330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244" y="112059"/>
            <a:ext cx="5886450" cy="3200400"/>
          </a:xfrm>
        </p:spPr>
      </p:pic>
      <p:pic>
        <p:nvPicPr>
          <p:cNvPr id="8" name="Kép 7">
            <a:extLst>
              <a:ext uri="{FF2B5EF4-FFF2-40B4-BE49-F238E27FC236}">
                <a16:creationId xmlns:a16="http://schemas.microsoft.com/office/drawing/2014/main" id="{319FE1CE-A6DC-49A8-A7D4-04AAD343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77" y="3541059"/>
            <a:ext cx="5244353" cy="3316941"/>
          </a:xfrm>
          <a:prstGeom prst="rect">
            <a:avLst/>
          </a:prstGeom>
        </p:spPr>
      </p:pic>
      <p:pic>
        <p:nvPicPr>
          <p:cNvPr id="10" name="Kép 9">
            <a:extLst>
              <a:ext uri="{FF2B5EF4-FFF2-40B4-BE49-F238E27FC236}">
                <a16:creationId xmlns:a16="http://schemas.microsoft.com/office/drawing/2014/main" id="{762E7B1E-BA27-4827-B3BC-D6AC4E4FC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10" y="3735995"/>
            <a:ext cx="5737412" cy="2927068"/>
          </a:xfrm>
          <a:prstGeom prst="rect">
            <a:avLst/>
          </a:prstGeom>
        </p:spPr>
      </p:pic>
      <p:sp>
        <p:nvSpPr>
          <p:cNvPr id="11" name="Szövegdoboz 10">
            <a:extLst>
              <a:ext uri="{FF2B5EF4-FFF2-40B4-BE49-F238E27FC236}">
                <a16:creationId xmlns:a16="http://schemas.microsoft.com/office/drawing/2014/main" id="{5CDE97D1-4F6A-4BD5-AEC7-66064D5E2939}"/>
              </a:ext>
            </a:extLst>
          </p:cNvPr>
          <p:cNvSpPr txBox="1"/>
          <p:nvPr/>
        </p:nvSpPr>
        <p:spPr>
          <a:xfrm>
            <a:off x="538162" y="986118"/>
            <a:ext cx="2814637" cy="584775"/>
          </a:xfrm>
          <a:prstGeom prst="rect">
            <a:avLst/>
          </a:prstGeom>
          <a:noFill/>
        </p:spPr>
        <p:txBody>
          <a:bodyPr wrap="square" rtlCol="0">
            <a:spAutoFit/>
          </a:bodyPr>
          <a:lstStyle/>
          <a:p>
            <a:r>
              <a:rPr lang="hu-HU" sz="3200" dirty="0">
                <a:solidFill>
                  <a:schemeClr val="accent1">
                    <a:lumMod val="75000"/>
                  </a:schemeClr>
                </a:solidFill>
              </a:rPr>
              <a:t>Tesztelési képek</a:t>
            </a:r>
          </a:p>
        </p:txBody>
      </p:sp>
    </p:spTree>
    <p:extLst>
      <p:ext uri="{BB962C8B-B14F-4D97-AF65-F5344CB8AC3E}">
        <p14:creationId xmlns:p14="http://schemas.microsoft.com/office/powerpoint/2010/main" val="22099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rtalom helye 4">
            <a:extLst>
              <a:ext uri="{FF2B5EF4-FFF2-40B4-BE49-F238E27FC236}">
                <a16:creationId xmlns:a16="http://schemas.microsoft.com/office/drawing/2014/main" id="{1CF07A15-8D5E-4E63-A111-355C7564C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1105" y="101882"/>
            <a:ext cx="5293363" cy="3519860"/>
          </a:xfrm>
        </p:spPr>
      </p:pic>
      <p:pic>
        <p:nvPicPr>
          <p:cNvPr id="9" name="Kép 8">
            <a:extLst>
              <a:ext uri="{FF2B5EF4-FFF2-40B4-BE49-F238E27FC236}">
                <a16:creationId xmlns:a16="http://schemas.microsoft.com/office/drawing/2014/main" id="{2768C58F-1257-4FA0-95F9-AD10E7442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1" y="101881"/>
            <a:ext cx="6512298" cy="3053695"/>
          </a:xfrm>
          <a:prstGeom prst="rect">
            <a:avLst/>
          </a:prstGeom>
        </p:spPr>
      </p:pic>
      <p:pic>
        <p:nvPicPr>
          <p:cNvPr id="11" name="Kép 10">
            <a:extLst>
              <a:ext uri="{FF2B5EF4-FFF2-40B4-BE49-F238E27FC236}">
                <a16:creationId xmlns:a16="http://schemas.microsoft.com/office/drawing/2014/main" id="{1464653C-EC53-423B-AEE6-F46EBA6E9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8" y="3249705"/>
            <a:ext cx="4527177" cy="3429000"/>
          </a:xfrm>
          <a:prstGeom prst="rect">
            <a:avLst/>
          </a:prstGeom>
        </p:spPr>
      </p:pic>
      <p:pic>
        <p:nvPicPr>
          <p:cNvPr id="13" name="Kép 12">
            <a:extLst>
              <a:ext uri="{FF2B5EF4-FFF2-40B4-BE49-F238E27FC236}">
                <a16:creationId xmlns:a16="http://schemas.microsoft.com/office/drawing/2014/main" id="{A7303266-241D-4063-A21E-44450997B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363" y="3702425"/>
            <a:ext cx="5011271" cy="2908340"/>
          </a:xfrm>
          <a:prstGeom prst="rect">
            <a:avLst/>
          </a:prstGeom>
        </p:spPr>
      </p:pic>
    </p:spTree>
    <p:extLst>
      <p:ext uri="{BB962C8B-B14F-4D97-AF65-F5344CB8AC3E}">
        <p14:creationId xmlns:p14="http://schemas.microsoft.com/office/powerpoint/2010/main" val="1180845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C99A5-20AE-4024-ACB6-58301D252214}"/>
              </a:ext>
            </a:extLst>
          </p:cNvPr>
          <p:cNvSpPr>
            <a:spLocks noGrp="1"/>
          </p:cNvSpPr>
          <p:nvPr>
            <p:ph type="title"/>
          </p:nvPr>
        </p:nvSpPr>
        <p:spPr>
          <a:xfrm>
            <a:off x="549647" y="418851"/>
            <a:ext cx="10772775" cy="1658198"/>
          </a:xfrm>
        </p:spPr>
        <p:txBody>
          <a:bodyPr/>
          <a:lstStyle/>
          <a:p>
            <a:r>
              <a:rPr lang="hu-HU" dirty="0"/>
              <a:t>Összefoglalás</a:t>
            </a:r>
          </a:p>
        </p:txBody>
      </p:sp>
      <p:sp>
        <p:nvSpPr>
          <p:cNvPr id="3" name="Tartalom helye 2">
            <a:extLst>
              <a:ext uri="{FF2B5EF4-FFF2-40B4-BE49-F238E27FC236}">
                <a16:creationId xmlns:a16="http://schemas.microsoft.com/office/drawing/2014/main" id="{54F06945-5044-41A0-BB24-E1E4BA518CC8}"/>
              </a:ext>
            </a:extLst>
          </p:cNvPr>
          <p:cNvSpPr>
            <a:spLocks noGrp="1"/>
          </p:cNvSpPr>
          <p:nvPr>
            <p:ph idx="1"/>
          </p:nvPr>
        </p:nvSpPr>
        <p:spPr>
          <a:xfrm>
            <a:off x="676656" y="2011680"/>
            <a:ext cx="11318120" cy="4649096"/>
          </a:xfrm>
        </p:spPr>
        <p:txBody>
          <a:bodyPr>
            <a:normAutofit/>
          </a:bodyPr>
          <a:lstStyle/>
          <a:p>
            <a:r>
              <a:rPr lang="hu-HU" sz="1300" dirty="0">
                <a:latin typeface="Times New Roman" panose="02020603050405020304" pitchFamily="18" charset="0"/>
                <a:cs typeface="Times New Roman" panose="02020603050405020304" pitchFamily="18" charset="0"/>
              </a:rPr>
              <a:t>A </a:t>
            </a:r>
            <a:r>
              <a:rPr lang="hu-HU" sz="1300" dirty="0" err="1">
                <a:latin typeface="Times New Roman" panose="02020603050405020304" pitchFamily="18" charset="0"/>
                <a:cs typeface="Times New Roman" panose="02020603050405020304" pitchFamily="18" charset="0"/>
              </a:rPr>
              <a:t>Car</a:t>
            </a:r>
            <a:r>
              <a:rPr lang="hu-HU" sz="1300" dirty="0">
                <a:latin typeface="Times New Roman" panose="02020603050405020304" pitchFamily="18" charset="0"/>
                <a:cs typeface="Times New Roman" panose="02020603050405020304" pitchFamily="18" charset="0"/>
              </a:rPr>
              <a:t> Shop projekt célja egy olyan online autóalkatrész-webshop létrehozása volt, amely kifejezetten BMW-tulajdonosokat céloz meg. A projektet csapatmunkában készítettük, a fejlesztést Kolozsvári Krisztina Janka és Pap László végezte a Gyulai SZC Szigeti Endre Technikum 13/A osztályában.</a:t>
            </a:r>
          </a:p>
          <a:p>
            <a:r>
              <a:rPr lang="hu-HU" sz="1300" dirty="0">
                <a:latin typeface="Times New Roman" panose="02020603050405020304" pitchFamily="18" charset="0"/>
                <a:cs typeface="Times New Roman" panose="02020603050405020304" pitchFamily="18" charset="0"/>
              </a:rPr>
              <a:t>A fejlesztés során:</a:t>
            </a:r>
          </a:p>
          <a:p>
            <a:pPr lvl="0"/>
            <a:r>
              <a:rPr lang="hu-HU" sz="1300" dirty="0">
                <a:latin typeface="Times New Roman" panose="02020603050405020304" pitchFamily="18" charset="0"/>
                <a:cs typeface="Times New Roman" panose="02020603050405020304" pitchFamily="18" charset="0"/>
              </a:rPr>
              <a:t>Visual </a:t>
            </a:r>
            <a:r>
              <a:rPr lang="hu-HU" sz="1300" dirty="0" err="1">
                <a:latin typeface="Times New Roman" panose="02020603050405020304" pitchFamily="18" charset="0"/>
                <a:cs typeface="Times New Roman" panose="02020603050405020304" pitchFamily="18" charset="0"/>
              </a:rPr>
              <a:t>Studio</a:t>
            </a:r>
            <a:r>
              <a:rPr lang="hu-HU" sz="1300" dirty="0">
                <a:latin typeface="Times New Roman" panose="02020603050405020304" pitchFamily="18" charset="0"/>
                <a:cs typeface="Times New Roman" panose="02020603050405020304" pitchFamily="18" charset="0"/>
              </a:rPr>
              <a:t> </a:t>
            </a:r>
            <a:r>
              <a:rPr lang="hu-HU" sz="1300" dirty="0" err="1">
                <a:latin typeface="Times New Roman" panose="02020603050405020304" pitchFamily="18" charset="0"/>
                <a:cs typeface="Times New Roman" panose="02020603050405020304" pitchFamily="18" charset="0"/>
              </a:rPr>
              <a:t>Code</a:t>
            </a:r>
            <a:r>
              <a:rPr lang="hu-HU" sz="1300" dirty="0">
                <a:latin typeface="Times New Roman" panose="02020603050405020304" pitchFamily="18" charset="0"/>
                <a:cs typeface="Times New Roman" panose="02020603050405020304" pitchFamily="18" charset="0"/>
              </a:rPr>
              <a:t> volt a fő fejlesztői környezet,</a:t>
            </a:r>
          </a:p>
          <a:p>
            <a:pPr lvl="0"/>
            <a:r>
              <a:rPr lang="hu-HU" sz="1300" dirty="0">
                <a:latin typeface="Times New Roman" panose="02020603050405020304" pitchFamily="18" charset="0"/>
                <a:cs typeface="Times New Roman" panose="02020603050405020304" pitchFamily="18" charset="0"/>
              </a:rPr>
              <a:t>a backend futtatásához Node.js-t, a frontendhez pedig </a:t>
            </a:r>
            <a:r>
              <a:rPr lang="hu-HU" sz="1300" dirty="0" err="1">
                <a:latin typeface="Times New Roman" panose="02020603050405020304" pitchFamily="18" charset="0"/>
                <a:cs typeface="Times New Roman" panose="02020603050405020304" pitchFamily="18" charset="0"/>
              </a:rPr>
              <a:t>React-et</a:t>
            </a:r>
            <a:r>
              <a:rPr lang="hu-HU" sz="1300" dirty="0">
                <a:latin typeface="Times New Roman" panose="02020603050405020304" pitchFamily="18" charset="0"/>
                <a:cs typeface="Times New Roman" panose="02020603050405020304" pitchFamily="18" charset="0"/>
              </a:rPr>
              <a:t> használtunk,</a:t>
            </a:r>
          </a:p>
          <a:p>
            <a:pPr lvl="0"/>
            <a:r>
              <a:rPr lang="hu-HU" sz="1300" dirty="0">
                <a:latin typeface="Times New Roman" panose="02020603050405020304" pitchFamily="18" charset="0"/>
                <a:cs typeface="Times New Roman" panose="02020603050405020304" pitchFamily="18" charset="0"/>
              </a:rPr>
              <a:t>az adatbázis-tervezéshez dbdiagram.io-t alkalmaztunk.</a:t>
            </a:r>
          </a:p>
          <a:p>
            <a:r>
              <a:rPr lang="hu-HU" sz="1300" dirty="0">
                <a:latin typeface="Times New Roman" panose="02020603050405020304" pitchFamily="18" charset="0"/>
                <a:cs typeface="Times New Roman" panose="02020603050405020304" pitchFamily="18" charset="0"/>
              </a:rPr>
              <a:t>A projekt során létrehoztunk:</a:t>
            </a:r>
          </a:p>
          <a:p>
            <a:pPr lvl="0"/>
            <a:r>
              <a:rPr lang="hu-HU" sz="1300" dirty="0">
                <a:latin typeface="Times New Roman" panose="02020603050405020304" pitchFamily="18" charset="0"/>
                <a:cs typeface="Times New Roman" panose="02020603050405020304" pitchFamily="18" charset="0"/>
              </a:rPr>
              <a:t>felhasználói és adminisztrátori funkciókat (regisztráció, bejelentkezés),</a:t>
            </a:r>
          </a:p>
          <a:p>
            <a:pPr lvl="0"/>
            <a:r>
              <a:rPr lang="hu-HU" sz="1300" dirty="0">
                <a:latin typeface="Times New Roman" panose="02020603050405020304" pitchFamily="18" charset="0"/>
                <a:cs typeface="Times New Roman" panose="02020603050405020304" pitchFamily="18" charset="0"/>
              </a:rPr>
              <a:t>termékek és modellek kezelésére alkalmas felületeket,</a:t>
            </a:r>
          </a:p>
          <a:p>
            <a:pPr lvl="0"/>
            <a:r>
              <a:rPr lang="hu-HU" sz="1300" dirty="0">
                <a:latin typeface="Times New Roman" panose="02020603050405020304" pitchFamily="18" charset="0"/>
                <a:cs typeface="Times New Roman" panose="02020603050405020304" pitchFamily="18" charset="0"/>
              </a:rPr>
              <a:t>egy letisztult, modern dizájnt, amely tükrözi a BMW márka </a:t>
            </a:r>
            <a:r>
              <a:rPr lang="hu-HU" sz="1300" dirty="0" err="1">
                <a:latin typeface="Times New Roman" panose="02020603050405020304" pitchFamily="18" charset="0"/>
                <a:cs typeface="Times New Roman" panose="02020603050405020304" pitchFamily="18" charset="0"/>
              </a:rPr>
              <a:t>arculatát</a:t>
            </a:r>
            <a:r>
              <a:rPr lang="hu-HU" sz="1300" dirty="0">
                <a:latin typeface="Times New Roman" panose="02020603050405020304" pitchFamily="18" charset="0"/>
                <a:cs typeface="Times New Roman" panose="02020603050405020304" pitchFamily="18" charset="0"/>
              </a:rPr>
              <a:t>.</a:t>
            </a:r>
          </a:p>
          <a:p>
            <a:r>
              <a:rPr lang="hu-HU" sz="1300" dirty="0">
                <a:latin typeface="Times New Roman" panose="02020603050405020304" pitchFamily="18" charset="0"/>
                <a:cs typeface="Times New Roman" panose="02020603050405020304" pitchFamily="18" charset="0"/>
              </a:rPr>
              <a:t>A tesztelés során létrehoztunk tesztfelhasználót, és </a:t>
            </a:r>
            <a:r>
              <a:rPr lang="hu-HU" sz="1300" dirty="0" err="1">
                <a:latin typeface="Times New Roman" panose="02020603050405020304" pitchFamily="18" charset="0"/>
                <a:cs typeface="Times New Roman" panose="02020603050405020304" pitchFamily="18" charset="0"/>
              </a:rPr>
              <a:t>React</a:t>
            </a:r>
            <a:r>
              <a:rPr lang="hu-HU" sz="1300" dirty="0">
                <a:latin typeface="Times New Roman" panose="02020603050405020304" pitchFamily="18" charset="0"/>
                <a:cs typeface="Times New Roman" panose="02020603050405020304" pitchFamily="18" charset="0"/>
              </a:rPr>
              <a:t> tesztelési eszközöket használtunk (pl. </a:t>
            </a:r>
            <a:r>
              <a:rPr lang="hu-HU" sz="1300" dirty="0" err="1">
                <a:latin typeface="Times New Roman" panose="02020603050405020304" pitchFamily="18" charset="0"/>
                <a:cs typeface="Times New Roman" panose="02020603050405020304" pitchFamily="18" charset="0"/>
              </a:rPr>
              <a:t>Jest</a:t>
            </a:r>
            <a:r>
              <a:rPr lang="hu-HU" sz="1300" dirty="0">
                <a:latin typeface="Times New Roman" panose="02020603050405020304" pitchFamily="18" charset="0"/>
                <a:cs typeface="Times New Roman" panose="02020603050405020304" pitchFamily="18" charset="0"/>
              </a:rPr>
              <a:t>), hogy ellenőrizzük az alkalmazás helyes működését.</a:t>
            </a:r>
          </a:p>
          <a:p>
            <a:r>
              <a:rPr lang="hu-HU" sz="1300" dirty="0">
                <a:latin typeface="Times New Roman" panose="02020603050405020304" pitchFamily="18" charset="0"/>
                <a:cs typeface="Times New Roman" panose="02020603050405020304" pitchFamily="18" charset="0"/>
              </a:rPr>
              <a:t>A projekt böngészőalapú, így bármilyen platformról elérhető (pl. Windows, </a:t>
            </a:r>
            <a:r>
              <a:rPr lang="hu-HU" sz="1300" dirty="0" err="1">
                <a:latin typeface="Times New Roman" panose="02020603050405020304" pitchFamily="18" charset="0"/>
                <a:cs typeface="Times New Roman" panose="02020603050405020304" pitchFamily="18" charset="0"/>
              </a:rPr>
              <a:t>macOS</a:t>
            </a:r>
            <a:r>
              <a:rPr lang="hu-HU" sz="1300" dirty="0">
                <a:latin typeface="Times New Roman" panose="02020603050405020304" pitchFamily="18" charset="0"/>
                <a:cs typeface="Times New Roman" panose="02020603050405020304" pitchFamily="18" charset="0"/>
              </a:rPr>
              <a:t>, mobil).</a:t>
            </a:r>
          </a:p>
          <a:p>
            <a:r>
              <a:rPr lang="hu-HU" sz="1300" dirty="0">
                <a:latin typeface="Times New Roman" panose="02020603050405020304" pitchFamily="18" charset="0"/>
                <a:cs typeface="Times New Roman" panose="02020603050405020304" pitchFamily="18" charset="0"/>
              </a:rPr>
              <a:t>A munka során nagy hangsúlyt fektettünk az együttműködésre, feladatainkat megosztottuk, és közösen oldottuk meg a felmerülő problémákat. Ez a csapatmunka volt a projekt egyik legfontosabb alapja.</a:t>
            </a:r>
          </a:p>
          <a:p>
            <a:endParaRPr lang="hu-HU" sz="1300" dirty="0"/>
          </a:p>
        </p:txBody>
      </p:sp>
    </p:spTree>
    <p:extLst>
      <p:ext uri="{BB962C8B-B14F-4D97-AF65-F5344CB8AC3E}">
        <p14:creationId xmlns:p14="http://schemas.microsoft.com/office/powerpoint/2010/main" val="391829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80A4419-EC4B-48E8-B197-E8BB23B27A46}"/>
              </a:ext>
            </a:extLst>
          </p:cNvPr>
          <p:cNvSpPr>
            <a:spLocks noGrp="1"/>
          </p:cNvSpPr>
          <p:nvPr>
            <p:ph type="title"/>
          </p:nvPr>
        </p:nvSpPr>
        <p:spPr/>
        <p:txBody>
          <a:bodyPr/>
          <a:lstStyle/>
          <a:p>
            <a:r>
              <a:rPr lang="hu-HU" dirty="0" err="1"/>
              <a:t>Briefly</a:t>
            </a:r>
            <a:r>
              <a:rPr lang="hu-HU" dirty="0"/>
              <a:t> </a:t>
            </a:r>
            <a:r>
              <a:rPr lang="hu-HU" dirty="0" err="1"/>
              <a:t>about</a:t>
            </a:r>
            <a:r>
              <a:rPr lang="hu-HU" dirty="0"/>
              <a:t> </a:t>
            </a:r>
            <a:r>
              <a:rPr lang="hu-HU" dirty="0" err="1"/>
              <a:t>the</a:t>
            </a:r>
            <a:r>
              <a:rPr lang="hu-HU" dirty="0"/>
              <a:t> site</a:t>
            </a:r>
          </a:p>
        </p:txBody>
      </p:sp>
      <p:sp>
        <p:nvSpPr>
          <p:cNvPr id="3" name="Tartalom helye 2">
            <a:extLst>
              <a:ext uri="{FF2B5EF4-FFF2-40B4-BE49-F238E27FC236}">
                <a16:creationId xmlns:a16="http://schemas.microsoft.com/office/drawing/2014/main" id="{F6663F36-06EF-493B-8BCB-622B223ED02F}"/>
              </a:ext>
            </a:extLst>
          </p:cNvPr>
          <p:cNvSpPr>
            <a:spLocks noGrp="1"/>
          </p:cNvSpPr>
          <p:nvPr>
            <p:ph idx="1"/>
          </p:nvPr>
        </p:nvSpPr>
        <p:spPr>
          <a:xfrm>
            <a:off x="431124" y="2020148"/>
            <a:ext cx="8899144" cy="3229186"/>
          </a:xfrm>
        </p:spPr>
        <p:txBody>
          <a:bodyPr>
            <a:normAutofit/>
          </a:bodyPr>
          <a:lstStyle/>
          <a:p>
            <a:r>
              <a:rPr lang="en-US" dirty="0">
                <a:latin typeface="Times New Roman" panose="02020603050405020304" pitchFamily="18" charset="0"/>
                <a:cs typeface="Times New Roman" panose="02020603050405020304" pitchFamily="18" charset="0"/>
              </a:rPr>
              <a:t>The number of car </a:t>
            </a:r>
            <a:r>
              <a:rPr lang="en-US" dirty="0" err="1">
                <a:latin typeface="Times New Roman" panose="02020603050405020304" pitchFamily="18" charset="0"/>
                <a:cs typeface="Times New Roman" panose="02020603050405020304" pitchFamily="18" charset="0"/>
              </a:rPr>
              <a:t>webshops</a:t>
            </a:r>
            <a:r>
              <a:rPr lang="en-US" dirty="0">
                <a:latin typeface="Times New Roman" panose="02020603050405020304" pitchFamily="18" charset="0"/>
                <a:cs typeface="Times New Roman" panose="02020603050405020304" pitchFamily="18" charset="0"/>
              </a:rPr>
              <a:t> on the Internet is constantly growing, and more and more BMW owners are choosing to shop online when they need quality parts, accessories or tuning elements. The goal of a BMW-specific </a:t>
            </a:r>
            <a:r>
              <a:rPr lang="en-US" dirty="0" err="1">
                <a:latin typeface="Times New Roman" panose="02020603050405020304" pitchFamily="18" charset="0"/>
                <a:cs typeface="Times New Roman" panose="02020603050405020304" pitchFamily="18" charset="0"/>
              </a:rPr>
              <a:t>webshop</a:t>
            </a:r>
            <a:r>
              <a:rPr lang="en-US" dirty="0">
                <a:latin typeface="Times New Roman" panose="02020603050405020304" pitchFamily="18" charset="0"/>
                <a:cs typeface="Times New Roman" panose="02020603050405020304" pitchFamily="18" charset="0"/>
              </a:rPr>
              <a:t> is to help customers choose the right products, whether it's factory parts, premium accessories or individual tuning solutions. The documentation for this page shows how a BMW car </a:t>
            </a:r>
            <a:r>
              <a:rPr lang="en-US" dirty="0" err="1">
                <a:latin typeface="Times New Roman" panose="02020603050405020304" pitchFamily="18" charset="0"/>
                <a:cs typeface="Times New Roman" panose="02020603050405020304" pitchFamily="18" charset="0"/>
              </a:rPr>
              <a:t>webshop</a:t>
            </a:r>
            <a:r>
              <a:rPr lang="en-US" dirty="0">
                <a:latin typeface="Times New Roman" panose="02020603050405020304" pitchFamily="18" charset="0"/>
                <a:cs typeface="Times New Roman" panose="02020603050405020304" pitchFamily="18" charset="0"/>
              </a:rPr>
              <a:t> was designed and developed, which offers only high-quality products and useful information for BMW enthusiasts and car owners.</a:t>
            </a:r>
            <a:endParaRPr lang="hu-H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86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D9B710-1722-4349-BC7A-67681622DAE9}"/>
              </a:ext>
            </a:extLst>
          </p:cNvPr>
          <p:cNvSpPr>
            <a:spLocks noGrp="1"/>
          </p:cNvSpPr>
          <p:nvPr>
            <p:ph type="title"/>
          </p:nvPr>
        </p:nvSpPr>
        <p:spPr/>
        <p:txBody>
          <a:bodyPr/>
          <a:lstStyle/>
          <a:p>
            <a:r>
              <a:rPr lang="en" dirty="0">
                <a:latin typeface="Times New Roman" panose="02020603050405020304" pitchFamily="18" charset="0"/>
                <a:cs typeface="Times New Roman" panose="02020603050405020304" pitchFamily="18" charset="0"/>
              </a:rPr>
              <a:t>Development environment</a:t>
            </a:r>
            <a:endParaRPr lang="hu-HU" dirty="0"/>
          </a:p>
        </p:txBody>
      </p:sp>
      <p:sp>
        <p:nvSpPr>
          <p:cNvPr id="3" name="Tartalom helye 2">
            <a:extLst>
              <a:ext uri="{FF2B5EF4-FFF2-40B4-BE49-F238E27FC236}">
                <a16:creationId xmlns:a16="http://schemas.microsoft.com/office/drawing/2014/main" id="{64C22D45-3C35-486E-A431-1627C881C935}"/>
              </a:ext>
            </a:extLst>
          </p:cNvPr>
          <p:cNvSpPr>
            <a:spLocks noGrp="1"/>
          </p:cNvSpPr>
          <p:nvPr>
            <p:ph idx="1"/>
          </p:nvPr>
        </p:nvSpPr>
        <p:spPr/>
        <p:txBody>
          <a:bodyPr>
            <a:normAutofit fontScale="85000" lnSpcReduction="20000"/>
          </a:bodyPr>
          <a:lstStyle/>
          <a:p>
            <a:r>
              <a:rPr lang="en" b="1" dirty="0">
                <a:latin typeface="Times New Roman" panose="02020603050405020304" pitchFamily="18" charset="0"/>
                <a:cs typeface="Times New Roman" panose="02020603050405020304" pitchFamily="18" charset="0"/>
              </a:rPr>
              <a:t>Hardware </a:t>
            </a:r>
            <a:r>
              <a:rPr lang="en" dirty="0">
                <a:latin typeface="Times New Roman" panose="02020603050405020304" pitchFamily="18" charset="0"/>
                <a:cs typeface="Times New Roman" panose="02020603050405020304" pitchFamily="18" charset="0"/>
              </a:rPr>
              <a:t>: Lenovo ThinkCentre M75s Gen 2</a:t>
            </a:r>
          </a:p>
          <a:p>
            <a:r>
              <a:rPr lang="en" b="1" dirty="0">
                <a:latin typeface="Times New Roman" panose="02020603050405020304" pitchFamily="18" charset="0"/>
                <a:cs typeface="Times New Roman" panose="02020603050405020304" pitchFamily="18" charset="0"/>
              </a:rPr>
              <a:t>Operating system </a:t>
            </a:r>
            <a:r>
              <a:rPr lang="en" dirty="0">
                <a:latin typeface="Times New Roman" panose="02020603050405020304" pitchFamily="18" charset="0"/>
                <a:cs typeface="Times New Roman" panose="02020603050405020304" pitchFamily="18" charset="0"/>
              </a:rPr>
              <a:t>: Windows 11 Pro N</a:t>
            </a:r>
          </a:p>
          <a:p>
            <a:r>
              <a:rPr lang="en" b="1" dirty="0">
                <a:latin typeface="Times New Roman" panose="02020603050405020304" pitchFamily="18" charset="0"/>
                <a:cs typeface="Times New Roman" panose="02020603050405020304" pitchFamily="18" charset="0"/>
              </a:rPr>
              <a:t>Development tool </a:t>
            </a:r>
            <a:r>
              <a:rPr lang="en" dirty="0">
                <a:latin typeface="Times New Roman" panose="02020603050405020304" pitchFamily="18" charset="0"/>
                <a:cs typeface="Times New Roman" panose="02020603050405020304" pitchFamily="18" charset="0"/>
              </a:rPr>
              <a:t>: Visual Studio Code</a:t>
            </a:r>
            <a:endParaRPr lang="hu-HU" dirty="0">
              <a:latin typeface="Times New Roman" panose="02020603050405020304" pitchFamily="18" charset="0"/>
              <a:cs typeface="Times New Roman" panose="02020603050405020304" pitchFamily="18" charset="0"/>
            </a:endParaRPr>
          </a:p>
          <a:p>
            <a:endParaRPr lang="hu-HU" dirty="0">
              <a:latin typeface="Times New Roman" panose="02020603050405020304" pitchFamily="18" charset="0"/>
              <a:cs typeface="Times New Roman" panose="02020603050405020304" pitchFamily="18" charset="0"/>
            </a:endParaRPr>
          </a:p>
          <a:p>
            <a:r>
              <a:rPr lang="en" b="1" dirty="0">
                <a:latin typeface="Times New Roman" panose="02020603050405020304" pitchFamily="18" charset="0"/>
                <a:cs typeface="Times New Roman" panose="02020603050405020304" pitchFamily="18" charset="0"/>
              </a:rPr>
              <a:t>Technologies</a:t>
            </a:r>
            <a:endParaRPr lang="hu-HU" b="1" dirty="0">
              <a:latin typeface="Times New Roman" panose="02020603050405020304" pitchFamily="18" charset="0"/>
              <a:cs typeface="Times New Roman" panose="02020603050405020304" pitchFamily="18" charset="0"/>
            </a:endParaRPr>
          </a:p>
          <a:p>
            <a:endParaRPr lang="hu-HU"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 b="1" dirty="0">
                <a:latin typeface="Times New Roman" panose="02020603050405020304" pitchFamily="18" charset="0"/>
                <a:cs typeface="Times New Roman" panose="02020603050405020304" pitchFamily="18" charset="0"/>
              </a:rPr>
              <a:t>Frontend: </a:t>
            </a:r>
            <a:r>
              <a:rPr lang="en" dirty="0">
                <a:latin typeface="Times New Roman" panose="02020603050405020304" pitchFamily="18" charset="0"/>
                <a:cs typeface="Times New Roman" panose="02020603050405020304" pitchFamily="18" charset="0"/>
              </a:rPr>
              <a:t>React </a:t>
            </a:r>
            <a:r>
              <a:rPr lang="en" b="1" dirty="0">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Bootstrap</a:t>
            </a:r>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 b="1" dirty="0">
                <a:latin typeface="Times New Roman" panose="02020603050405020304" pitchFamily="18" charset="0"/>
                <a:cs typeface="Times New Roman" panose="02020603050405020304" pitchFamily="18" charset="0"/>
              </a:rPr>
              <a:t>Backend </a:t>
            </a:r>
            <a:r>
              <a:rPr lang="en" dirty="0">
                <a:latin typeface="Times New Roman" panose="02020603050405020304" pitchFamily="18" charset="0"/>
                <a:cs typeface="Times New Roman" panose="02020603050405020304" pitchFamily="18" charset="0"/>
              </a:rPr>
              <a:t>: Node.js</a:t>
            </a:r>
          </a:p>
          <a:p>
            <a:pPr marL="285750" indent="-285750">
              <a:buFont typeface="Arial" panose="020B0604020202020204" pitchFamily="34" charset="0"/>
              <a:buChar char="•"/>
            </a:pPr>
            <a:r>
              <a:rPr lang="en" b="1" dirty="0">
                <a:latin typeface="Times New Roman" panose="02020603050405020304" pitchFamily="18" charset="0"/>
                <a:cs typeface="Times New Roman" panose="02020603050405020304" pitchFamily="18" charset="0"/>
              </a:rPr>
              <a:t>Database </a:t>
            </a:r>
            <a:r>
              <a:rPr lang="en" dirty="0">
                <a:latin typeface="Times New Roman" panose="02020603050405020304" pitchFamily="18" charset="0"/>
                <a:cs typeface="Times New Roman" panose="02020603050405020304" pitchFamily="18" charset="0"/>
              </a:rPr>
              <a:t>: dbdiagram.io</a:t>
            </a:r>
          </a:p>
          <a:p>
            <a:pPr marL="285750" indent="-285750">
              <a:buFont typeface="Arial" panose="020B0604020202020204" pitchFamily="34" charset="0"/>
              <a:buChar char="•"/>
            </a:pPr>
            <a:r>
              <a:rPr lang="en" b="1" dirty="0">
                <a:latin typeface="Times New Roman" panose="02020603050405020304" pitchFamily="18" charset="0"/>
                <a:cs typeface="Times New Roman" panose="02020603050405020304" pitchFamily="18" charset="0"/>
              </a:rPr>
              <a:t>Main programming languages </a:t>
            </a:r>
            <a:r>
              <a:rPr lang="en" dirty="0">
                <a:latin typeface="Times New Roman" panose="02020603050405020304" pitchFamily="18" charset="0"/>
                <a:cs typeface="Times New Roman" panose="02020603050405020304" pitchFamily="18" charset="0"/>
              </a:rPr>
              <a:t>: </a:t>
            </a:r>
            <a:r>
              <a:rPr lang="en" sz="2800" dirty="0">
                <a:latin typeface="Times New Roman" panose="02020603050405020304" pitchFamily="18" charset="0"/>
                <a:cs typeface="Times New Roman" panose="02020603050405020304" pitchFamily="18" charset="0"/>
              </a:rPr>
              <a:t>JavaScript </a:t>
            </a:r>
            <a:r>
              <a:rPr lang="en" dirty="0">
                <a:latin typeface="Times New Roman" panose="02020603050405020304" pitchFamily="18" charset="0"/>
                <a:cs typeface="Times New Roman" panose="02020603050405020304" pitchFamily="18" charset="0"/>
              </a:rPr>
              <a:t>, Python</a:t>
            </a:r>
          </a:p>
          <a:p>
            <a:endParaRPr lang="hu-HU" dirty="0"/>
          </a:p>
        </p:txBody>
      </p:sp>
    </p:spTree>
    <p:extLst>
      <p:ext uri="{BB962C8B-B14F-4D97-AF65-F5344CB8AC3E}">
        <p14:creationId xmlns:p14="http://schemas.microsoft.com/office/powerpoint/2010/main" val="3270272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B3B159-FF99-4EC2-ADD4-3F20459990BE}"/>
              </a:ext>
            </a:extLst>
          </p:cNvPr>
          <p:cNvSpPr>
            <a:spLocks noGrp="1"/>
          </p:cNvSpPr>
          <p:nvPr>
            <p:ph type="title"/>
          </p:nvPr>
        </p:nvSpPr>
        <p:spPr/>
        <p:txBody>
          <a:bodyPr/>
          <a:lstStyle/>
          <a:p>
            <a:r>
              <a:rPr lang="en" dirty="0">
                <a:latin typeface="Times New Roman" panose="02020603050405020304" pitchFamily="18" charset="0"/>
                <a:cs typeface="Times New Roman" panose="02020603050405020304" pitchFamily="18" charset="0"/>
              </a:rPr>
              <a:t>Website presentation</a:t>
            </a:r>
            <a:endParaRPr lang="hu-HU" dirty="0"/>
          </a:p>
        </p:txBody>
      </p:sp>
      <p:sp>
        <p:nvSpPr>
          <p:cNvPr id="3" name="Tartalom helye 2">
            <a:extLst>
              <a:ext uri="{FF2B5EF4-FFF2-40B4-BE49-F238E27FC236}">
                <a16:creationId xmlns:a16="http://schemas.microsoft.com/office/drawing/2014/main" id="{D940ADCE-3DFD-412E-B8BF-B9EA7F0223BD}"/>
              </a:ext>
            </a:extLst>
          </p:cNvPr>
          <p:cNvSpPr>
            <a:spLocks noGrp="1"/>
          </p:cNvSpPr>
          <p:nvPr>
            <p:ph idx="1"/>
          </p:nvPr>
        </p:nvSpPr>
        <p:spPr/>
        <p:txBody>
          <a:bodyPr/>
          <a:lstStyle/>
          <a:p>
            <a:endParaRPr lang="hu-HU" b="1" dirty="0">
              <a:latin typeface="Times New Roman" panose="02020603050405020304" pitchFamily="18" charset="0"/>
              <a:cs typeface="Times New Roman" panose="02020603050405020304" pitchFamily="18" charset="0"/>
            </a:endParaRPr>
          </a:p>
          <a:p>
            <a:r>
              <a:rPr lang="en" b="1" dirty="0">
                <a:latin typeface="Times New Roman" panose="02020603050405020304" pitchFamily="18" charset="0"/>
                <a:cs typeface="Times New Roman" panose="02020603050405020304" pitchFamily="18" charset="0"/>
              </a:rPr>
              <a:t>Home page </a:t>
            </a:r>
            <a:r>
              <a:rPr lang="en" dirty="0">
                <a:latin typeface="Times New Roman" panose="02020603050405020304" pitchFamily="18" charset="0"/>
                <a:cs typeface="Times New Roman" panose="02020603050405020304" pitchFamily="18" charset="0"/>
              </a:rPr>
              <a:t>: Modern design, highlighting key products</a:t>
            </a:r>
          </a:p>
          <a:p>
            <a:r>
              <a:rPr lang="en" b="1" dirty="0">
                <a:latin typeface="Times New Roman" panose="02020603050405020304" pitchFamily="18" charset="0"/>
                <a:cs typeface="Times New Roman" panose="02020603050405020304" pitchFamily="18" charset="0"/>
              </a:rPr>
              <a:t>Product categories </a:t>
            </a:r>
            <a:r>
              <a:rPr lang="en" dirty="0">
                <a:latin typeface="Times New Roman" panose="02020603050405020304" pitchFamily="18" charset="0"/>
                <a:cs typeface="Times New Roman" panose="02020603050405020304" pitchFamily="18" charset="0"/>
              </a:rPr>
              <a:t>: Custom BMW parts</a:t>
            </a:r>
          </a:p>
          <a:p>
            <a:r>
              <a:rPr lang="en" b="1" dirty="0">
                <a:latin typeface="Times New Roman" panose="02020603050405020304" pitchFamily="18" charset="0"/>
                <a:cs typeface="Times New Roman" panose="02020603050405020304" pitchFamily="18" charset="0"/>
              </a:rPr>
              <a:t>User account </a:t>
            </a:r>
            <a:r>
              <a:rPr lang="en" dirty="0">
                <a:latin typeface="Times New Roman" panose="02020603050405020304" pitchFamily="18" charset="0"/>
                <a:cs typeface="Times New Roman" panose="02020603050405020304" pitchFamily="18" charset="0"/>
              </a:rPr>
              <a:t>: Registration, login</a:t>
            </a:r>
          </a:p>
          <a:p>
            <a:r>
              <a:rPr lang="en" b="1" dirty="0">
                <a:latin typeface="Times New Roman" panose="02020603050405020304" pitchFamily="18" charset="0"/>
                <a:cs typeface="Times New Roman" panose="02020603050405020304" pitchFamily="18" charset="0"/>
              </a:rPr>
              <a:t>Cart and order </a:t>
            </a:r>
            <a:r>
              <a:rPr lang="en" dirty="0">
                <a:latin typeface="Times New Roman" panose="02020603050405020304" pitchFamily="18" charset="0"/>
                <a:cs typeface="Times New Roman" panose="02020603050405020304" pitchFamily="18" charset="0"/>
              </a:rPr>
              <a:t>: Simple shopping process</a:t>
            </a:r>
          </a:p>
          <a:p>
            <a:endParaRPr lang="hu-HU" dirty="0"/>
          </a:p>
        </p:txBody>
      </p:sp>
    </p:spTree>
    <p:extLst>
      <p:ext uri="{BB962C8B-B14F-4D97-AF65-F5344CB8AC3E}">
        <p14:creationId xmlns:p14="http://schemas.microsoft.com/office/powerpoint/2010/main" val="401628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4B632A5-0CD1-4845-AB71-C85A706C7358}"/>
              </a:ext>
            </a:extLst>
          </p:cNvPr>
          <p:cNvSpPr>
            <a:spLocks noGrp="1"/>
          </p:cNvSpPr>
          <p:nvPr>
            <p:ph type="title"/>
          </p:nvPr>
        </p:nvSpPr>
        <p:spPr>
          <a:xfrm>
            <a:off x="676656" y="457200"/>
            <a:ext cx="10772775" cy="1658198"/>
          </a:xfrm>
        </p:spPr>
        <p:txBody>
          <a:bodyPr/>
          <a:lstStyle/>
          <a:p>
            <a:r>
              <a:rPr lang="hu-HU" dirty="0">
                <a:latin typeface="Times New Roman" panose="02020603050405020304" pitchFamily="18" charset="0"/>
                <a:cs typeface="Times New Roman" panose="02020603050405020304" pitchFamily="18" charset="0"/>
              </a:rPr>
              <a:t>Röviden az oldalról</a:t>
            </a:r>
          </a:p>
        </p:txBody>
      </p:sp>
      <p:sp>
        <p:nvSpPr>
          <p:cNvPr id="3" name="Tartalom helye 2">
            <a:extLst>
              <a:ext uri="{FF2B5EF4-FFF2-40B4-BE49-F238E27FC236}">
                <a16:creationId xmlns:a16="http://schemas.microsoft.com/office/drawing/2014/main" id="{9CE6D2D8-392F-4653-B3A1-B70D3087A850}"/>
              </a:ext>
            </a:extLst>
          </p:cNvPr>
          <p:cNvSpPr>
            <a:spLocks noGrp="1"/>
          </p:cNvSpPr>
          <p:nvPr>
            <p:ph idx="1"/>
          </p:nvPr>
        </p:nvSpPr>
        <p:spPr/>
        <p:txBody>
          <a:bodyPr/>
          <a:lstStyle/>
          <a:p>
            <a:endParaRPr lang="hu-HU" sz="2000" dirty="0">
              <a:latin typeface="Times New Roman" panose="02020603050405020304" pitchFamily="18" charset="0"/>
              <a:cs typeface="Times New Roman" panose="02020603050405020304" pitchFamily="18" charset="0"/>
            </a:endParaRPr>
          </a:p>
          <a:p>
            <a:endParaRPr lang="hu-HU" sz="2000" dirty="0">
              <a:latin typeface="Times New Roman" panose="02020603050405020304" pitchFamily="18" charset="0"/>
              <a:cs typeface="Times New Roman" panose="02020603050405020304" pitchFamily="18" charset="0"/>
            </a:endParaRPr>
          </a:p>
          <a:p>
            <a:r>
              <a:rPr lang="hu-HU" sz="2000" dirty="0">
                <a:latin typeface="Times New Roman" panose="02020603050405020304" pitchFamily="18" charset="0"/>
                <a:cs typeface="Times New Roman" panose="02020603050405020304" pitchFamily="18" charset="0"/>
              </a:rPr>
              <a:t>Az interneten található autós webshopok száma folyamatosan növekszik, és egyre több BMW-tulajdonos választja az online vásárlást, ha minőségi alkatrészekre, kiegészítőkre vagy </a:t>
            </a:r>
            <a:r>
              <a:rPr lang="hu-HU" sz="2000" dirty="0" err="1">
                <a:latin typeface="Times New Roman" panose="02020603050405020304" pitchFamily="18" charset="0"/>
                <a:cs typeface="Times New Roman" panose="02020603050405020304" pitchFamily="18" charset="0"/>
              </a:rPr>
              <a:t>tuningelemekre</a:t>
            </a:r>
            <a:r>
              <a:rPr lang="hu-HU" sz="2000" dirty="0">
                <a:latin typeface="Times New Roman" panose="02020603050405020304" pitchFamily="18" charset="0"/>
                <a:cs typeface="Times New Roman" panose="02020603050405020304" pitchFamily="18" charset="0"/>
              </a:rPr>
              <a:t> van szüksége. Egy BMW-specifikus webshop célja, hogy segítsen a vásárlóknak a megfelelő termékek kiválasztásában, legyen szó akár gyári alkatrészekről, akár prémium kiegészítőkről vagy egyedi </a:t>
            </a:r>
            <a:r>
              <a:rPr lang="hu-HU" sz="2000" dirty="0" err="1">
                <a:latin typeface="Times New Roman" panose="02020603050405020304" pitchFamily="18" charset="0"/>
                <a:cs typeface="Times New Roman" panose="02020603050405020304" pitchFamily="18" charset="0"/>
              </a:rPr>
              <a:t>tuningmegoldásokról</a:t>
            </a:r>
            <a:r>
              <a:rPr lang="hu-HU" sz="2000" dirty="0">
                <a:latin typeface="Times New Roman" panose="02020603050405020304" pitchFamily="18" charset="0"/>
                <a:cs typeface="Times New Roman" panose="02020603050405020304" pitchFamily="18" charset="0"/>
              </a:rPr>
              <a:t>. Ennek az oldalnak a dokumentációja bemutatja, hogyan lett kialakítva és fejlesztve egy olyan BMW autós webshop, amely kizárólag magas minőségű termékeket és hasznos információkat kínál a BMW-rajongók és autótulajdonosok számára.</a:t>
            </a:r>
          </a:p>
          <a:p>
            <a:endParaRPr lang="hu-HU" dirty="0"/>
          </a:p>
        </p:txBody>
      </p:sp>
    </p:spTree>
    <p:extLst>
      <p:ext uri="{BB962C8B-B14F-4D97-AF65-F5344CB8AC3E}">
        <p14:creationId xmlns:p14="http://schemas.microsoft.com/office/powerpoint/2010/main" val="936187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C384BB2-7093-4E92-B52D-910591A0FEFB}"/>
              </a:ext>
            </a:extLst>
          </p:cNvPr>
          <p:cNvSpPr>
            <a:spLocks noGrp="1"/>
          </p:cNvSpPr>
          <p:nvPr>
            <p:ph type="title"/>
          </p:nvPr>
        </p:nvSpPr>
        <p:spPr>
          <a:xfrm>
            <a:off x="638174" y="77400"/>
            <a:ext cx="10772775" cy="1658198"/>
          </a:xfrm>
        </p:spPr>
        <p:txBody>
          <a:bodyPr/>
          <a:lstStyle/>
          <a:p>
            <a:r>
              <a:rPr lang="en" dirty="0">
                <a:latin typeface="Times New Roman" panose="02020603050405020304" pitchFamily="18" charset="0"/>
                <a:cs typeface="Times New Roman" panose="02020603050405020304" pitchFamily="18" charset="0"/>
              </a:rPr>
              <a:t>Home page</a:t>
            </a:r>
            <a:endParaRPr lang="hu-HU" dirty="0"/>
          </a:p>
        </p:txBody>
      </p:sp>
      <p:sp>
        <p:nvSpPr>
          <p:cNvPr id="3" name="Tartalom helye 2">
            <a:extLst>
              <a:ext uri="{FF2B5EF4-FFF2-40B4-BE49-F238E27FC236}">
                <a16:creationId xmlns:a16="http://schemas.microsoft.com/office/drawing/2014/main" id="{D7E92C2D-F0A3-450B-96E0-6878840A3F7B}"/>
              </a:ext>
            </a:extLst>
          </p:cNvPr>
          <p:cNvSpPr>
            <a:spLocks noGrp="1"/>
          </p:cNvSpPr>
          <p:nvPr>
            <p:ph idx="1"/>
          </p:nvPr>
        </p:nvSpPr>
        <p:spPr>
          <a:xfrm>
            <a:off x="647698" y="1356218"/>
            <a:ext cx="10753725" cy="3766185"/>
          </a:xfrm>
        </p:spPr>
        <p:txBody>
          <a:bodyPr/>
          <a:lstStyle/>
          <a:p>
            <a:r>
              <a:rPr lang="en" dirty="0">
                <a:latin typeface="Times New Roman" panose="02020603050405020304" pitchFamily="18" charset="0"/>
                <a:cs typeface="Times New Roman" panose="02020603050405020304" pitchFamily="18" charset="0"/>
              </a:rPr>
              <a:t>This homepage shows the admin interface of a BMW parts webshop. The left sidebar contains the navigation menu, which provides the ability to manage products, models, and orders. The main content section displays the latest BMW news, highlighting new models and developments. In addition, there is a fun fact block at the bottom of the page, which shares BMW-related facts with the user.</a:t>
            </a:r>
          </a:p>
          <a:p>
            <a:endParaRPr lang="hu-HU" dirty="0"/>
          </a:p>
        </p:txBody>
      </p:sp>
      <p:pic>
        <p:nvPicPr>
          <p:cNvPr id="4" name="Kép 3">
            <a:extLst>
              <a:ext uri="{FF2B5EF4-FFF2-40B4-BE49-F238E27FC236}">
                <a16:creationId xmlns:a16="http://schemas.microsoft.com/office/drawing/2014/main" id="{B8C376FB-E353-432C-8D9B-01776F4E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9628" y="3095038"/>
            <a:ext cx="7875589" cy="3586949"/>
          </a:xfrm>
          <a:prstGeom prst="rect">
            <a:avLst/>
          </a:prstGeom>
        </p:spPr>
      </p:pic>
    </p:spTree>
    <p:extLst>
      <p:ext uri="{BB962C8B-B14F-4D97-AF65-F5344CB8AC3E}">
        <p14:creationId xmlns:p14="http://schemas.microsoft.com/office/powerpoint/2010/main" val="1969901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4F39AB-E107-4496-960D-D8ECA12F63DB}"/>
              </a:ext>
            </a:extLst>
          </p:cNvPr>
          <p:cNvSpPr>
            <a:spLocks noGrp="1"/>
          </p:cNvSpPr>
          <p:nvPr>
            <p:ph type="title"/>
          </p:nvPr>
        </p:nvSpPr>
        <p:spPr>
          <a:xfrm>
            <a:off x="612400" y="33841"/>
            <a:ext cx="10772775" cy="1658198"/>
          </a:xfrm>
        </p:spPr>
        <p:txBody>
          <a:bodyPr/>
          <a:lstStyle/>
          <a:p>
            <a:r>
              <a:rPr lang="en" dirty="0">
                <a:latin typeface="Times New Roman" panose="02020603050405020304" pitchFamily="18" charset="0"/>
                <a:cs typeface="Times New Roman" panose="02020603050405020304" pitchFamily="18" charset="0"/>
              </a:rPr>
              <a:t>Products on the website</a:t>
            </a:r>
            <a:endParaRPr lang="hu-HU" dirty="0"/>
          </a:p>
        </p:txBody>
      </p:sp>
      <p:sp>
        <p:nvSpPr>
          <p:cNvPr id="3" name="Tartalom helye 2">
            <a:extLst>
              <a:ext uri="{FF2B5EF4-FFF2-40B4-BE49-F238E27FC236}">
                <a16:creationId xmlns:a16="http://schemas.microsoft.com/office/drawing/2014/main" id="{D64C4802-5AF0-4936-93CA-21B39EE975C2}"/>
              </a:ext>
            </a:extLst>
          </p:cNvPr>
          <p:cNvSpPr>
            <a:spLocks noGrp="1"/>
          </p:cNvSpPr>
          <p:nvPr>
            <p:ph idx="1"/>
          </p:nvPr>
        </p:nvSpPr>
        <p:spPr>
          <a:xfrm>
            <a:off x="341376" y="2926080"/>
            <a:ext cx="10753725" cy="3766185"/>
          </a:xfrm>
        </p:spPr>
        <p:txBody>
          <a:bodyPr/>
          <a:lstStyle/>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endParaRPr lang="hu-HU" altLang="hu-HU" dirty="0">
              <a:solidFill>
                <a:schemeClr val="tx1"/>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 altLang="hu-HU" dirty="0">
                <a:solidFill>
                  <a:schemeClr val="tx1"/>
                </a:solidFill>
                <a:latin typeface="Times New Roman" panose="02020603050405020304" pitchFamily="18" charset="0"/>
                <a:cs typeface="Times New Roman" panose="02020603050405020304" pitchFamily="18" charset="0"/>
              </a:rPr>
              <a:t>The website offers quality parts for BMW models.</a:t>
            </a:r>
          </a:p>
          <a:p>
            <a:pPr marL="0" lvl="0" indent="0" eaLnBrk="0" fontAlgn="base" hangingPunct="0">
              <a:lnSpc>
                <a:spcPct val="100000"/>
              </a:lnSpc>
              <a:spcBef>
                <a:spcPct val="0"/>
              </a:spcBef>
              <a:spcAft>
                <a:spcPct val="0"/>
              </a:spcAft>
              <a:buFontTx/>
              <a:buChar char="•"/>
            </a:pPr>
            <a:r>
              <a:rPr lang="en" altLang="hu-HU" dirty="0">
                <a:solidFill>
                  <a:schemeClr val="tx1"/>
                </a:solidFill>
                <a:latin typeface="Times New Roman" panose="02020603050405020304" pitchFamily="18" charset="0"/>
                <a:cs typeface="Times New Roman" panose="02020603050405020304" pitchFamily="18" charset="0"/>
              </a:rPr>
              <a:t>Products include brake pads, air filters, spark plugs, shock absorbers and headlights.</a:t>
            </a:r>
          </a:p>
          <a:p>
            <a:pPr marL="0" lvl="0" indent="0" eaLnBrk="0" fontAlgn="base" hangingPunct="0">
              <a:lnSpc>
                <a:spcPct val="100000"/>
              </a:lnSpc>
              <a:spcBef>
                <a:spcPct val="0"/>
              </a:spcBef>
              <a:spcAft>
                <a:spcPct val="0"/>
              </a:spcAft>
              <a:buFontTx/>
              <a:buChar char="•"/>
            </a:pPr>
            <a:r>
              <a:rPr lang="en" altLang="hu-HU" dirty="0">
                <a:solidFill>
                  <a:schemeClr val="tx1"/>
                </a:solidFill>
                <a:latin typeface="Times New Roman" panose="02020603050405020304" pitchFamily="18" charset="0"/>
                <a:cs typeface="Times New Roman" panose="02020603050405020304" pitchFamily="18" charset="0"/>
              </a:rPr>
              <a:t>They can be purchased simply and quickly by adding them to the cart.</a:t>
            </a:r>
          </a:p>
          <a:p>
            <a:pPr marL="0" lvl="0" indent="0" eaLnBrk="0" fontAlgn="base" hangingPunct="0">
              <a:lnSpc>
                <a:spcPct val="100000"/>
              </a:lnSpc>
              <a:spcBef>
                <a:spcPct val="0"/>
              </a:spcBef>
              <a:spcAft>
                <a:spcPct val="0"/>
              </a:spcAft>
              <a:buFontTx/>
              <a:buChar char="•"/>
            </a:pPr>
            <a:r>
              <a:rPr lang="en" altLang="hu-HU" dirty="0">
                <a:solidFill>
                  <a:schemeClr val="tx1"/>
                </a:solidFill>
                <a:latin typeface="Times New Roman" panose="02020603050405020304" pitchFamily="18" charset="0"/>
                <a:cs typeface="Times New Roman" panose="02020603050405020304" pitchFamily="18" charset="0"/>
              </a:rPr>
              <a:t>Prices are given in HUF, and the available status for some products is also indicated.</a:t>
            </a:r>
          </a:p>
          <a:p>
            <a:endParaRPr lang="hu-HU" dirty="0"/>
          </a:p>
        </p:txBody>
      </p:sp>
      <p:pic>
        <p:nvPicPr>
          <p:cNvPr id="4" name="Kép 3">
            <a:extLst>
              <a:ext uri="{FF2B5EF4-FFF2-40B4-BE49-F238E27FC236}">
                <a16:creationId xmlns:a16="http://schemas.microsoft.com/office/drawing/2014/main" id="{EE4188DC-8002-4F23-A517-F0E3D83BD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666" y="1265306"/>
            <a:ext cx="7196667" cy="3629424"/>
          </a:xfrm>
          <a:prstGeom prst="rect">
            <a:avLst/>
          </a:prstGeom>
        </p:spPr>
      </p:pic>
    </p:spTree>
    <p:extLst>
      <p:ext uri="{BB962C8B-B14F-4D97-AF65-F5344CB8AC3E}">
        <p14:creationId xmlns:p14="http://schemas.microsoft.com/office/powerpoint/2010/main" val="56439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CA44070-B20C-4474-8A18-BC3DB86E20FC}"/>
              </a:ext>
            </a:extLst>
          </p:cNvPr>
          <p:cNvSpPr>
            <a:spLocks noGrp="1"/>
          </p:cNvSpPr>
          <p:nvPr>
            <p:ph type="title"/>
          </p:nvPr>
        </p:nvSpPr>
        <p:spPr>
          <a:xfrm>
            <a:off x="676656" y="99654"/>
            <a:ext cx="10772775" cy="1658198"/>
          </a:xfrm>
        </p:spPr>
        <p:txBody>
          <a:bodyPr/>
          <a:lstStyle/>
          <a:p>
            <a:r>
              <a:rPr lang="en" dirty="0">
                <a:latin typeface="Times New Roman" panose="02020603050405020304" pitchFamily="18" charset="0"/>
                <a:cs typeface="Times New Roman" panose="02020603050405020304" pitchFamily="18" charset="0"/>
              </a:rPr>
              <a:t>Shopping cart management on website</a:t>
            </a:r>
            <a:endParaRPr lang="hu-HU" dirty="0"/>
          </a:p>
        </p:txBody>
      </p:sp>
      <p:sp>
        <p:nvSpPr>
          <p:cNvPr id="3" name="Tartalom helye 2">
            <a:extLst>
              <a:ext uri="{FF2B5EF4-FFF2-40B4-BE49-F238E27FC236}">
                <a16:creationId xmlns:a16="http://schemas.microsoft.com/office/drawing/2014/main" id="{328340BB-3665-4906-9625-E3297B9B9003}"/>
              </a:ext>
            </a:extLst>
          </p:cNvPr>
          <p:cNvSpPr>
            <a:spLocks noGrp="1"/>
          </p:cNvSpPr>
          <p:nvPr>
            <p:ph idx="1"/>
          </p:nvPr>
        </p:nvSpPr>
        <p:spPr>
          <a:xfrm>
            <a:off x="676656" y="2011680"/>
            <a:ext cx="5912403" cy="4658061"/>
          </a:xfrm>
        </p:spPr>
        <p:txBody>
          <a:bodyPr>
            <a:normAutofit fontScale="92500"/>
          </a:bodyPr>
          <a:lstStyle/>
          <a:p>
            <a:r>
              <a:rPr lang="en" dirty="0">
                <a:latin typeface="Times New Roman" panose="02020603050405020304" pitchFamily="18" charset="0"/>
                <a:cs typeface="Times New Roman" panose="02020603050405020304" pitchFamily="18" charset="0"/>
              </a:rPr>
              <a:t>When you select a product, it </a:t>
            </a:r>
            <a:r>
              <a:rPr lang="en" b="1" dirty="0">
                <a:latin typeface="Times New Roman" panose="02020603050405020304" pitchFamily="18" charset="0"/>
                <a:cs typeface="Times New Roman" panose="02020603050405020304" pitchFamily="18" charset="0"/>
              </a:rPr>
              <a:t>is added to your cart </a:t>
            </a:r>
            <a:r>
              <a:rPr lang="en" dirty="0">
                <a:latin typeface="Times New Roman" panose="02020603050405020304" pitchFamily="18" charset="0"/>
                <a:cs typeface="Times New Roman" panose="02020603050405020304" pitchFamily="18" charset="0"/>
              </a:rPr>
              <a:t>, where you have the following options:</a:t>
            </a:r>
          </a:p>
          <a:p>
            <a:r>
              <a:rPr lang="en" b="1" dirty="0">
                <a:latin typeface="Times New Roman" panose="02020603050405020304" pitchFamily="18" charset="0"/>
                <a:cs typeface="Times New Roman" panose="02020603050405020304" pitchFamily="18" charset="0"/>
              </a:rPr>
              <a:t>Change quantity </a:t>
            </a:r>
            <a:r>
              <a:rPr lang="en" dirty="0">
                <a:latin typeface="Times New Roman" panose="02020603050405020304" pitchFamily="18" charset="0"/>
                <a:cs typeface="Times New Roman" panose="02020603050405020304" pitchFamily="18" charset="0"/>
              </a:rPr>
              <a:t>– You can increase or decrease the quantity of a given product.</a:t>
            </a:r>
          </a:p>
          <a:p>
            <a:r>
              <a:rPr lang="en" b="1" dirty="0">
                <a:latin typeface="Times New Roman" panose="02020603050405020304" pitchFamily="18" charset="0"/>
                <a:cs typeface="Times New Roman" panose="02020603050405020304" pitchFamily="18" charset="0"/>
              </a:rPr>
              <a:t>Remove product </a:t>
            </a:r>
            <a:r>
              <a:rPr lang="en" dirty="0">
                <a:latin typeface="Times New Roman" panose="02020603050405020304" pitchFamily="18" charset="0"/>
                <a:cs typeface="Times New Roman" panose="02020603050405020304" pitchFamily="18" charset="0"/>
              </a:rPr>
              <a:t>– If you change your mind, you can delete the product from the cart with one click.</a:t>
            </a:r>
          </a:p>
          <a:p>
            <a:r>
              <a:rPr lang="en" b="1" dirty="0">
                <a:latin typeface="Times New Roman" panose="02020603050405020304" pitchFamily="18" charset="0"/>
                <a:cs typeface="Times New Roman" panose="02020603050405020304" pitchFamily="18" charset="0"/>
              </a:rPr>
              <a:t>View order total </a:t>
            </a:r>
            <a:r>
              <a:rPr lang="en" dirty="0">
                <a:latin typeface="Times New Roman" panose="02020603050405020304" pitchFamily="18" charset="0"/>
                <a:cs typeface="Times New Roman" panose="02020603050405020304" pitchFamily="18" charset="0"/>
              </a:rPr>
              <a:t>– The cart always shows the current amount, so you can keep track of your costs.</a:t>
            </a:r>
            <a:r>
              <a:rPr lang="en" dirty="0"/>
              <a:t> </a:t>
            </a:r>
          </a:p>
          <a:p>
            <a:r>
              <a:rPr lang="en" dirty="0">
                <a:latin typeface="Times New Roman" panose="02020603050405020304" pitchFamily="18" charset="0"/>
                <a:cs typeface="Times New Roman" panose="02020603050405020304" pitchFamily="18" charset="0"/>
              </a:rPr>
              <a:t>If you are satisfied with your selection, click </a:t>
            </a:r>
            <a:r>
              <a:rPr lang="en" b="1" dirty="0">
                <a:latin typeface="Times New Roman" panose="02020603050405020304" pitchFamily="18" charset="0"/>
                <a:cs typeface="Times New Roman" panose="02020603050405020304" pitchFamily="18" charset="0"/>
              </a:rPr>
              <a:t>" Proceed lake By clicking the " Checkout " </a:t>
            </a:r>
            <a:r>
              <a:rPr lang="en" dirty="0">
                <a:latin typeface="Times New Roman" panose="02020603050405020304" pitchFamily="18" charset="0"/>
                <a:cs typeface="Times New Roman" panose="02020603050405020304" pitchFamily="18" charset="0"/>
              </a:rPr>
              <a:t>button, you can proceed to the ordering process.</a:t>
            </a:r>
          </a:p>
          <a:p>
            <a:endParaRPr lang="hu-HU" dirty="0"/>
          </a:p>
        </p:txBody>
      </p:sp>
      <p:pic>
        <p:nvPicPr>
          <p:cNvPr id="4" name="Kép 3">
            <a:extLst>
              <a:ext uri="{FF2B5EF4-FFF2-40B4-BE49-F238E27FC236}">
                <a16:creationId xmlns:a16="http://schemas.microsoft.com/office/drawing/2014/main" id="{A165266A-9E81-4345-A615-7DC187584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1438" y="1291960"/>
            <a:ext cx="3658111" cy="5134692"/>
          </a:xfrm>
          <a:prstGeom prst="rect">
            <a:avLst/>
          </a:prstGeom>
        </p:spPr>
      </p:pic>
    </p:spTree>
    <p:extLst>
      <p:ext uri="{BB962C8B-B14F-4D97-AF65-F5344CB8AC3E}">
        <p14:creationId xmlns:p14="http://schemas.microsoft.com/office/powerpoint/2010/main" val="1018117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7BEEA7-B8ED-4A57-8CC0-823DBB6EB9A1}"/>
              </a:ext>
            </a:extLst>
          </p:cNvPr>
          <p:cNvSpPr>
            <a:spLocks noGrp="1"/>
          </p:cNvSpPr>
          <p:nvPr>
            <p:ph type="title"/>
          </p:nvPr>
        </p:nvSpPr>
        <p:spPr/>
        <p:txBody>
          <a:bodyPr/>
          <a:lstStyle/>
          <a:p>
            <a:r>
              <a:rPr lang="en" dirty="0">
                <a:latin typeface="Times New Roman" panose="02020603050405020304" pitchFamily="18" charset="0"/>
                <a:cs typeface="Times New Roman" panose="02020603050405020304" pitchFamily="18" charset="0"/>
              </a:rPr>
              <a:t>Order</a:t>
            </a:r>
            <a:endParaRPr lang="hu-HU" dirty="0"/>
          </a:p>
        </p:txBody>
      </p:sp>
      <p:sp>
        <p:nvSpPr>
          <p:cNvPr id="3" name="Tartalom helye 2">
            <a:extLst>
              <a:ext uri="{FF2B5EF4-FFF2-40B4-BE49-F238E27FC236}">
                <a16:creationId xmlns:a16="http://schemas.microsoft.com/office/drawing/2014/main" id="{D3BE6F15-E620-4875-8F3F-FE19E2A6FF32}"/>
              </a:ext>
            </a:extLst>
          </p:cNvPr>
          <p:cNvSpPr>
            <a:spLocks noGrp="1"/>
          </p:cNvSpPr>
          <p:nvPr>
            <p:ph idx="1"/>
          </p:nvPr>
        </p:nvSpPr>
        <p:spPr>
          <a:xfrm>
            <a:off x="197224" y="2011680"/>
            <a:ext cx="4195482" cy="4649096"/>
          </a:xfrm>
        </p:spPr>
        <p:txBody>
          <a:bodyPr>
            <a:normAutofit fontScale="92500" lnSpcReduction="20000"/>
          </a:bodyPr>
          <a:lstStyle/>
          <a:p>
            <a:r>
              <a:rPr lang="en" dirty="0">
                <a:latin typeface="Times New Roman" panose="02020603050405020304" pitchFamily="18" charset="0"/>
                <a:cs typeface="Times New Roman" panose="02020603050405020304" pitchFamily="18" charset="0"/>
              </a:rPr>
              <a:t>During the ordering process, you must provide the following information:</a:t>
            </a:r>
          </a:p>
          <a:p>
            <a:r>
              <a:rPr lang="en" b="1" dirty="0">
                <a:latin typeface="Times New Roman" panose="02020603050405020304" pitchFamily="18" charset="0"/>
                <a:cs typeface="Times New Roman" panose="02020603050405020304" pitchFamily="18" charset="0"/>
              </a:rPr>
              <a:t>Personal data </a:t>
            </a:r>
            <a:r>
              <a:rPr lang="en" dirty="0">
                <a:latin typeface="Times New Roman" panose="02020603050405020304" pitchFamily="18" charset="0"/>
                <a:cs typeface="Times New Roman" panose="02020603050405020304" pitchFamily="18" charset="0"/>
              </a:rPr>
              <a:t>(name, email, phone number)</a:t>
            </a:r>
          </a:p>
          <a:p>
            <a:r>
              <a:rPr lang="en" b="1" dirty="0">
                <a:latin typeface="Times New Roman" panose="02020603050405020304" pitchFamily="18" charset="0"/>
                <a:cs typeface="Times New Roman" panose="02020603050405020304" pitchFamily="18" charset="0"/>
              </a:rPr>
              <a:t>Shipping address </a:t>
            </a:r>
            <a:r>
              <a:rPr lang="en" dirty="0">
                <a:latin typeface="Times New Roman" panose="02020603050405020304" pitchFamily="18" charset="0"/>
                <a:cs typeface="Times New Roman" panose="02020603050405020304" pitchFamily="18" charset="0"/>
              </a:rPr>
              <a:t>(street, city, zip code)</a:t>
            </a:r>
          </a:p>
          <a:p>
            <a:r>
              <a:rPr lang="en" b="1" dirty="0">
                <a:latin typeface="Times New Roman" panose="02020603050405020304" pitchFamily="18" charset="0"/>
                <a:cs typeface="Times New Roman" panose="02020603050405020304" pitchFamily="18" charset="0"/>
              </a:rPr>
              <a:t>Select shipping method </a:t>
            </a:r>
            <a:r>
              <a:rPr lang="en" dirty="0">
                <a:latin typeface="Times New Roman" panose="02020603050405020304" pitchFamily="18" charset="0"/>
                <a:cs typeface="Times New Roman" panose="02020603050405020304" pitchFamily="18" charset="0"/>
              </a:rPr>
              <a:t>(e.g. express shipping, same-day delivery)</a:t>
            </a:r>
          </a:p>
          <a:p>
            <a:r>
              <a:rPr lang="en" b="1" dirty="0">
                <a:latin typeface="Times New Roman" panose="02020603050405020304" pitchFamily="18" charset="0"/>
                <a:cs typeface="Times New Roman" panose="02020603050405020304" pitchFamily="18" charset="0"/>
              </a:rPr>
              <a:t>Select payment method </a:t>
            </a:r>
            <a:r>
              <a:rPr lang="en" dirty="0">
                <a:latin typeface="Times New Roman" panose="02020603050405020304" pitchFamily="18" charset="0"/>
                <a:cs typeface="Times New Roman" panose="02020603050405020304" pitchFamily="18" charset="0"/>
              </a:rPr>
              <a:t>(e.g. bank card, cash on delivery)</a:t>
            </a:r>
          </a:p>
          <a:p>
            <a:r>
              <a:rPr lang="en" dirty="0">
                <a:latin typeface="Times New Roman" panose="02020603050405020304" pitchFamily="18" charset="0"/>
                <a:cs typeface="Times New Roman" panose="02020603050405020304" pitchFamily="18" charset="0"/>
              </a:rPr>
              <a:t>After you have entered all the details, click </a:t>
            </a:r>
            <a:r>
              <a:rPr lang="en" b="1" dirty="0">
                <a:latin typeface="Times New Roman" panose="02020603050405020304" pitchFamily="18" charset="0"/>
                <a:cs typeface="Times New Roman" panose="02020603050405020304" pitchFamily="18" charset="0"/>
              </a:rPr>
              <a:t>" Proceed " lake </a:t>
            </a:r>
            <a:r>
              <a:rPr lang="en" dirty="0">
                <a:latin typeface="Times New Roman" panose="02020603050405020304" pitchFamily="18" charset="0"/>
                <a:cs typeface="Times New Roman" panose="02020603050405020304" pitchFamily="18" charset="0"/>
              </a:rPr>
              <a:t>You can finalize your order by clicking </a:t>
            </a:r>
            <a:r>
              <a:rPr lang="en" b="1" dirty="0">
                <a:latin typeface="Times New Roman" panose="02020603050405020304" pitchFamily="18" charset="0"/>
                <a:cs typeface="Times New Roman" panose="02020603050405020304" pitchFamily="18" charset="0"/>
              </a:rPr>
              <a:t>the "Payment " button.</a:t>
            </a:r>
          </a:p>
          <a:p>
            <a:endParaRPr lang="hu-HU" dirty="0"/>
          </a:p>
        </p:txBody>
      </p:sp>
      <p:pic>
        <p:nvPicPr>
          <p:cNvPr id="5" name="Kép 4">
            <a:extLst>
              <a:ext uri="{FF2B5EF4-FFF2-40B4-BE49-F238E27FC236}">
                <a16:creationId xmlns:a16="http://schemas.microsoft.com/office/drawing/2014/main" id="{9C349A01-5C25-4EAD-BE9F-4E072754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7417" y="0"/>
            <a:ext cx="6994583" cy="4017297"/>
          </a:xfrm>
          <a:prstGeom prst="rect">
            <a:avLst/>
          </a:prstGeom>
        </p:spPr>
      </p:pic>
      <p:pic>
        <p:nvPicPr>
          <p:cNvPr id="6" name="Kép 5">
            <a:extLst>
              <a:ext uri="{FF2B5EF4-FFF2-40B4-BE49-F238E27FC236}">
                <a16:creationId xmlns:a16="http://schemas.microsoft.com/office/drawing/2014/main" id="{59D5FC45-B157-4C28-A675-F2CEDDDF6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7417" y="4017297"/>
            <a:ext cx="6993758" cy="2536198"/>
          </a:xfrm>
          <a:prstGeom prst="rect">
            <a:avLst/>
          </a:prstGeom>
        </p:spPr>
      </p:pic>
    </p:spTree>
    <p:extLst>
      <p:ext uri="{BB962C8B-B14F-4D97-AF65-F5344CB8AC3E}">
        <p14:creationId xmlns:p14="http://schemas.microsoft.com/office/powerpoint/2010/main" val="22722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AD53F6-C366-4E04-A68D-0036E2011584}"/>
              </a:ext>
            </a:extLst>
          </p:cNvPr>
          <p:cNvSpPr>
            <a:spLocks noGrp="1"/>
          </p:cNvSpPr>
          <p:nvPr>
            <p:ph type="title"/>
          </p:nvPr>
        </p:nvSpPr>
        <p:spPr/>
        <p:txBody>
          <a:bodyPr/>
          <a:lstStyle/>
          <a:p>
            <a:r>
              <a:rPr lang="en" b="1" dirty="0"/>
              <a:t>Functionality</a:t>
            </a:r>
            <a:endParaRPr lang="hu-HU" dirty="0"/>
          </a:p>
        </p:txBody>
      </p:sp>
      <p:sp>
        <p:nvSpPr>
          <p:cNvPr id="3" name="Tartalom helye 2">
            <a:extLst>
              <a:ext uri="{FF2B5EF4-FFF2-40B4-BE49-F238E27FC236}">
                <a16:creationId xmlns:a16="http://schemas.microsoft.com/office/drawing/2014/main" id="{E74B239A-AA8A-4093-AFAB-D0380BEB813D}"/>
              </a:ext>
            </a:extLst>
          </p:cNvPr>
          <p:cNvSpPr>
            <a:spLocks noGrp="1"/>
          </p:cNvSpPr>
          <p:nvPr>
            <p:ph idx="1"/>
          </p:nvPr>
        </p:nvSpPr>
        <p:spPr/>
        <p:txBody>
          <a:bodyPr/>
          <a:lstStyle/>
          <a:p>
            <a:endParaRPr lang="hu-HU" b="1" dirty="0">
              <a:latin typeface="Times New Roman" panose="02020603050405020304" pitchFamily="18" charset="0"/>
              <a:cs typeface="Times New Roman" panose="02020603050405020304" pitchFamily="18" charset="0"/>
            </a:endParaRPr>
          </a:p>
          <a:p>
            <a:endParaRPr lang="hu-HU" b="1" dirty="0">
              <a:latin typeface="Times New Roman" panose="02020603050405020304" pitchFamily="18" charset="0"/>
              <a:cs typeface="Times New Roman" panose="02020603050405020304" pitchFamily="18" charset="0"/>
            </a:endParaRPr>
          </a:p>
          <a:p>
            <a:r>
              <a:rPr lang="en" b="1" dirty="0">
                <a:latin typeface="Times New Roman" panose="02020603050405020304" pitchFamily="18" charset="0"/>
                <a:cs typeface="Times New Roman" panose="02020603050405020304" pitchFamily="18" charset="0"/>
              </a:rPr>
              <a:t>Responsive design </a:t>
            </a:r>
            <a:r>
              <a:rPr lang="en" dirty="0">
                <a:latin typeface="Times New Roman" panose="02020603050405020304" pitchFamily="18" charset="0"/>
                <a:cs typeface="Times New Roman" panose="02020603050405020304" pitchFamily="18" charset="0"/>
              </a:rPr>
              <a:t>: Works well on both mobile and desktop</a:t>
            </a:r>
          </a:p>
          <a:p>
            <a:r>
              <a:rPr lang="en" b="1" dirty="0">
                <a:latin typeface="Times New Roman" panose="02020603050405020304" pitchFamily="18" charset="0"/>
                <a:cs typeface="Times New Roman" panose="02020603050405020304" pitchFamily="18" charset="0"/>
              </a:rPr>
              <a:t>Secure payment system</a:t>
            </a:r>
            <a:endParaRPr lang="hu-HU" dirty="0">
              <a:latin typeface="Times New Roman" panose="02020603050405020304" pitchFamily="18" charset="0"/>
              <a:cs typeface="Times New Roman" panose="02020603050405020304" pitchFamily="18" charset="0"/>
            </a:endParaRPr>
          </a:p>
          <a:p>
            <a:r>
              <a:rPr lang="en" b="1" dirty="0">
                <a:latin typeface="Times New Roman" panose="02020603050405020304" pitchFamily="18" charset="0"/>
                <a:cs typeface="Times New Roman" panose="02020603050405020304" pitchFamily="18" charset="0"/>
              </a:rPr>
              <a:t>User-friendly search and filter system</a:t>
            </a:r>
            <a:endParaRPr lang="hu-HU" dirty="0">
              <a:latin typeface="Times New Roman" panose="02020603050405020304" pitchFamily="18" charset="0"/>
              <a:cs typeface="Times New Roman" panose="02020603050405020304" pitchFamily="18" charset="0"/>
            </a:endParaRPr>
          </a:p>
          <a:p>
            <a:r>
              <a:rPr lang="en" b="1" dirty="0">
                <a:latin typeface="Times New Roman" panose="02020603050405020304" pitchFamily="18" charset="0"/>
                <a:cs typeface="Times New Roman" panose="02020603050405020304" pitchFamily="18" charset="0"/>
              </a:rPr>
              <a:t>Admin interface for adding products</a:t>
            </a:r>
            <a:endParaRPr lang="hu-HU" dirty="0">
              <a:latin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1400719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E39128-E39C-4659-A0E6-B9ECDEA18152}"/>
              </a:ext>
            </a:extLst>
          </p:cNvPr>
          <p:cNvSpPr>
            <a:spLocks noGrp="1"/>
          </p:cNvSpPr>
          <p:nvPr>
            <p:ph type="title"/>
          </p:nvPr>
        </p:nvSpPr>
        <p:spPr/>
        <p:txBody>
          <a:bodyPr/>
          <a:lstStyle/>
          <a:p>
            <a:r>
              <a:rPr lang="hu-HU" dirty="0"/>
              <a:t>Test </a:t>
            </a:r>
            <a:r>
              <a:rPr lang="hu-HU" dirty="0" err="1"/>
              <a:t>documentation</a:t>
            </a:r>
            <a:endParaRPr lang="hu-HU" dirty="0"/>
          </a:p>
        </p:txBody>
      </p:sp>
      <p:sp>
        <p:nvSpPr>
          <p:cNvPr id="3" name="Tartalom helye 2">
            <a:extLst>
              <a:ext uri="{FF2B5EF4-FFF2-40B4-BE49-F238E27FC236}">
                <a16:creationId xmlns:a16="http://schemas.microsoft.com/office/drawing/2014/main" id="{8416D1A2-3EF0-441E-B606-D2D5A0847F13}"/>
              </a:ext>
            </a:extLst>
          </p:cNvPr>
          <p:cNvSpPr>
            <a:spLocks noGrp="1"/>
          </p:cNvSpPr>
          <p:nvPr>
            <p:ph idx="1"/>
          </p:nvPr>
        </p:nvSpPr>
        <p:spPr>
          <a:xfrm>
            <a:off x="676656" y="2011680"/>
            <a:ext cx="11031250" cy="4595308"/>
          </a:xfrm>
        </p:spPr>
        <p:txBody>
          <a:bodyPr>
            <a:normAutofit fontScale="92500" lnSpcReduction="10000"/>
          </a:bodyPr>
          <a:lstStyle/>
          <a:p>
            <a:r>
              <a:rPr lang="en-US" dirty="0"/>
              <a:t>React tests typically test the functionality and appearance of React applications or components. Tests are typically run automatically and can be divided into two main types: unit tests and integration tests.</a:t>
            </a:r>
            <a:endParaRPr lang="hu-HU" dirty="0"/>
          </a:p>
          <a:p>
            <a:r>
              <a:rPr lang="en-US" dirty="0"/>
              <a:t>Unit tests test specific parts of React components or functions, such as the state of a component or the return value of a function. Unit tests are used to verify that components and functions work correctly and return the correct data.</a:t>
            </a:r>
            <a:endParaRPr lang="hu-HU" dirty="0"/>
          </a:p>
          <a:p>
            <a:r>
              <a:rPr lang="en-US" dirty="0"/>
              <a:t>Integration tests test the interaction of individual components and the operation of the system as a whole. Integration tests also check the overall interaction of individual components, as well as external dependencies such as APIs and databases.</a:t>
            </a:r>
            <a:endParaRPr lang="hu-HU" dirty="0"/>
          </a:p>
          <a:p>
            <a:r>
              <a:rPr lang="en-US" dirty="0"/>
              <a:t>There are several testing frameworks available for running React tests, such as Jest or Enzyme. Such testing frameworks allow you to easily and efficiently create, run, and analyze the results of your tests.</a:t>
            </a:r>
            <a:endParaRPr lang="hu-HU" dirty="0"/>
          </a:p>
          <a:p>
            <a:r>
              <a:rPr lang="en-US" dirty="0"/>
              <a:t>Overall, React tests are very important for ensuring the quality of applications, and developers should take a detailed look at testing frameworks and tools for efficient and reliable testing.</a:t>
            </a:r>
            <a:endParaRPr lang="hu-HU" dirty="0"/>
          </a:p>
        </p:txBody>
      </p:sp>
    </p:spTree>
    <p:extLst>
      <p:ext uri="{BB962C8B-B14F-4D97-AF65-F5344CB8AC3E}">
        <p14:creationId xmlns:p14="http://schemas.microsoft.com/office/powerpoint/2010/main" val="3763667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Tartalom helye 5">
            <a:extLst>
              <a:ext uri="{FF2B5EF4-FFF2-40B4-BE49-F238E27FC236}">
                <a16:creationId xmlns:a16="http://schemas.microsoft.com/office/drawing/2014/main" id="{14135DCB-A44F-44CA-AF6E-7E52923305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244" y="112059"/>
            <a:ext cx="5886450" cy="3200400"/>
          </a:xfrm>
        </p:spPr>
      </p:pic>
      <p:pic>
        <p:nvPicPr>
          <p:cNvPr id="8" name="Kép 7">
            <a:extLst>
              <a:ext uri="{FF2B5EF4-FFF2-40B4-BE49-F238E27FC236}">
                <a16:creationId xmlns:a16="http://schemas.microsoft.com/office/drawing/2014/main" id="{319FE1CE-A6DC-49A8-A7D4-04AAD3435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177" y="3541059"/>
            <a:ext cx="5244353" cy="3316941"/>
          </a:xfrm>
          <a:prstGeom prst="rect">
            <a:avLst/>
          </a:prstGeom>
        </p:spPr>
      </p:pic>
      <p:pic>
        <p:nvPicPr>
          <p:cNvPr id="10" name="Kép 9">
            <a:extLst>
              <a:ext uri="{FF2B5EF4-FFF2-40B4-BE49-F238E27FC236}">
                <a16:creationId xmlns:a16="http://schemas.microsoft.com/office/drawing/2014/main" id="{762E7B1E-BA27-4827-B3BC-D6AC4E4FC2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810" y="3735995"/>
            <a:ext cx="5737412" cy="2927068"/>
          </a:xfrm>
          <a:prstGeom prst="rect">
            <a:avLst/>
          </a:prstGeom>
        </p:spPr>
      </p:pic>
      <p:sp>
        <p:nvSpPr>
          <p:cNvPr id="2" name="Szövegdoboz 1">
            <a:extLst>
              <a:ext uri="{FF2B5EF4-FFF2-40B4-BE49-F238E27FC236}">
                <a16:creationId xmlns:a16="http://schemas.microsoft.com/office/drawing/2014/main" id="{5CC7B088-07E6-43CA-9166-EDDD0FB73329}"/>
              </a:ext>
            </a:extLst>
          </p:cNvPr>
          <p:cNvSpPr txBox="1"/>
          <p:nvPr/>
        </p:nvSpPr>
        <p:spPr>
          <a:xfrm>
            <a:off x="313765" y="717176"/>
            <a:ext cx="3272117" cy="707886"/>
          </a:xfrm>
          <a:prstGeom prst="rect">
            <a:avLst/>
          </a:prstGeom>
          <a:noFill/>
        </p:spPr>
        <p:txBody>
          <a:bodyPr wrap="square" rtlCol="0">
            <a:spAutoFit/>
          </a:bodyPr>
          <a:lstStyle/>
          <a:p>
            <a:r>
              <a:rPr lang="hu-HU" sz="4000" dirty="0">
                <a:solidFill>
                  <a:schemeClr val="accent1">
                    <a:lumMod val="75000"/>
                  </a:schemeClr>
                </a:solidFill>
              </a:rPr>
              <a:t>Testing </a:t>
            </a:r>
            <a:r>
              <a:rPr lang="hu-HU" sz="4000" dirty="0" err="1">
                <a:solidFill>
                  <a:schemeClr val="accent1">
                    <a:lumMod val="75000"/>
                  </a:schemeClr>
                </a:solidFill>
              </a:rPr>
              <a:t>images</a:t>
            </a:r>
            <a:endParaRPr lang="hu-HU" sz="4000" dirty="0">
              <a:solidFill>
                <a:schemeClr val="accent1">
                  <a:lumMod val="75000"/>
                </a:schemeClr>
              </a:solidFill>
            </a:endParaRPr>
          </a:p>
        </p:txBody>
      </p:sp>
    </p:spTree>
    <p:extLst>
      <p:ext uri="{BB962C8B-B14F-4D97-AF65-F5344CB8AC3E}">
        <p14:creationId xmlns:p14="http://schemas.microsoft.com/office/powerpoint/2010/main" val="253858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rtalom helye 4">
            <a:extLst>
              <a:ext uri="{FF2B5EF4-FFF2-40B4-BE49-F238E27FC236}">
                <a16:creationId xmlns:a16="http://schemas.microsoft.com/office/drawing/2014/main" id="{1CF07A15-8D5E-4E63-A111-355C7564C9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1105" y="101882"/>
            <a:ext cx="5293363" cy="3519860"/>
          </a:xfrm>
        </p:spPr>
      </p:pic>
      <p:pic>
        <p:nvPicPr>
          <p:cNvPr id="9" name="Kép 8">
            <a:extLst>
              <a:ext uri="{FF2B5EF4-FFF2-40B4-BE49-F238E27FC236}">
                <a16:creationId xmlns:a16="http://schemas.microsoft.com/office/drawing/2014/main" id="{2768C58F-1257-4FA0-95F9-AD10E7442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31" y="101881"/>
            <a:ext cx="6512298" cy="3053695"/>
          </a:xfrm>
          <a:prstGeom prst="rect">
            <a:avLst/>
          </a:prstGeom>
        </p:spPr>
      </p:pic>
      <p:pic>
        <p:nvPicPr>
          <p:cNvPr id="11" name="Kép 10">
            <a:extLst>
              <a:ext uri="{FF2B5EF4-FFF2-40B4-BE49-F238E27FC236}">
                <a16:creationId xmlns:a16="http://schemas.microsoft.com/office/drawing/2014/main" id="{1464653C-EC53-423B-AEE6-F46EBA6E96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188" y="3249705"/>
            <a:ext cx="4527177" cy="3429000"/>
          </a:xfrm>
          <a:prstGeom prst="rect">
            <a:avLst/>
          </a:prstGeom>
        </p:spPr>
      </p:pic>
      <p:pic>
        <p:nvPicPr>
          <p:cNvPr id="13" name="Kép 12">
            <a:extLst>
              <a:ext uri="{FF2B5EF4-FFF2-40B4-BE49-F238E27FC236}">
                <a16:creationId xmlns:a16="http://schemas.microsoft.com/office/drawing/2014/main" id="{A7303266-241D-4063-A21E-44450997B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95363" y="3702425"/>
            <a:ext cx="5011271" cy="2908340"/>
          </a:xfrm>
          <a:prstGeom prst="rect">
            <a:avLst/>
          </a:prstGeom>
        </p:spPr>
      </p:pic>
    </p:spTree>
    <p:extLst>
      <p:ext uri="{BB962C8B-B14F-4D97-AF65-F5344CB8AC3E}">
        <p14:creationId xmlns:p14="http://schemas.microsoft.com/office/powerpoint/2010/main" val="3324151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6F08407-9E74-4A82-A77D-E7784F4C62DB}"/>
              </a:ext>
            </a:extLst>
          </p:cNvPr>
          <p:cNvSpPr>
            <a:spLocks noGrp="1"/>
          </p:cNvSpPr>
          <p:nvPr>
            <p:ph type="title"/>
          </p:nvPr>
        </p:nvSpPr>
        <p:spPr/>
        <p:txBody>
          <a:bodyPr/>
          <a:lstStyle/>
          <a:p>
            <a:r>
              <a:rPr lang="en" b="1" dirty="0">
                <a:latin typeface="Times New Roman" panose="02020603050405020304" pitchFamily="18" charset="0"/>
                <a:cs typeface="Times New Roman" panose="02020603050405020304" pitchFamily="18" charset="0"/>
              </a:rPr>
              <a:t>Testing and quality assurance</a:t>
            </a:r>
            <a:endParaRPr lang="hu-HU" dirty="0"/>
          </a:p>
        </p:txBody>
      </p:sp>
      <p:sp>
        <p:nvSpPr>
          <p:cNvPr id="3" name="Tartalom helye 2">
            <a:extLst>
              <a:ext uri="{FF2B5EF4-FFF2-40B4-BE49-F238E27FC236}">
                <a16:creationId xmlns:a16="http://schemas.microsoft.com/office/drawing/2014/main" id="{39996354-701E-4615-9AA9-D87033F48C6F}"/>
              </a:ext>
            </a:extLst>
          </p:cNvPr>
          <p:cNvSpPr>
            <a:spLocks noGrp="1"/>
          </p:cNvSpPr>
          <p:nvPr>
            <p:ph idx="1"/>
          </p:nvPr>
        </p:nvSpPr>
        <p:spPr/>
        <p:txBody>
          <a:bodyPr/>
          <a:lstStyle/>
          <a:p>
            <a:pPr marL="0" indent="0" algn="ctr">
              <a:buNone/>
            </a:pPr>
            <a:endParaRPr lang="hu-HU" b="1" dirty="0">
              <a:latin typeface="Times New Roman" panose="02020603050405020304" pitchFamily="18" charset="0"/>
              <a:cs typeface="Times New Roman" panose="02020603050405020304" pitchFamily="18" charset="0"/>
            </a:endParaRPr>
          </a:p>
          <a:p>
            <a:pPr marL="0" indent="0" algn="ctr">
              <a:buNone/>
            </a:pPr>
            <a:endParaRPr lang="hu-HU" b="1" dirty="0">
              <a:latin typeface="Times New Roman" panose="02020603050405020304" pitchFamily="18" charset="0"/>
              <a:cs typeface="Times New Roman" panose="02020603050405020304" pitchFamily="18" charset="0"/>
            </a:endParaRPr>
          </a:p>
          <a:p>
            <a:pPr marL="0" indent="0" algn="ctr">
              <a:buNone/>
            </a:pPr>
            <a:endParaRPr lang="hu-HU" b="1" dirty="0">
              <a:latin typeface="Times New Roman" panose="02020603050405020304" pitchFamily="18" charset="0"/>
              <a:cs typeface="Times New Roman" panose="02020603050405020304" pitchFamily="18" charset="0"/>
            </a:endParaRPr>
          </a:p>
          <a:p>
            <a:pPr marL="0" indent="0" algn="ctr">
              <a:buNone/>
            </a:pPr>
            <a:r>
              <a:rPr lang="en" b="1" dirty="0">
                <a:latin typeface="Times New Roman" panose="02020603050405020304" pitchFamily="18" charset="0"/>
                <a:cs typeface="Times New Roman" panose="02020603050405020304" pitchFamily="18" charset="0"/>
              </a:rPr>
              <a:t>Test user </a:t>
            </a:r>
            <a:r>
              <a:rPr lang="en" dirty="0">
                <a:latin typeface="Times New Roman" panose="02020603050405020304" pitchFamily="18" charset="0"/>
                <a:cs typeface="Times New Roman" panose="02020603050405020304" pitchFamily="18" charset="0"/>
              </a:rPr>
              <a:t>:</a:t>
            </a:r>
          </a:p>
          <a:p>
            <a:pPr marL="0" indent="0" algn="ctr">
              <a:buNone/>
            </a:pPr>
            <a:r>
              <a:rPr lang="en" sz="2000" i="1" dirty="0">
                <a:latin typeface="Tahoma" panose="020B0604030504040204" pitchFamily="34" charset="0"/>
                <a:ea typeface="Tahoma" panose="020B0604030504040204" pitchFamily="34" charset="0"/>
                <a:cs typeface="Tahoma" panose="020B0604030504040204" pitchFamily="34" charset="0"/>
              </a:rPr>
              <a:t>admin@example.com / password</a:t>
            </a:r>
            <a:endParaRPr lang="hu-HU" sz="2000" i="1" dirty="0">
              <a:latin typeface="Tahoma" panose="020B0604030504040204" pitchFamily="34" charset="0"/>
              <a:ea typeface="Tahoma" panose="020B0604030504040204" pitchFamily="34" charset="0"/>
              <a:cs typeface="Tahoma" panose="020B0604030504040204" pitchFamily="34" charset="0"/>
            </a:endParaRPr>
          </a:p>
          <a:p>
            <a:pPr algn="ctr"/>
            <a:r>
              <a:rPr lang="en" b="1" dirty="0">
                <a:latin typeface="Times New Roman" panose="02020603050405020304" pitchFamily="18" charset="0"/>
                <a:cs typeface="Times New Roman" panose="02020603050405020304" pitchFamily="18" charset="0"/>
              </a:rPr>
              <a:t>Browser compatibility </a:t>
            </a:r>
            <a:r>
              <a:rPr lang="en" dirty="0">
                <a:latin typeface="Times New Roman" panose="02020603050405020304" pitchFamily="18" charset="0"/>
                <a:cs typeface="Times New Roman" panose="02020603050405020304" pitchFamily="18" charset="0"/>
              </a:rPr>
              <a:t>: Chrome, Edge</a:t>
            </a:r>
          </a:p>
          <a:p>
            <a:endParaRPr lang="hu-HU" dirty="0"/>
          </a:p>
        </p:txBody>
      </p:sp>
    </p:spTree>
    <p:extLst>
      <p:ext uri="{BB962C8B-B14F-4D97-AF65-F5344CB8AC3E}">
        <p14:creationId xmlns:p14="http://schemas.microsoft.com/office/powerpoint/2010/main" val="79772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B1ABF3D-82E3-468D-8CCE-52EE3132294C}"/>
              </a:ext>
            </a:extLst>
          </p:cNvPr>
          <p:cNvSpPr>
            <a:spLocks noGrp="1"/>
          </p:cNvSpPr>
          <p:nvPr>
            <p:ph type="title"/>
          </p:nvPr>
        </p:nvSpPr>
        <p:spPr/>
        <p:txBody>
          <a:bodyPr/>
          <a:lstStyle/>
          <a:p>
            <a:r>
              <a:rPr lang="hu-HU" dirty="0" err="1"/>
              <a:t>Summary</a:t>
            </a:r>
            <a:endParaRPr lang="hu-HU" dirty="0"/>
          </a:p>
        </p:txBody>
      </p:sp>
      <p:sp>
        <p:nvSpPr>
          <p:cNvPr id="3" name="Tartalom helye 2">
            <a:extLst>
              <a:ext uri="{FF2B5EF4-FFF2-40B4-BE49-F238E27FC236}">
                <a16:creationId xmlns:a16="http://schemas.microsoft.com/office/drawing/2014/main" id="{849FE713-0EAC-4F0A-940D-946604C77A17}"/>
              </a:ext>
            </a:extLst>
          </p:cNvPr>
          <p:cNvSpPr>
            <a:spLocks noGrp="1"/>
          </p:cNvSpPr>
          <p:nvPr>
            <p:ph idx="1"/>
          </p:nvPr>
        </p:nvSpPr>
        <p:spPr/>
        <p:txBody>
          <a:bodyPr>
            <a:normAutofit fontScale="92500" lnSpcReduction="10000"/>
          </a:bodyPr>
          <a:lstStyle/>
          <a:p>
            <a:r>
              <a:rPr lang="en-US" dirty="0"/>
              <a:t>The aim of the Car Shop project was to create an online car parts </a:t>
            </a:r>
            <a:r>
              <a:rPr lang="en-US" dirty="0" err="1"/>
              <a:t>webshop</a:t>
            </a:r>
            <a:r>
              <a:rPr lang="en-US" dirty="0"/>
              <a:t> specifically aimed at BMW owners. The project was created as a team effort, and the development was carried out by Krisztina </a:t>
            </a:r>
            <a:r>
              <a:rPr lang="en-US" dirty="0" err="1"/>
              <a:t>Janka</a:t>
            </a:r>
            <a:r>
              <a:rPr lang="en-US" dirty="0"/>
              <a:t> Kolozsvári and László Pap in class 13/A of the Szigeti </a:t>
            </a:r>
            <a:r>
              <a:rPr lang="en-US" dirty="0" err="1"/>
              <a:t>Endre</a:t>
            </a:r>
            <a:r>
              <a:rPr lang="en-US" dirty="0"/>
              <a:t> </a:t>
            </a:r>
            <a:r>
              <a:rPr lang="en-US" dirty="0" err="1"/>
              <a:t>Technikum</a:t>
            </a:r>
            <a:r>
              <a:rPr lang="en-US" dirty="0"/>
              <a:t> of </a:t>
            </a:r>
            <a:r>
              <a:rPr lang="en-US" dirty="0" err="1"/>
              <a:t>Gyula</a:t>
            </a:r>
            <a:r>
              <a:rPr lang="en-US" dirty="0"/>
              <a:t> </a:t>
            </a:r>
            <a:r>
              <a:rPr lang="en-US"/>
              <a:t>SZC.During</a:t>
            </a:r>
            <a:r>
              <a:rPr lang="en-US" dirty="0"/>
              <a:t> the </a:t>
            </a:r>
            <a:r>
              <a:rPr lang="en-US" dirty="0" err="1"/>
              <a:t>development:Visual</a:t>
            </a:r>
            <a:r>
              <a:rPr lang="en-US" dirty="0"/>
              <a:t> Studio Code was the main development </a:t>
            </a:r>
            <a:r>
              <a:rPr lang="en-US" dirty="0" err="1"/>
              <a:t>environment,We</a:t>
            </a:r>
            <a:r>
              <a:rPr lang="en-US" dirty="0"/>
              <a:t> used Node.js to run the backend and React for the </a:t>
            </a:r>
            <a:r>
              <a:rPr lang="en-US" dirty="0" err="1"/>
              <a:t>frontend,We</a:t>
            </a:r>
            <a:r>
              <a:rPr lang="en-US" dirty="0"/>
              <a:t> used dbdiagram.io for database </a:t>
            </a:r>
            <a:r>
              <a:rPr lang="en-US" dirty="0" err="1"/>
              <a:t>design.During</a:t>
            </a:r>
            <a:r>
              <a:rPr lang="en-US" dirty="0"/>
              <a:t> the project, we </a:t>
            </a:r>
            <a:r>
              <a:rPr lang="en-US" dirty="0" err="1"/>
              <a:t>created:user</a:t>
            </a:r>
            <a:r>
              <a:rPr lang="en-US" dirty="0"/>
              <a:t> and administrator functions (registration, login),interfaces suitable for managing products and </a:t>
            </a:r>
            <a:r>
              <a:rPr lang="en-US" dirty="0" err="1"/>
              <a:t>models,a</a:t>
            </a:r>
            <a:r>
              <a:rPr lang="en-US" dirty="0"/>
              <a:t> clean, modern design that reflects the BMW brand </a:t>
            </a:r>
            <a:r>
              <a:rPr lang="en-US" dirty="0" err="1"/>
              <a:t>image.During</a:t>
            </a:r>
            <a:r>
              <a:rPr lang="en-US" dirty="0"/>
              <a:t> testing, we created a test user and used React testing tools (e.g. Jest) to verify the correct operation of the </a:t>
            </a:r>
            <a:r>
              <a:rPr lang="en-US" dirty="0" err="1"/>
              <a:t>application.The</a:t>
            </a:r>
            <a:r>
              <a:rPr lang="en-US" dirty="0"/>
              <a:t> project is browser-based, so it can be accessed from any platform (e.g. Windows, macOS, mobile).During the work, we placed great emphasis on collaboration, shared our tasks, and solved emerging problems together. This teamwork was one of the most important foundations of the </a:t>
            </a:r>
            <a:r>
              <a:rPr lang="en-US" dirty="0" err="1"/>
              <a:t>project.Visszajelzés</a:t>
            </a:r>
            <a:r>
              <a:rPr lang="en-US" dirty="0"/>
              <a:t> </a:t>
            </a:r>
            <a:r>
              <a:rPr lang="en-US" dirty="0" err="1"/>
              <a:t>küldéseOldalsó</a:t>
            </a:r>
            <a:r>
              <a:rPr lang="en-US" dirty="0"/>
              <a:t> </a:t>
            </a:r>
            <a:r>
              <a:rPr lang="en-US" dirty="0" err="1"/>
              <a:t>panelekElőzményekMentve</a:t>
            </a:r>
            <a:endParaRPr lang="hu-HU" dirty="0"/>
          </a:p>
        </p:txBody>
      </p:sp>
    </p:spTree>
    <p:extLst>
      <p:ext uri="{BB962C8B-B14F-4D97-AF65-F5344CB8AC3E}">
        <p14:creationId xmlns:p14="http://schemas.microsoft.com/office/powerpoint/2010/main" val="156154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220531D-488A-4CA2-AC22-E3AE6B315EC4}"/>
              </a:ext>
            </a:extLst>
          </p:cNvPr>
          <p:cNvSpPr>
            <a:spLocks noGrp="1"/>
          </p:cNvSpPr>
          <p:nvPr>
            <p:ph type="title"/>
          </p:nvPr>
        </p:nvSpPr>
        <p:spPr/>
        <p:txBody>
          <a:bodyPr/>
          <a:lstStyle/>
          <a:p>
            <a:r>
              <a:rPr lang="hu-HU" sz="4000" dirty="0">
                <a:latin typeface="Times New Roman" panose="02020603050405020304" pitchFamily="18" charset="0"/>
                <a:cs typeface="Times New Roman" panose="02020603050405020304" pitchFamily="18" charset="0"/>
              </a:rPr>
              <a:t>Fejlesztési környezet</a:t>
            </a:r>
            <a:br>
              <a:rPr lang="hu-HU" b="1" dirty="0"/>
            </a:br>
            <a:endParaRPr lang="hu-HU" dirty="0"/>
          </a:p>
        </p:txBody>
      </p:sp>
      <p:sp>
        <p:nvSpPr>
          <p:cNvPr id="3" name="Tartalom helye 2">
            <a:extLst>
              <a:ext uri="{FF2B5EF4-FFF2-40B4-BE49-F238E27FC236}">
                <a16:creationId xmlns:a16="http://schemas.microsoft.com/office/drawing/2014/main" id="{5C2C494D-ADC5-4FA7-842C-8F60D566CC1D}"/>
              </a:ext>
            </a:extLst>
          </p:cNvPr>
          <p:cNvSpPr>
            <a:spLocks noGrp="1"/>
          </p:cNvSpPr>
          <p:nvPr>
            <p:ph idx="1"/>
          </p:nvPr>
        </p:nvSpPr>
        <p:spPr/>
        <p:txBody>
          <a:bodyPr/>
          <a:lstStyle/>
          <a:p>
            <a:r>
              <a:rPr lang="hu-HU" sz="2000" b="1" dirty="0">
                <a:latin typeface="Times New Roman" panose="02020603050405020304" pitchFamily="18" charset="0"/>
                <a:cs typeface="Times New Roman" panose="02020603050405020304" pitchFamily="18" charset="0"/>
              </a:rPr>
              <a:t>Hardver</a:t>
            </a:r>
            <a:r>
              <a:rPr lang="hu-HU" sz="2000" dirty="0">
                <a:latin typeface="Times New Roman" panose="02020603050405020304" pitchFamily="18" charset="0"/>
                <a:cs typeface="Times New Roman" panose="02020603050405020304" pitchFamily="18" charset="0"/>
              </a:rPr>
              <a:t>: Lenovo </a:t>
            </a:r>
            <a:r>
              <a:rPr lang="hu-HU" sz="2000" dirty="0" err="1">
                <a:latin typeface="Times New Roman" panose="02020603050405020304" pitchFamily="18" charset="0"/>
                <a:cs typeface="Times New Roman" panose="02020603050405020304" pitchFamily="18" charset="0"/>
              </a:rPr>
              <a:t>ThinkCentre</a:t>
            </a:r>
            <a:r>
              <a:rPr lang="hu-HU" sz="2000" dirty="0">
                <a:latin typeface="Times New Roman" panose="02020603050405020304" pitchFamily="18" charset="0"/>
                <a:cs typeface="Times New Roman" panose="02020603050405020304" pitchFamily="18" charset="0"/>
              </a:rPr>
              <a:t> M75s </a:t>
            </a:r>
            <a:r>
              <a:rPr lang="hu-HU" sz="2000" dirty="0" err="1">
                <a:latin typeface="Times New Roman" panose="02020603050405020304" pitchFamily="18" charset="0"/>
                <a:cs typeface="Times New Roman" panose="02020603050405020304" pitchFamily="18" charset="0"/>
              </a:rPr>
              <a:t>Gen</a:t>
            </a:r>
            <a:r>
              <a:rPr lang="hu-HU" sz="2000" dirty="0">
                <a:latin typeface="Times New Roman" panose="02020603050405020304" pitchFamily="18" charset="0"/>
                <a:cs typeface="Times New Roman" panose="02020603050405020304" pitchFamily="18" charset="0"/>
              </a:rPr>
              <a:t> 2</a:t>
            </a:r>
          </a:p>
          <a:p>
            <a:r>
              <a:rPr lang="hu-HU" sz="2000" b="1" dirty="0">
                <a:latin typeface="Times New Roman" panose="02020603050405020304" pitchFamily="18" charset="0"/>
                <a:cs typeface="Times New Roman" panose="02020603050405020304" pitchFamily="18" charset="0"/>
              </a:rPr>
              <a:t>Operációs rendszer</a:t>
            </a:r>
            <a:r>
              <a:rPr lang="hu-HU" sz="2000" dirty="0">
                <a:latin typeface="Times New Roman" panose="02020603050405020304" pitchFamily="18" charset="0"/>
                <a:cs typeface="Times New Roman" panose="02020603050405020304" pitchFamily="18" charset="0"/>
              </a:rPr>
              <a:t>: Windows 11 Pro N</a:t>
            </a:r>
          </a:p>
          <a:p>
            <a:r>
              <a:rPr lang="hu-HU" sz="2000" b="1" dirty="0">
                <a:latin typeface="Times New Roman" panose="02020603050405020304" pitchFamily="18" charset="0"/>
                <a:cs typeface="Times New Roman" panose="02020603050405020304" pitchFamily="18" charset="0"/>
              </a:rPr>
              <a:t>Fejlesztési eszköz</a:t>
            </a:r>
            <a:r>
              <a:rPr lang="hu-HU" sz="2000" dirty="0">
                <a:latin typeface="Times New Roman" panose="02020603050405020304" pitchFamily="18" charset="0"/>
                <a:cs typeface="Times New Roman" panose="02020603050405020304" pitchFamily="18" charset="0"/>
              </a:rPr>
              <a:t>: Visual </a:t>
            </a:r>
            <a:r>
              <a:rPr lang="hu-HU" sz="2000" dirty="0" err="1">
                <a:latin typeface="Times New Roman" panose="02020603050405020304" pitchFamily="18" charset="0"/>
                <a:cs typeface="Times New Roman" panose="02020603050405020304" pitchFamily="18" charset="0"/>
              </a:rPr>
              <a:t>Studio</a:t>
            </a:r>
            <a:r>
              <a:rPr lang="hu-HU" sz="2000" dirty="0">
                <a:latin typeface="Times New Roman" panose="02020603050405020304" pitchFamily="18" charset="0"/>
                <a:cs typeface="Times New Roman" panose="02020603050405020304" pitchFamily="18" charset="0"/>
              </a:rPr>
              <a:t> </a:t>
            </a:r>
            <a:r>
              <a:rPr lang="hu-HU" sz="2000" dirty="0" err="1">
                <a:latin typeface="Times New Roman" panose="02020603050405020304" pitchFamily="18" charset="0"/>
                <a:cs typeface="Times New Roman" panose="02020603050405020304" pitchFamily="18" charset="0"/>
              </a:rPr>
              <a:t>Code</a:t>
            </a:r>
            <a:endParaRPr lang="hu-HU" sz="2000" dirty="0">
              <a:latin typeface="Times New Roman" panose="02020603050405020304" pitchFamily="18" charset="0"/>
              <a:cs typeface="Times New Roman" panose="02020603050405020304" pitchFamily="18" charset="0"/>
            </a:endParaRPr>
          </a:p>
          <a:p>
            <a:endParaRPr lang="hu-HU" dirty="0"/>
          </a:p>
        </p:txBody>
      </p:sp>
      <p:sp>
        <p:nvSpPr>
          <p:cNvPr id="4" name="Szövegdoboz 3">
            <a:extLst>
              <a:ext uri="{FF2B5EF4-FFF2-40B4-BE49-F238E27FC236}">
                <a16:creationId xmlns:a16="http://schemas.microsoft.com/office/drawing/2014/main" id="{43E00A54-F28D-4F9A-8963-8FB7D9A3BF6D}"/>
              </a:ext>
            </a:extLst>
          </p:cNvPr>
          <p:cNvSpPr txBox="1"/>
          <p:nvPr/>
        </p:nvSpPr>
        <p:spPr>
          <a:xfrm>
            <a:off x="838200" y="3631962"/>
            <a:ext cx="3937000" cy="646331"/>
          </a:xfrm>
          <a:prstGeom prst="rect">
            <a:avLst/>
          </a:prstGeom>
          <a:noFill/>
        </p:spPr>
        <p:txBody>
          <a:bodyPr wrap="square" rtlCol="0">
            <a:spAutoFit/>
          </a:bodyPr>
          <a:lstStyle/>
          <a:p>
            <a:r>
              <a:rPr lang="hu-HU" sz="3600" dirty="0">
                <a:latin typeface="Times New Roman" panose="02020603050405020304" pitchFamily="18" charset="0"/>
                <a:cs typeface="Times New Roman" panose="02020603050405020304" pitchFamily="18" charset="0"/>
              </a:rPr>
              <a:t>Technológiák</a:t>
            </a:r>
          </a:p>
        </p:txBody>
      </p:sp>
      <p:sp>
        <p:nvSpPr>
          <p:cNvPr id="5" name="Szövegdoboz 4">
            <a:extLst>
              <a:ext uri="{FF2B5EF4-FFF2-40B4-BE49-F238E27FC236}">
                <a16:creationId xmlns:a16="http://schemas.microsoft.com/office/drawing/2014/main" id="{DC8EA03F-A15E-4219-A34D-4771C610059C}"/>
              </a:ext>
            </a:extLst>
          </p:cNvPr>
          <p:cNvSpPr txBox="1"/>
          <p:nvPr/>
        </p:nvSpPr>
        <p:spPr>
          <a:xfrm>
            <a:off x="838200" y="4682067"/>
            <a:ext cx="6028267" cy="1508105"/>
          </a:xfrm>
          <a:prstGeom prst="rect">
            <a:avLst/>
          </a:prstGeom>
          <a:noFill/>
        </p:spPr>
        <p:txBody>
          <a:bodyPr wrap="square" rtlCol="0">
            <a:spAutoFit/>
          </a:bodyPr>
          <a:lstStyle/>
          <a:p>
            <a:pPr marL="285750" indent="-285750">
              <a:buFont typeface="Arial" panose="020B0604020202020204" pitchFamily="34" charset="0"/>
              <a:buChar char="•"/>
            </a:pPr>
            <a:r>
              <a:rPr lang="hu-HU" b="1" dirty="0">
                <a:latin typeface="Times New Roman" panose="02020603050405020304" pitchFamily="18" charset="0"/>
                <a:cs typeface="Times New Roman" panose="02020603050405020304" pitchFamily="18" charset="0"/>
              </a:rPr>
              <a:t>Frontend: </a:t>
            </a:r>
            <a:r>
              <a:rPr lang="hu-HU" dirty="0" err="1">
                <a:latin typeface="Times New Roman" panose="02020603050405020304" pitchFamily="18" charset="0"/>
                <a:cs typeface="Times New Roman" panose="02020603050405020304" pitchFamily="18" charset="0"/>
              </a:rPr>
              <a:t>React</a:t>
            </a:r>
            <a:r>
              <a:rPr lang="hu-HU" b="1"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Bootstrap</a:t>
            </a:r>
            <a:endParaRPr lang="hu-HU"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hu-HU" b="1" dirty="0">
                <a:latin typeface="Times New Roman" panose="02020603050405020304" pitchFamily="18" charset="0"/>
                <a:cs typeface="Times New Roman" panose="02020603050405020304" pitchFamily="18" charset="0"/>
              </a:rPr>
              <a:t>Backend</a:t>
            </a:r>
            <a:r>
              <a:rPr lang="hu-HU" dirty="0">
                <a:latin typeface="Times New Roman" panose="02020603050405020304" pitchFamily="18" charset="0"/>
                <a:cs typeface="Times New Roman" panose="02020603050405020304" pitchFamily="18" charset="0"/>
              </a:rPr>
              <a:t>: Node.js</a:t>
            </a:r>
          </a:p>
          <a:p>
            <a:pPr marL="285750" indent="-285750">
              <a:buFont typeface="Arial" panose="020B0604020202020204" pitchFamily="34" charset="0"/>
              <a:buChar char="•"/>
            </a:pPr>
            <a:r>
              <a:rPr lang="hu-HU" b="1" dirty="0">
                <a:latin typeface="Times New Roman" panose="02020603050405020304" pitchFamily="18" charset="0"/>
                <a:cs typeface="Times New Roman" panose="02020603050405020304" pitchFamily="18" charset="0"/>
              </a:rPr>
              <a:t>Adatbázis</a:t>
            </a:r>
            <a:r>
              <a:rPr lang="hu-HU" dirty="0">
                <a:latin typeface="Times New Roman" panose="02020603050405020304" pitchFamily="18" charset="0"/>
                <a:cs typeface="Times New Roman" panose="02020603050405020304" pitchFamily="18" charset="0"/>
              </a:rPr>
              <a:t>: dbdiagram.io</a:t>
            </a:r>
          </a:p>
          <a:p>
            <a:pPr marL="285750" indent="-285750">
              <a:buFont typeface="Arial" panose="020B0604020202020204" pitchFamily="34" charset="0"/>
              <a:buChar char="•"/>
            </a:pPr>
            <a:r>
              <a:rPr lang="hu-HU" b="1" dirty="0">
                <a:latin typeface="Times New Roman" panose="02020603050405020304" pitchFamily="18" charset="0"/>
                <a:cs typeface="Times New Roman" panose="02020603050405020304" pitchFamily="18" charset="0"/>
              </a:rPr>
              <a:t>Főbb programozási nyelvek</a:t>
            </a:r>
            <a:r>
              <a:rPr lang="hu-HU" dirty="0">
                <a:latin typeface="Times New Roman" panose="02020603050405020304" pitchFamily="18" charset="0"/>
                <a:cs typeface="Times New Roman" panose="02020603050405020304" pitchFamily="18" charset="0"/>
              </a:rPr>
              <a:t>: </a:t>
            </a:r>
            <a:r>
              <a:rPr lang="hu-HU" sz="2000" dirty="0">
                <a:latin typeface="Times New Roman" panose="02020603050405020304" pitchFamily="18" charset="0"/>
                <a:cs typeface="Times New Roman" panose="02020603050405020304" pitchFamily="18" charset="0"/>
              </a:rPr>
              <a:t>JavaScript</a:t>
            </a:r>
            <a:r>
              <a:rPr lang="hu-HU" dirty="0">
                <a:latin typeface="Times New Roman" panose="02020603050405020304" pitchFamily="18" charset="0"/>
                <a:cs typeface="Times New Roman" panose="02020603050405020304" pitchFamily="18" charset="0"/>
              </a:rPr>
              <a:t>, Python</a:t>
            </a:r>
          </a:p>
          <a:p>
            <a:pPr marL="285750" indent="-285750">
              <a:buFont typeface="Arial" panose="020B0604020202020204" pitchFamily="34" charset="0"/>
              <a:buChar char="•"/>
            </a:pPr>
            <a:endParaRPr lang="hu-HU" dirty="0"/>
          </a:p>
        </p:txBody>
      </p:sp>
    </p:spTree>
    <p:extLst>
      <p:ext uri="{BB962C8B-B14F-4D97-AF65-F5344CB8AC3E}">
        <p14:creationId xmlns:p14="http://schemas.microsoft.com/office/powerpoint/2010/main" val="589592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BA2034-D300-4DF9-AC60-E8D6ADAD44C0}"/>
              </a:ext>
            </a:extLst>
          </p:cNvPr>
          <p:cNvSpPr>
            <a:spLocks noGrp="1"/>
          </p:cNvSpPr>
          <p:nvPr>
            <p:ph type="title"/>
          </p:nvPr>
        </p:nvSpPr>
        <p:spPr>
          <a:xfrm>
            <a:off x="233891" y="160868"/>
            <a:ext cx="10772775" cy="1658198"/>
          </a:xfrm>
        </p:spPr>
        <p:txBody>
          <a:bodyPr/>
          <a:lstStyle/>
          <a:p>
            <a:r>
              <a:rPr lang="hu-HU" dirty="0">
                <a:latin typeface="Times New Roman" panose="02020603050405020304" pitchFamily="18" charset="0"/>
                <a:cs typeface="Times New Roman" panose="02020603050405020304" pitchFamily="18" charset="0"/>
              </a:rPr>
              <a:t>Adatbázis táblák </a:t>
            </a:r>
          </a:p>
        </p:txBody>
      </p:sp>
      <p:pic>
        <p:nvPicPr>
          <p:cNvPr id="5" name="Tartalom helye 4">
            <a:extLst>
              <a:ext uri="{FF2B5EF4-FFF2-40B4-BE49-F238E27FC236}">
                <a16:creationId xmlns:a16="http://schemas.microsoft.com/office/drawing/2014/main" id="{E11795AF-009B-4A31-A4FC-276DC5C995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4094" y="1884254"/>
            <a:ext cx="5476306" cy="3154681"/>
          </a:xfrm>
        </p:spPr>
      </p:pic>
      <p:sp>
        <p:nvSpPr>
          <p:cNvPr id="6" name="Szövegdoboz 5">
            <a:extLst>
              <a:ext uri="{FF2B5EF4-FFF2-40B4-BE49-F238E27FC236}">
                <a16:creationId xmlns:a16="http://schemas.microsoft.com/office/drawing/2014/main" id="{3696E8F1-63FA-4625-BB52-4F5F4D55E4BC}"/>
              </a:ext>
            </a:extLst>
          </p:cNvPr>
          <p:cNvSpPr txBox="1"/>
          <p:nvPr/>
        </p:nvSpPr>
        <p:spPr>
          <a:xfrm>
            <a:off x="177384" y="1421832"/>
            <a:ext cx="6569001" cy="4801314"/>
          </a:xfrm>
          <a:prstGeom prst="rect">
            <a:avLst/>
          </a:prstGeom>
          <a:noFill/>
        </p:spPr>
        <p:txBody>
          <a:bodyPr wrap="square" rtlCol="0">
            <a:spAutoFit/>
          </a:bodyPr>
          <a:lstStyle/>
          <a:p>
            <a:r>
              <a:rPr lang="hu-HU" dirty="0">
                <a:latin typeface="Times New Roman" panose="02020603050405020304" pitchFamily="18" charset="0"/>
                <a:cs typeface="Times New Roman" panose="02020603050405020304" pitchFamily="18" charset="0"/>
              </a:rPr>
              <a:t>Ez az adatbázis egy e-kereskedelmi rendszer struktúráját mutatja be. Az alábbi főbb táblákat tartalmazza:</a:t>
            </a:r>
          </a:p>
          <a:p>
            <a:r>
              <a:rPr lang="hu-HU" b="1" dirty="0" err="1">
                <a:latin typeface="Times New Roman" panose="02020603050405020304" pitchFamily="18" charset="0"/>
                <a:cs typeface="Times New Roman" panose="02020603050405020304" pitchFamily="18" charset="0"/>
              </a:rPr>
              <a:t>users</a:t>
            </a:r>
            <a:r>
              <a:rPr lang="hu-HU" b="1" dirty="0">
                <a:latin typeface="Times New Roman" panose="02020603050405020304" pitchFamily="18" charset="0"/>
                <a:cs typeface="Times New Roman" panose="02020603050405020304" pitchFamily="18" charset="0"/>
              </a:rPr>
              <a:t> (felhasználók)</a:t>
            </a:r>
            <a:r>
              <a:rPr lang="hu-HU" dirty="0">
                <a:latin typeface="Times New Roman" panose="02020603050405020304" pitchFamily="18" charset="0"/>
                <a:cs typeface="Times New Roman" panose="02020603050405020304" pitchFamily="18" charset="0"/>
              </a:rPr>
              <a:t>: A vásárlók adatait tárolja, mint például név, cím, e-mail és telefonszám.</a:t>
            </a:r>
          </a:p>
          <a:p>
            <a:r>
              <a:rPr lang="hu-HU" b="1" dirty="0" err="1">
                <a:latin typeface="Times New Roman" panose="02020603050405020304" pitchFamily="18" charset="0"/>
                <a:cs typeface="Times New Roman" panose="02020603050405020304" pitchFamily="18" charset="0"/>
              </a:rPr>
              <a:t>orders</a:t>
            </a:r>
            <a:r>
              <a:rPr lang="hu-HU" b="1" dirty="0">
                <a:latin typeface="Times New Roman" panose="02020603050405020304" pitchFamily="18" charset="0"/>
                <a:cs typeface="Times New Roman" panose="02020603050405020304" pitchFamily="18" charset="0"/>
              </a:rPr>
              <a:t> (rendelések)</a:t>
            </a:r>
            <a:r>
              <a:rPr lang="hu-HU" dirty="0">
                <a:latin typeface="Times New Roman" panose="02020603050405020304" pitchFamily="18" charset="0"/>
                <a:cs typeface="Times New Roman" panose="02020603050405020304" pitchFamily="18" charset="0"/>
              </a:rPr>
              <a:t>: A felhasználók rendeléseit tartalmazza, beleértve a szállítási adatokat, fizetési módot és rendelési dátumot.</a:t>
            </a:r>
          </a:p>
          <a:p>
            <a:r>
              <a:rPr lang="hu-HU" b="1" dirty="0" err="1">
                <a:latin typeface="Times New Roman" panose="02020603050405020304" pitchFamily="18" charset="0"/>
                <a:cs typeface="Times New Roman" panose="02020603050405020304" pitchFamily="18" charset="0"/>
              </a:rPr>
              <a:t>orderDetails</a:t>
            </a:r>
            <a:r>
              <a:rPr lang="hu-HU" b="1" dirty="0">
                <a:latin typeface="Times New Roman" panose="02020603050405020304" pitchFamily="18" charset="0"/>
                <a:cs typeface="Times New Roman" panose="02020603050405020304" pitchFamily="18" charset="0"/>
              </a:rPr>
              <a:t> (rendelés részletei)</a:t>
            </a:r>
            <a:r>
              <a:rPr lang="hu-HU" dirty="0">
                <a:latin typeface="Times New Roman" panose="02020603050405020304" pitchFamily="18" charset="0"/>
                <a:cs typeface="Times New Roman" panose="02020603050405020304" pitchFamily="18" charset="0"/>
              </a:rPr>
              <a:t>: A rendelésekhez tartozó konkrét termékeket és azok mennyiségét rögzíti.</a:t>
            </a:r>
          </a:p>
          <a:p>
            <a:r>
              <a:rPr lang="hu-HU" b="1" dirty="0" err="1">
                <a:latin typeface="Times New Roman" panose="02020603050405020304" pitchFamily="18" charset="0"/>
                <a:cs typeface="Times New Roman" panose="02020603050405020304" pitchFamily="18" charset="0"/>
              </a:rPr>
              <a:t>orderHistory</a:t>
            </a:r>
            <a:r>
              <a:rPr lang="hu-HU" b="1" dirty="0">
                <a:latin typeface="Times New Roman" panose="02020603050405020304" pitchFamily="18" charset="0"/>
                <a:cs typeface="Times New Roman" panose="02020603050405020304" pitchFamily="18" charset="0"/>
              </a:rPr>
              <a:t> (rendeléstörténet)</a:t>
            </a:r>
            <a:r>
              <a:rPr lang="hu-HU" dirty="0">
                <a:latin typeface="Times New Roman" panose="02020603050405020304" pitchFamily="18" charset="0"/>
                <a:cs typeface="Times New Roman" panose="02020603050405020304" pitchFamily="18" charset="0"/>
              </a:rPr>
              <a:t>: A rendelési előzmények naplózására szolgál.</a:t>
            </a:r>
          </a:p>
          <a:p>
            <a:r>
              <a:rPr lang="hu-HU" b="1" dirty="0" err="1">
                <a:latin typeface="Times New Roman" panose="02020603050405020304" pitchFamily="18" charset="0"/>
                <a:cs typeface="Times New Roman" panose="02020603050405020304" pitchFamily="18" charset="0"/>
              </a:rPr>
              <a:t>products</a:t>
            </a:r>
            <a:r>
              <a:rPr lang="hu-HU" b="1" dirty="0">
                <a:latin typeface="Times New Roman" panose="02020603050405020304" pitchFamily="18" charset="0"/>
                <a:cs typeface="Times New Roman" panose="02020603050405020304" pitchFamily="18" charset="0"/>
              </a:rPr>
              <a:t> (termékek)</a:t>
            </a:r>
            <a:r>
              <a:rPr lang="hu-HU" dirty="0">
                <a:latin typeface="Times New Roman" panose="02020603050405020304" pitchFamily="18" charset="0"/>
                <a:cs typeface="Times New Roman" panose="02020603050405020304" pitchFamily="18" charset="0"/>
              </a:rPr>
              <a:t>: Az elérhető termékek adatait tartalmazza, például név, leírás, ár és elérhető mennyiség.</a:t>
            </a:r>
          </a:p>
          <a:p>
            <a:r>
              <a:rPr lang="hu-HU" b="1" dirty="0" err="1">
                <a:latin typeface="Times New Roman" panose="02020603050405020304" pitchFamily="18" charset="0"/>
                <a:cs typeface="Times New Roman" panose="02020603050405020304" pitchFamily="18" charset="0"/>
              </a:rPr>
              <a:t>categories</a:t>
            </a:r>
            <a:r>
              <a:rPr lang="hu-HU" b="1" dirty="0">
                <a:latin typeface="Times New Roman" panose="02020603050405020304" pitchFamily="18" charset="0"/>
                <a:cs typeface="Times New Roman" panose="02020603050405020304" pitchFamily="18" charset="0"/>
              </a:rPr>
              <a:t> (kategóriák)</a:t>
            </a:r>
            <a:r>
              <a:rPr lang="hu-HU" dirty="0">
                <a:latin typeface="Times New Roman" panose="02020603050405020304" pitchFamily="18" charset="0"/>
                <a:cs typeface="Times New Roman" panose="02020603050405020304" pitchFamily="18" charset="0"/>
              </a:rPr>
              <a:t>: A termékek kategóriák szerinti besorolását segíti.</a:t>
            </a:r>
          </a:p>
          <a:p>
            <a:r>
              <a:rPr lang="hu-HU" dirty="0">
                <a:latin typeface="Times New Roman" panose="02020603050405020304" pitchFamily="18" charset="0"/>
                <a:cs typeface="Times New Roman" panose="02020603050405020304" pitchFamily="18" charset="0"/>
              </a:rPr>
              <a:t>Az adatbázis relációi biztosítják az összekapcsolt információk kezelését, például a felhasználók rendeléseit és a termékek kategóriáit.</a:t>
            </a:r>
          </a:p>
        </p:txBody>
      </p:sp>
    </p:spTree>
    <p:extLst>
      <p:ext uri="{BB962C8B-B14F-4D97-AF65-F5344CB8AC3E}">
        <p14:creationId xmlns:p14="http://schemas.microsoft.com/office/powerpoint/2010/main" val="2150481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AA5D6B7-BC2A-4F49-B058-D63EC052BADE}"/>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Adatbázis Szerkezete</a:t>
            </a:r>
          </a:p>
        </p:txBody>
      </p:sp>
      <p:sp>
        <p:nvSpPr>
          <p:cNvPr id="3" name="Tartalom helye 2">
            <a:extLst>
              <a:ext uri="{FF2B5EF4-FFF2-40B4-BE49-F238E27FC236}">
                <a16:creationId xmlns:a16="http://schemas.microsoft.com/office/drawing/2014/main" id="{F3F68082-57E3-498F-9BA3-19149DC6DE4C}"/>
              </a:ext>
            </a:extLst>
          </p:cNvPr>
          <p:cNvSpPr>
            <a:spLocks noGrp="1"/>
          </p:cNvSpPr>
          <p:nvPr>
            <p:ph idx="1"/>
          </p:nvPr>
        </p:nvSpPr>
        <p:spPr/>
        <p:txBody>
          <a:bodyPr/>
          <a:lstStyle/>
          <a:p>
            <a:r>
              <a:rPr lang="hu-HU" sz="2000" b="1" dirty="0" err="1">
                <a:latin typeface="Times New Roman" panose="02020603050405020304" pitchFamily="18" charset="0"/>
                <a:cs typeface="Times New Roman" panose="02020603050405020304" pitchFamily="18" charset="0"/>
              </a:rPr>
              <a:t>Users</a:t>
            </a:r>
            <a:r>
              <a:rPr lang="hu-HU" sz="2000" dirty="0">
                <a:latin typeface="Times New Roman" panose="02020603050405020304" pitchFamily="18" charset="0"/>
                <a:cs typeface="Times New Roman" panose="02020603050405020304" pitchFamily="18" charset="0"/>
              </a:rPr>
              <a:t> </a:t>
            </a:r>
          </a:p>
          <a:p>
            <a:r>
              <a:rPr lang="hu-HU" sz="2000" b="1" dirty="0">
                <a:latin typeface="Times New Roman" panose="02020603050405020304" pitchFamily="18" charset="0"/>
                <a:cs typeface="Times New Roman" panose="02020603050405020304" pitchFamily="18" charset="0"/>
              </a:rPr>
              <a:t>Products</a:t>
            </a:r>
            <a:r>
              <a:rPr lang="hu-HU" sz="2000" dirty="0">
                <a:latin typeface="Times New Roman" panose="02020603050405020304" pitchFamily="18" charset="0"/>
                <a:cs typeface="Times New Roman" panose="02020603050405020304" pitchFamily="18" charset="0"/>
              </a:rPr>
              <a:t> </a:t>
            </a:r>
          </a:p>
          <a:p>
            <a:r>
              <a:rPr lang="hu-HU" sz="2000" b="1" dirty="0" err="1">
                <a:latin typeface="Times New Roman" panose="02020603050405020304" pitchFamily="18" charset="0"/>
                <a:cs typeface="Times New Roman" panose="02020603050405020304" pitchFamily="18" charset="0"/>
              </a:rPr>
              <a:t>Orders</a:t>
            </a:r>
            <a:r>
              <a:rPr lang="hu-HU" sz="2000" dirty="0">
                <a:latin typeface="Times New Roman" panose="02020603050405020304" pitchFamily="18" charset="0"/>
                <a:cs typeface="Times New Roman" panose="02020603050405020304" pitchFamily="18" charset="0"/>
              </a:rPr>
              <a:t> </a:t>
            </a:r>
          </a:p>
          <a:p>
            <a:r>
              <a:rPr lang="hu-HU" sz="2000" b="1" dirty="0" err="1">
                <a:latin typeface="Times New Roman" panose="02020603050405020304" pitchFamily="18" charset="0"/>
                <a:cs typeface="Times New Roman" panose="02020603050405020304" pitchFamily="18" charset="0"/>
              </a:rPr>
              <a:t>OrderDetail</a:t>
            </a:r>
            <a:endParaRPr lang="hu-HU" sz="2000" dirty="0">
              <a:latin typeface="Times New Roman" panose="02020603050405020304" pitchFamily="18" charset="0"/>
              <a:cs typeface="Times New Roman" panose="02020603050405020304" pitchFamily="18" charset="0"/>
            </a:endParaRPr>
          </a:p>
          <a:p>
            <a:endParaRPr lang="hu-HU" dirty="0"/>
          </a:p>
        </p:txBody>
      </p:sp>
      <p:pic>
        <p:nvPicPr>
          <p:cNvPr id="5" name="Kép 4">
            <a:extLst>
              <a:ext uri="{FF2B5EF4-FFF2-40B4-BE49-F238E27FC236}">
                <a16:creationId xmlns:a16="http://schemas.microsoft.com/office/drawing/2014/main" id="{B416761A-21F4-4C72-B555-9CD50A43C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9667" y="204004"/>
            <a:ext cx="6324600" cy="2361397"/>
          </a:xfrm>
          <a:prstGeom prst="rect">
            <a:avLst/>
          </a:prstGeom>
        </p:spPr>
      </p:pic>
      <p:pic>
        <p:nvPicPr>
          <p:cNvPr id="7" name="Kép 6">
            <a:extLst>
              <a:ext uri="{FF2B5EF4-FFF2-40B4-BE49-F238E27FC236}">
                <a16:creationId xmlns:a16="http://schemas.microsoft.com/office/drawing/2014/main" id="{8700059B-0BFB-49D3-A3A6-D34CA4593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 y="4001294"/>
            <a:ext cx="7679267" cy="2743199"/>
          </a:xfrm>
          <a:prstGeom prst="rect">
            <a:avLst/>
          </a:prstGeom>
        </p:spPr>
      </p:pic>
      <p:pic>
        <p:nvPicPr>
          <p:cNvPr id="9" name="Kép 8">
            <a:extLst>
              <a:ext uri="{FF2B5EF4-FFF2-40B4-BE49-F238E27FC236}">
                <a16:creationId xmlns:a16="http://schemas.microsoft.com/office/drawing/2014/main" id="{6D18F32F-1BD2-4F67-B9D2-975B3CF74E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467" y="2856706"/>
            <a:ext cx="7272866" cy="925776"/>
          </a:xfrm>
          <a:prstGeom prst="rect">
            <a:avLst/>
          </a:prstGeom>
        </p:spPr>
      </p:pic>
    </p:spTree>
    <p:extLst>
      <p:ext uri="{BB962C8B-B14F-4D97-AF65-F5344CB8AC3E}">
        <p14:creationId xmlns:p14="http://schemas.microsoft.com/office/powerpoint/2010/main" val="29857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C69EF7B-5373-4A73-A397-8B82A3FE6A7F}"/>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Weboldal  bemutatása</a:t>
            </a:r>
          </a:p>
        </p:txBody>
      </p:sp>
      <p:sp>
        <p:nvSpPr>
          <p:cNvPr id="3" name="Tartalom helye 2">
            <a:extLst>
              <a:ext uri="{FF2B5EF4-FFF2-40B4-BE49-F238E27FC236}">
                <a16:creationId xmlns:a16="http://schemas.microsoft.com/office/drawing/2014/main" id="{C354E5B3-F348-4CF9-A66D-BD03B9BB7DDD}"/>
              </a:ext>
            </a:extLst>
          </p:cNvPr>
          <p:cNvSpPr>
            <a:spLocks noGrp="1"/>
          </p:cNvSpPr>
          <p:nvPr>
            <p:ph idx="1"/>
          </p:nvPr>
        </p:nvSpPr>
        <p:spPr/>
        <p:txBody>
          <a:bodyPr/>
          <a:lstStyle/>
          <a:p>
            <a:endParaRPr lang="hu-HU" sz="2000" b="1" dirty="0">
              <a:latin typeface="Times New Roman" panose="02020603050405020304" pitchFamily="18" charset="0"/>
              <a:cs typeface="Times New Roman" panose="02020603050405020304" pitchFamily="18" charset="0"/>
            </a:endParaRPr>
          </a:p>
          <a:p>
            <a:endParaRPr lang="hu-HU" sz="2000" b="1" dirty="0">
              <a:latin typeface="Times New Roman" panose="02020603050405020304" pitchFamily="18" charset="0"/>
              <a:cs typeface="Times New Roman" panose="02020603050405020304" pitchFamily="18" charset="0"/>
            </a:endParaRPr>
          </a:p>
          <a:p>
            <a:r>
              <a:rPr lang="hu-HU" sz="2000" b="1" dirty="0">
                <a:latin typeface="Times New Roman" panose="02020603050405020304" pitchFamily="18" charset="0"/>
                <a:cs typeface="Times New Roman" panose="02020603050405020304" pitchFamily="18" charset="0"/>
              </a:rPr>
              <a:t>Kezdőlap</a:t>
            </a:r>
            <a:r>
              <a:rPr lang="hu-HU" sz="2000" dirty="0">
                <a:latin typeface="Times New Roman" panose="02020603050405020304" pitchFamily="18" charset="0"/>
                <a:cs typeface="Times New Roman" panose="02020603050405020304" pitchFamily="18" charset="0"/>
              </a:rPr>
              <a:t>: Modern dizájn, főbb termékek kiemelése</a:t>
            </a:r>
          </a:p>
          <a:p>
            <a:r>
              <a:rPr lang="hu-HU" sz="2000" b="1" dirty="0">
                <a:latin typeface="Times New Roman" panose="02020603050405020304" pitchFamily="18" charset="0"/>
                <a:cs typeface="Times New Roman" panose="02020603050405020304" pitchFamily="18" charset="0"/>
              </a:rPr>
              <a:t>Termékkategóriák</a:t>
            </a:r>
            <a:r>
              <a:rPr lang="hu-HU" sz="2000" dirty="0">
                <a:latin typeface="Times New Roman" panose="02020603050405020304" pitchFamily="18" charset="0"/>
                <a:cs typeface="Times New Roman" panose="02020603050405020304" pitchFamily="18" charset="0"/>
              </a:rPr>
              <a:t>: Egyedi BMW alkatrészek</a:t>
            </a:r>
          </a:p>
          <a:p>
            <a:r>
              <a:rPr lang="hu-HU" sz="2000" b="1" dirty="0">
                <a:latin typeface="Times New Roman" panose="02020603050405020304" pitchFamily="18" charset="0"/>
                <a:cs typeface="Times New Roman" panose="02020603050405020304" pitchFamily="18" charset="0"/>
              </a:rPr>
              <a:t>Felhasználói fiók</a:t>
            </a:r>
            <a:r>
              <a:rPr lang="hu-HU" sz="2000" dirty="0">
                <a:latin typeface="Times New Roman" panose="02020603050405020304" pitchFamily="18" charset="0"/>
                <a:cs typeface="Times New Roman" panose="02020603050405020304" pitchFamily="18" charset="0"/>
              </a:rPr>
              <a:t>: Regisztráció, bejelentkezés</a:t>
            </a:r>
          </a:p>
          <a:p>
            <a:r>
              <a:rPr lang="hu-HU" sz="2000" b="1" dirty="0">
                <a:latin typeface="Times New Roman" panose="02020603050405020304" pitchFamily="18" charset="0"/>
                <a:cs typeface="Times New Roman" panose="02020603050405020304" pitchFamily="18" charset="0"/>
              </a:rPr>
              <a:t>Kosár és rendelés</a:t>
            </a:r>
            <a:r>
              <a:rPr lang="hu-HU" sz="2000" dirty="0">
                <a:latin typeface="Times New Roman" panose="02020603050405020304" pitchFamily="18" charset="0"/>
                <a:cs typeface="Times New Roman" panose="02020603050405020304" pitchFamily="18" charset="0"/>
              </a:rPr>
              <a:t>: Egyszerű vásárlási folyamat</a:t>
            </a:r>
          </a:p>
          <a:p>
            <a:endParaRPr lang="hu-HU" dirty="0"/>
          </a:p>
        </p:txBody>
      </p:sp>
    </p:spTree>
    <p:extLst>
      <p:ext uri="{BB962C8B-B14F-4D97-AF65-F5344CB8AC3E}">
        <p14:creationId xmlns:p14="http://schemas.microsoft.com/office/powerpoint/2010/main" val="6784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829C362-6AFD-4D38-81B5-6E6048B0B31A}"/>
              </a:ext>
            </a:extLst>
          </p:cNvPr>
          <p:cNvSpPr>
            <a:spLocks noGrp="1"/>
          </p:cNvSpPr>
          <p:nvPr>
            <p:ph type="title"/>
          </p:nvPr>
        </p:nvSpPr>
        <p:spPr>
          <a:xfrm>
            <a:off x="454024" y="66945"/>
            <a:ext cx="10772775" cy="1658198"/>
          </a:xfrm>
        </p:spPr>
        <p:txBody>
          <a:bodyPr>
            <a:normAutofit/>
          </a:bodyPr>
          <a:lstStyle/>
          <a:p>
            <a:r>
              <a:rPr lang="hu-HU" sz="4000" dirty="0">
                <a:latin typeface="Times New Roman" panose="02020603050405020304" pitchFamily="18" charset="0"/>
                <a:cs typeface="Times New Roman" panose="02020603050405020304" pitchFamily="18" charset="0"/>
              </a:rPr>
              <a:t>Főoldal</a:t>
            </a:r>
          </a:p>
        </p:txBody>
      </p:sp>
      <p:sp>
        <p:nvSpPr>
          <p:cNvPr id="3" name="Tartalom helye 2">
            <a:extLst>
              <a:ext uri="{FF2B5EF4-FFF2-40B4-BE49-F238E27FC236}">
                <a16:creationId xmlns:a16="http://schemas.microsoft.com/office/drawing/2014/main" id="{EEA77464-5F4C-450C-830C-8C4D6DCD57B3}"/>
              </a:ext>
            </a:extLst>
          </p:cNvPr>
          <p:cNvSpPr>
            <a:spLocks noGrp="1"/>
          </p:cNvSpPr>
          <p:nvPr>
            <p:ph idx="1"/>
          </p:nvPr>
        </p:nvSpPr>
        <p:spPr>
          <a:xfrm>
            <a:off x="236390" y="1252491"/>
            <a:ext cx="10753725" cy="3766185"/>
          </a:xfrm>
        </p:spPr>
        <p:txBody>
          <a:bodyPr>
            <a:normAutofit/>
          </a:bodyPr>
          <a:lstStyle/>
          <a:p>
            <a:endParaRPr lang="hu-HU" sz="2000" dirty="0">
              <a:latin typeface="Times New Roman" panose="02020603050405020304" pitchFamily="18" charset="0"/>
              <a:cs typeface="Times New Roman" panose="02020603050405020304" pitchFamily="18" charset="0"/>
            </a:endParaRPr>
          </a:p>
          <a:p>
            <a:r>
              <a:rPr lang="hu-HU" sz="2000" dirty="0">
                <a:latin typeface="Times New Roman" panose="02020603050405020304" pitchFamily="18" charset="0"/>
                <a:cs typeface="Times New Roman" panose="02020603050405020304" pitchFamily="18" charset="0"/>
              </a:rPr>
              <a:t>Ez a főoldal egy BMW alkatrész webáruház </a:t>
            </a:r>
            <a:r>
              <a:rPr lang="hu-HU" sz="2000" dirty="0" err="1">
                <a:latin typeface="Times New Roman" panose="02020603050405020304" pitchFamily="18" charset="0"/>
                <a:cs typeface="Times New Roman" panose="02020603050405020304" pitchFamily="18" charset="0"/>
              </a:rPr>
              <a:t>admin</a:t>
            </a:r>
            <a:r>
              <a:rPr lang="hu-HU" sz="2000" dirty="0">
                <a:latin typeface="Times New Roman" panose="02020603050405020304" pitchFamily="18" charset="0"/>
                <a:cs typeface="Times New Roman" panose="02020603050405020304" pitchFamily="18" charset="0"/>
              </a:rPr>
              <a:t> felületét mutatja be. A bal oldali sávban található a navigációs menü, amely lehetőséget biztosít a termékek, modellek és rendelések kezelésére. A fő tartalmi rész a legfrissebb BMW híreket jeleníti meg, kiemelve az új modelleket és fejlesztéseket. Ezen kívül egy érdekességblokk is található az oldal alján, amely BMW-vel kapcsolatos tényeket oszt meg a felhasználóval.</a:t>
            </a:r>
          </a:p>
          <a:p>
            <a:endParaRPr lang="hu-HU" sz="2000" dirty="0">
              <a:latin typeface="Times New Roman" panose="02020603050405020304" pitchFamily="18" charset="0"/>
              <a:cs typeface="Times New Roman" panose="02020603050405020304" pitchFamily="18" charset="0"/>
            </a:endParaRPr>
          </a:p>
        </p:txBody>
      </p:sp>
      <p:pic>
        <p:nvPicPr>
          <p:cNvPr id="5" name="Kép 4">
            <a:extLst>
              <a:ext uri="{FF2B5EF4-FFF2-40B4-BE49-F238E27FC236}">
                <a16:creationId xmlns:a16="http://schemas.microsoft.com/office/drawing/2014/main" id="{B8C376FB-E353-432C-8D9B-01776F4E4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144" y="3135583"/>
            <a:ext cx="7875589" cy="3586949"/>
          </a:xfrm>
          <a:prstGeom prst="rect">
            <a:avLst/>
          </a:prstGeom>
        </p:spPr>
      </p:pic>
    </p:spTree>
    <p:extLst>
      <p:ext uri="{BB962C8B-B14F-4D97-AF65-F5344CB8AC3E}">
        <p14:creationId xmlns:p14="http://schemas.microsoft.com/office/powerpoint/2010/main" val="349585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FD2FAE3-7350-485A-8EB4-B60D06F9BB4C}"/>
              </a:ext>
            </a:extLst>
          </p:cNvPr>
          <p:cNvSpPr>
            <a:spLocks noGrp="1"/>
          </p:cNvSpPr>
          <p:nvPr>
            <p:ph type="title"/>
          </p:nvPr>
        </p:nvSpPr>
        <p:spPr>
          <a:xfrm>
            <a:off x="329523" y="0"/>
            <a:ext cx="10772775" cy="1658198"/>
          </a:xfrm>
        </p:spPr>
        <p:txBody>
          <a:bodyPr/>
          <a:lstStyle/>
          <a:p>
            <a:r>
              <a:rPr lang="hu-HU" dirty="0">
                <a:latin typeface="Times New Roman" panose="02020603050405020304" pitchFamily="18" charset="0"/>
                <a:cs typeface="Times New Roman" panose="02020603050405020304" pitchFamily="18" charset="0"/>
              </a:rPr>
              <a:t>Termékek a weboldalon</a:t>
            </a:r>
          </a:p>
        </p:txBody>
      </p:sp>
      <p:sp>
        <p:nvSpPr>
          <p:cNvPr id="4" name="Rectangle 1">
            <a:extLst>
              <a:ext uri="{FF2B5EF4-FFF2-40B4-BE49-F238E27FC236}">
                <a16:creationId xmlns:a16="http://schemas.microsoft.com/office/drawing/2014/main" id="{5479BBF2-517C-4F85-8ED4-1E9E47E7F13A}"/>
              </a:ext>
            </a:extLst>
          </p:cNvPr>
          <p:cNvSpPr>
            <a:spLocks noGrp="1" noChangeArrowheads="1"/>
          </p:cNvSpPr>
          <p:nvPr>
            <p:ph idx="1"/>
          </p:nvPr>
        </p:nvSpPr>
        <p:spPr bwMode="auto">
          <a:xfrm>
            <a:off x="329523" y="5092686"/>
            <a:ext cx="1062528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u-HU" altLang="hu-H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hu-HU" altLang="hu-H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weboldalon BMW modellekhez tartozó minőségi alkatrészek érhetők el.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u-HU" altLang="hu-H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termékek között fékbetétek, légszűrők, gyújtógyertyák, lengéscsillapítók és fényszórók találhatók.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u-HU" altLang="hu-H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kosárba helyezéssel egyszerűen és gyorsan megvásárolhatók.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hu-HU" altLang="hu-HU"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Az árak forintban vannak megadva, és egyes termékek esetén elérhető státusz is meg van jelölve. </a:t>
            </a:r>
          </a:p>
        </p:txBody>
      </p:sp>
      <p:pic>
        <p:nvPicPr>
          <p:cNvPr id="6" name="Kép 5">
            <a:extLst>
              <a:ext uri="{FF2B5EF4-FFF2-40B4-BE49-F238E27FC236}">
                <a16:creationId xmlns:a16="http://schemas.microsoft.com/office/drawing/2014/main" id="{EE4188DC-8002-4F23-A517-F0E3D83BD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199" y="1198051"/>
            <a:ext cx="7196667" cy="4058448"/>
          </a:xfrm>
          <a:prstGeom prst="rect">
            <a:avLst/>
          </a:prstGeom>
        </p:spPr>
      </p:pic>
    </p:spTree>
    <p:extLst>
      <p:ext uri="{BB962C8B-B14F-4D97-AF65-F5344CB8AC3E}">
        <p14:creationId xmlns:p14="http://schemas.microsoft.com/office/powerpoint/2010/main" val="25670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8A9B1F1-9CC1-4D4C-A1C7-AACAB9E1F67E}"/>
              </a:ext>
            </a:extLst>
          </p:cNvPr>
          <p:cNvSpPr>
            <a:spLocks noGrp="1"/>
          </p:cNvSpPr>
          <p:nvPr>
            <p:ph type="title"/>
          </p:nvPr>
        </p:nvSpPr>
        <p:spPr>
          <a:xfrm>
            <a:off x="606424" y="184320"/>
            <a:ext cx="10772775" cy="1658198"/>
          </a:xfrm>
        </p:spPr>
        <p:txBody>
          <a:bodyPr/>
          <a:lstStyle/>
          <a:p>
            <a:r>
              <a:rPr lang="hu-HU" dirty="0">
                <a:latin typeface="Times New Roman" panose="02020603050405020304" pitchFamily="18" charset="0"/>
                <a:cs typeface="Times New Roman" panose="02020603050405020304" pitchFamily="18" charset="0"/>
              </a:rPr>
              <a:t>Kosárkezelés weboldalon</a:t>
            </a:r>
          </a:p>
        </p:txBody>
      </p:sp>
      <p:sp>
        <p:nvSpPr>
          <p:cNvPr id="3" name="Tartalom helye 2">
            <a:extLst>
              <a:ext uri="{FF2B5EF4-FFF2-40B4-BE49-F238E27FC236}">
                <a16:creationId xmlns:a16="http://schemas.microsoft.com/office/drawing/2014/main" id="{B967D65D-D042-485C-B6E4-02F87CF118DB}"/>
              </a:ext>
            </a:extLst>
          </p:cNvPr>
          <p:cNvSpPr>
            <a:spLocks noGrp="1"/>
          </p:cNvSpPr>
          <p:nvPr>
            <p:ph idx="1"/>
          </p:nvPr>
        </p:nvSpPr>
        <p:spPr>
          <a:xfrm>
            <a:off x="606424" y="1512146"/>
            <a:ext cx="3675211" cy="4346787"/>
          </a:xfrm>
        </p:spPr>
        <p:txBody>
          <a:bodyPr>
            <a:normAutofit lnSpcReduction="10000"/>
          </a:bodyPr>
          <a:lstStyle/>
          <a:p>
            <a:r>
              <a:rPr lang="hu-HU" sz="1700" dirty="0">
                <a:latin typeface="Times New Roman" panose="02020603050405020304" pitchFamily="18" charset="0"/>
                <a:cs typeface="Times New Roman" panose="02020603050405020304" pitchFamily="18" charset="0"/>
              </a:rPr>
              <a:t>Amikor egy terméket kiválasztasz, az a </a:t>
            </a:r>
            <a:r>
              <a:rPr lang="hu-HU" sz="1700" b="1" dirty="0">
                <a:latin typeface="Times New Roman" panose="02020603050405020304" pitchFamily="18" charset="0"/>
                <a:cs typeface="Times New Roman" panose="02020603050405020304" pitchFamily="18" charset="0"/>
              </a:rPr>
              <a:t>kosárba kerül</a:t>
            </a:r>
            <a:r>
              <a:rPr lang="hu-HU" sz="1700" dirty="0">
                <a:latin typeface="Times New Roman" panose="02020603050405020304" pitchFamily="18" charset="0"/>
                <a:cs typeface="Times New Roman" panose="02020603050405020304" pitchFamily="18" charset="0"/>
              </a:rPr>
              <a:t>, ahol a következő lehetőségek állnak rendelkezésedre:</a:t>
            </a:r>
          </a:p>
          <a:p>
            <a:r>
              <a:rPr lang="hu-HU" sz="1700" b="1" dirty="0">
                <a:latin typeface="Times New Roman" panose="02020603050405020304" pitchFamily="18" charset="0"/>
                <a:cs typeface="Times New Roman" panose="02020603050405020304" pitchFamily="18" charset="0"/>
              </a:rPr>
              <a:t>Mennyiség módosítása</a:t>
            </a:r>
            <a:r>
              <a:rPr lang="hu-HU" sz="1700" dirty="0">
                <a:latin typeface="Times New Roman" panose="02020603050405020304" pitchFamily="18" charset="0"/>
                <a:cs typeface="Times New Roman" panose="02020603050405020304" pitchFamily="18" charset="0"/>
              </a:rPr>
              <a:t> – Növelheted vagy csökkentheted az adott termék darabszámát.</a:t>
            </a:r>
          </a:p>
          <a:p>
            <a:r>
              <a:rPr lang="hu-HU" sz="1700" b="1" dirty="0">
                <a:latin typeface="Times New Roman" panose="02020603050405020304" pitchFamily="18" charset="0"/>
                <a:cs typeface="Times New Roman" panose="02020603050405020304" pitchFamily="18" charset="0"/>
              </a:rPr>
              <a:t>Termék eltávolítása</a:t>
            </a:r>
            <a:r>
              <a:rPr lang="hu-HU" sz="1700" dirty="0">
                <a:latin typeface="Times New Roman" panose="02020603050405020304" pitchFamily="18" charset="0"/>
                <a:cs typeface="Times New Roman" panose="02020603050405020304" pitchFamily="18" charset="0"/>
              </a:rPr>
              <a:t> – Ha meggondoltad magad, egy kattintással </a:t>
            </a:r>
            <a:r>
              <a:rPr lang="hu-HU" sz="1700" dirty="0" err="1">
                <a:latin typeface="Times New Roman" panose="02020603050405020304" pitchFamily="18" charset="0"/>
                <a:cs typeface="Times New Roman" panose="02020603050405020304" pitchFamily="18" charset="0"/>
              </a:rPr>
              <a:t>törölheted</a:t>
            </a:r>
            <a:r>
              <a:rPr lang="hu-HU" sz="1700" dirty="0">
                <a:latin typeface="Times New Roman" panose="02020603050405020304" pitchFamily="18" charset="0"/>
                <a:cs typeface="Times New Roman" panose="02020603050405020304" pitchFamily="18" charset="0"/>
              </a:rPr>
              <a:t> az adott terméket a kosárból.</a:t>
            </a:r>
          </a:p>
          <a:p>
            <a:r>
              <a:rPr lang="hu-HU" sz="1700" b="1" dirty="0">
                <a:latin typeface="Times New Roman" panose="02020603050405020304" pitchFamily="18" charset="0"/>
                <a:cs typeface="Times New Roman" panose="02020603050405020304" pitchFamily="18" charset="0"/>
              </a:rPr>
              <a:t>Rendelés végösszegének megtekintése</a:t>
            </a:r>
            <a:r>
              <a:rPr lang="hu-HU" sz="1700" dirty="0">
                <a:latin typeface="Times New Roman" panose="02020603050405020304" pitchFamily="18" charset="0"/>
                <a:cs typeface="Times New Roman" panose="02020603050405020304" pitchFamily="18" charset="0"/>
              </a:rPr>
              <a:t> – A kosár mindig mutatja az aktuális összeget, így nyomon követheted a költségeket.</a:t>
            </a:r>
            <a:r>
              <a:rPr lang="hu-HU" sz="1700" dirty="0"/>
              <a:t> </a:t>
            </a:r>
          </a:p>
          <a:p>
            <a:r>
              <a:rPr lang="hu-HU" sz="1700" dirty="0">
                <a:latin typeface="Times New Roman" panose="02020603050405020304" pitchFamily="18" charset="0"/>
                <a:cs typeface="Times New Roman" panose="02020603050405020304" pitchFamily="18" charset="0"/>
              </a:rPr>
              <a:t>Ha elégedett vagy a választásoddal, a </a:t>
            </a:r>
            <a:r>
              <a:rPr lang="hu-HU" sz="1700" b="1" dirty="0">
                <a:latin typeface="Times New Roman" panose="02020603050405020304" pitchFamily="18" charset="0"/>
                <a:cs typeface="Times New Roman" panose="02020603050405020304" pitchFamily="18" charset="0"/>
              </a:rPr>
              <a:t>"</a:t>
            </a:r>
            <a:r>
              <a:rPr lang="hu-HU" sz="1700" b="1" dirty="0" err="1">
                <a:latin typeface="Times New Roman" panose="02020603050405020304" pitchFamily="18" charset="0"/>
                <a:cs typeface="Times New Roman" panose="02020603050405020304" pitchFamily="18" charset="0"/>
              </a:rPr>
              <a:t>Proceed</a:t>
            </a:r>
            <a:r>
              <a:rPr lang="hu-HU" sz="1700" b="1" dirty="0">
                <a:latin typeface="Times New Roman" panose="02020603050405020304" pitchFamily="18" charset="0"/>
                <a:cs typeface="Times New Roman" panose="02020603050405020304" pitchFamily="18" charset="0"/>
              </a:rPr>
              <a:t> </a:t>
            </a:r>
            <a:r>
              <a:rPr lang="hu-HU" sz="1700" b="1" dirty="0" err="1">
                <a:latin typeface="Times New Roman" panose="02020603050405020304" pitchFamily="18" charset="0"/>
                <a:cs typeface="Times New Roman" panose="02020603050405020304" pitchFamily="18" charset="0"/>
              </a:rPr>
              <a:t>to</a:t>
            </a:r>
            <a:r>
              <a:rPr lang="hu-HU" sz="1700" b="1" dirty="0">
                <a:latin typeface="Times New Roman" panose="02020603050405020304" pitchFamily="18" charset="0"/>
                <a:cs typeface="Times New Roman" panose="02020603050405020304" pitchFamily="18" charset="0"/>
              </a:rPr>
              <a:t> </a:t>
            </a:r>
            <a:r>
              <a:rPr lang="hu-HU" sz="1700" b="1" dirty="0" err="1">
                <a:latin typeface="Times New Roman" panose="02020603050405020304" pitchFamily="18" charset="0"/>
                <a:cs typeface="Times New Roman" panose="02020603050405020304" pitchFamily="18" charset="0"/>
              </a:rPr>
              <a:t>Checkout</a:t>
            </a:r>
            <a:r>
              <a:rPr lang="hu-HU" sz="1700" b="1" dirty="0">
                <a:latin typeface="Times New Roman" panose="02020603050405020304" pitchFamily="18" charset="0"/>
                <a:cs typeface="Times New Roman" panose="02020603050405020304" pitchFamily="18" charset="0"/>
              </a:rPr>
              <a:t>"</a:t>
            </a:r>
            <a:r>
              <a:rPr lang="hu-HU" sz="1700" dirty="0">
                <a:latin typeface="Times New Roman" panose="02020603050405020304" pitchFamily="18" charset="0"/>
                <a:cs typeface="Times New Roman" panose="02020603050405020304" pitchFamily="18" charset="0"/>
              </a:rPr>
              <a:t> gombra kattintva </a:t>
            </a:r>
            <a:r>
              <a:rPr lang="hu-HU" sz="1700" dirty="0" err="1">
                <a:latin typeface="Times New Roman" panose="02020603050405020304" pitchFamily="18" charset="0"/>
                <a:cs typeface="Times New Roman" panose="02020603050405020304" pitchFamily="18" charset="0"/>
              </a:rPr>
              <a:t>továbbléphetsz</a:t>
            </a:r>
            <a:r>
              <a:rPr lang="hu-HU" sz="1700" dirty="0">
                <a:latin typeface="Times New Roman" panose="02020603050405020304" pitchFamily="18" charset="0"/>
                <a:cs typeface="Times New Roman" panose="02020603050405020304" pitchFamily="18" charset="0"/>
              </a:rPr>
              <a:t> a megrendelési folyamatba.</a:t>
            </a:r>
          </a:p>
          <a:p>
            <a:endParaRPr lang="hu-HU" dirty="0"/>
          </a:p>
        </p:txBody>
      </p:sp>
      <p:pic>
        <p:nvPicPr>
          <p:cNvPr id="5" name="Kép 4">
            <a:extLst>
              <a:ext uri="{FF2B5EF4-FFF2-40B4-BE49-F238E27FC236}">
                <a16:creationId xmlns:a16="http://schemas.microsoft.com/office/drawing/2014/main" id="{A165266A-9E81-4345-A615-7DC1875847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5810" y="1301921"/>
            <a:ext cx="3658111" cy="5134692"/>
          </a:xfrm>
          <a:prstGeom prst="rect">
            <a:avLst/>
          </a:prstGeom>
        </p:spPr>
      </p:pic>
    </p:spTree>
    <p:extLst>
      <p:ext uri="{BB962C8B-B14F-4D97-AF65-F5344CB8AC3E}">
        <p14:creationId xmlns:p14="http://schemas.microsoft.com/office/powerpoint/2010/main" val="3131162665"/>
      </p:ext>
    </p:extLst>
  </p:cSld>
  <p:clrMapOvr>
    <a:masterClrMapping/>
  </p:clrMapOvr>
</p:sld>
</file>

<file path=ppt/theme/theme1.xml><?xml version="1.0" encoding="utf-8"?>
<a:theme xmlns:a="http://schemas.openxmlformats.org/drawingml/2006/main" name="Nagyvárosi">
  <a:themeElements>
    <a:clrScheme name="Nagyvárosi">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Nagyvárosi">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agyvárosi">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TM03457491[[fn=Nagyvárosi]]</Template>
  <TotalTime>176</TotalTime>
  <Words>1969</Words>
  <Application>Microsoft Office PowerPoint</Application>
  <PresentationFormat>Szélesvásznú</PresentationFormat>
  <Paragraphs>161</Paragraphs>
  <Slides>29</Slides>
  <Notes>0</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29</vt:i4>
      </vt:variant>
    </vt:vector>
  </HeadingPairs>
  <TitlesOfParts>
    <vt:vector size="35" baseType="lpstr">
      <vt:lpstr>Arial</vt:lpstr>
      <vt:lpstr>Calibri</vt:lpstr>
      <vt:lpstr>Calibri Light</vt:lpstr>
      <vt:lpstr>Tahoma</vt:lpstr>
      <vt:lpstr>Times New Roman</vt:lpstr>
      <vt:lpstr>Nagyvárosi</vt:lpstr>
      <vt:lpstr>Gyulai SZC Szigeti Endre Technikum és Szakképző Iskola  Szakma megnevezése: Szoftverfejlesztő és tesztelő A szakma azonosító száma: 5 0613 12 03</vt:lpstr>
      <vt:lpstr>Röviden az oldalról</vt:lpstr>
      <vt:lpstr>Fejlesztési környezet </vt:lpstr>
      <vt:lpstr>Adatbázis táblák </vt:lpstr>
      <vt:lpstr>Adatbázis Szerkezete</vt:lpstr>
      <vt:lpstr>Weboldal  bemutatása</vt:lpstr>
      <vt:lpstr>Főoldal</vt:lpstr>
      <vt:lpstr>Termékek a weboldalon</vt:lpstr>
      <vt:lpstr>Kosárkezelés weboldalon</vt:lpstr>
      <vt:lpstr>Megrendelés</vt:lpstr>
      <vt:lpstr>Funkcionalitás </vt:lpstr>
      <vt:lpstr>Tesztelés és minőségbiztosítás </vt:lpstr>
      <vt:lpstr>Tesztdokumentáció</vt:lpstr>
      <vt:lpstr>PowerPoint-bemutató</vt:lpstr>
      <vt:lpstr>PowerPoint-bemutató</vt:lpstr>
      <vt:lpstr>Összefoglalás</vt:lpstr>
      <vt:lpstr>Briefly about the site</vt:lpstr>
      <vt:lpstr>Development environment</vt:lpstr>
      <vt:lpstr>Website presentation</vt:lpstr>
      <vt:lpstr>Home page</vt:lpstr>
      <vt:lpstr>Products on the website</vt:lpstr>
      <vt:lpstr>Shopping cart management on website</vt:lpstr>
      <vt:lpstr>Order</vt:lpstr>
      <vt:lpstr>Functionality</vt:lpstr>
      <vt:lpstr>Test documentation</vt:lpstr>
      <vt:lpstr>PowerPoint-bemutató</vt:lpstr>
      <vt:lpstr>PowerPoint-bemutató</vt:lpstr>
      <vt:lpstr>Testing and quality assurance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Gyulai SZC Szigeti Endre Technikum és Szakképző Iskola  Szakma megnevezése: Szoftverfejlesztő és tesztelő A szakma azonosító száma: 5 0613 12 03</dc:title>
  <dc:creator>Kolozsvári  Janka</dc:creator>
  <cp:lastModifiedBy>Kolozsvári László Krisztián</cp:lastModifiedBy>
  <cp:revision>28</cp:revision>
  <dcterms:created xsi:type="dcterms:W3CDTF">2025-03-20T08:08:22Z</dcterms:created>
  <dcterms:modified xsi:type="dcterms:W3CDTF">2025-04-10T20:11:15Z</dcterms:modified>
</cp:coreProperties>
</file>