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58"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1DBD-AAFA-7730-5544-E9C0978C6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110104-3863-31BE-6147-6017F49B3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118DBB-432E-F471-9115-55CF478D1606}"/>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BD6F626A-FEEF-08B7-54AF-E8143FEA15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E63570-17A6-5A2B-54C9-9B7F4C9843AF}"/>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33644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DF88-2728-C7AC-E423-0146C7A789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2B13CB-4EF6-85A3-FC0F-DFA5D9F11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62DCFB-2C04-5B04-E4ED-99A7A03B7354}"/>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F526BF8C-24D7-E196-65C8-C4AAA6DBAD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BD721-CE7A-1D24-22AA-16BD7F210970}"/>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28694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742FF-799C-04ED-17BF-CEE4AA68D8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A6A27C-7ED9-92B7-8166-ED269281E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95F0CC-E438-8D7D-4293-3F81EEA1ADF4}"/>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9A30930B-58BE-BAB8-3ADA-3850E35659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BE5FA-503C-5A1F-F0EC-0A1D53D331CA}"/>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308693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DFE-9FB2-57B4-7C1D-350E770B09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DA605A-4811-0E00-4016-CFDDA6713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BD9969-968A-BDDF-4A6B-D240905845BF}"/>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1DC081D3-2D98-E7A4-33C6-962A5943AE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8A47D0-683B-C899-9D23-26DDAC2E3053}"/>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324691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6B58-F5DA-9D73-8B4D-57CC8895B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B4900A-9A2C-B4EF-413A-8EAC16A5D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09CDA-1830-79B1-D611-610610EAF058}"/>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D2E2FA7C-4507-32BC-6805-6FF2DB867B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F967D6-A4EA-6001-90ED-85AADBAA5389}"/>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215283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4F25-3393-C507-C1BA-9556D9D161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B37810-1CF2-D7F2-3C73-ADCE8A047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965D4D-3422-A9C1-E72A-F9EA1EB79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1C23C4-82DC-CEAA-55B2-C3196B0DC3E3}"/>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6" name="Footer Placeholder 5">
            <a:extLst>
              <a:ext uri="{FF2B5EF4-FFF2-40B4-BE49-F238E27FC236}">
                <a16:creationId xmlns:a16="http://schemas.microsoft.com/office/drawing/2014/main" id="{ECC5F062-5E59-94C7-3E05-26DB6DAF83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6012F5-AFFF-C186-BF5B-5DBF5AF48809}"/>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86092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AA15-5CCB-CBF7-A111-F44736C6C2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171530-31B2-65CA-5AF3-2BFB6888D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5960D-E288-2D8E-B092-41E746738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F7E1CB-F9E2-CBA1-4973-7AEE49610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652B5-998F-62B6-A0D3-B27EB3B62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69CEA5-8DEA-1E4F-6E40-92D862EF72A7}"/>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8" name="Footer Placeholder 7">
            <a:extLst>
              <a:ext uri="{FF2B5EF4-FFF2-40B4-BE49-F238E27FC236}">
                <a16:creationId xmlns:a16="http://schemas.microsoft.com/office/drawing/2014/main" id="{1C410784-F50A-72AE-BE5C-878FD8F231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66E86-280C-6C3F-835E-2FE5E4C24198}"/>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16109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33A0-26CF-1A0D-3055-C6399E0A56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5A2DA2-B495-FF5C-2EEB-0B140F776469}"/>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4" name="Footer Placeholder 3">
            <a:extLst>
              <a:ext uri="{FF2B5EF4-FFF2-40B4-BE49-F238E27FC236}">
                <a16:creationId xmlns:a16="http://schemas.microsoft.com/office/drawing/2014/main" id="{A20B6C02-A633-E9CB-251D-E9A44DA151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092FB3-C5FC-1547-5D94-8C54DC5F25CC}"/>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21452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6339F-1D51-F123-BA75-828BCE4C43F5}"/>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3" name="Footer Placeholder 2">
            <a:extLst>
              <a:ext uri="{FF2B5EF4-FFF2-40B4-BE49-F238E27FC236}">
                <a16:creationId xmlns:a16="http://schemas.microsoft.com/office/drawing/2014/main" id="{068E1586-DCD4-7FA0-8983-05C6EFAFA83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A2CD82-7723-67B0-E343-FD45FAEA26C8}"/>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135853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1243-1A49-6A61-D7A0-80E4512F5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E51526-9761-025A-DC7E-FFB311CFC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6AAA06-56BF-3303-967D-7576F72D1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1BC23-FBA0-54E6-4CAF-54148E9C6A28}"/>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6" name="Footer Placeholder 5">
            <a:extLst>
              <a:ext uri="{FF2B5EF4-FFF2-40B4-BE49-F238E27FC236}">
                <a16:creationId xmlns:a16="http://schemas.microsoft.com/office/drawing/2014/main" id="{DF8480CA-A57E-7D8A-B9AA-39D0E6A445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48C8EE-7CE4-C4C3-B868-57F0D006A004}"/>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333974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E8D9-49F8-CA36-C6E4-752C51F28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ED2D2C-2034-6E62-169E-F3ACC1863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D4C0F5-F180-F11E-9416-5B38F4371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ED5BF-3496-4469-B42E-0341EC42BC4F}"/>
              </a:ext>
            </a:extLst>
          </p:cNvPr>
          <p:cNvSpPr>
            <a:spLocks noGrp="1"/>
          </p:cNvSpPr>
          <p:nvPr>
            <p:ph type="dt" sz="half" idx="10"/>
          </p:nvPr>
        </p:nvSpPr>
        <p:spPr/>
        <p:txBody>
          <a:bodyPr/>
          <a:lstStyle/>
          <a:p>
            <a:fld id="{354D1B6A-7939-45B3-A36C-D0980FC6FF72}" type="datetimeFigureOut">
              <a:rPr lang="en-GB" smtClean="0"/>
              <a:t>2023-07-13</a:t>
            </a:fld>
            <a:endParaRPr lang="en-GB"/>
          </a:p>
        </p:txBody>
      </p:sp>
      <p:sp>
        <p:nvSpPr>
          <p:cNvPr id="6" name="Footer Placeholder 5">
            <a:extLst>
              <a:ext uri="{FF2B5EF4-FFF2-40B4-BE49-F238E27FC236}">
                <a16:creationId xmlns:a16="http://schemas.microsoft.com/office/drawing/2014/main" id="{B147A7D9-B3AC-87AB-6333-5D3AF9B8DC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3F0566-0DE6-114B-6568-7BC9BED9429C}"/>
              </a:ext>
            </a:extLst>
          </p:cNvPr>
          <p:cNvSpPr>
            <a:spLocks noGrp="1"/>
          </p:cNvSpPr>
          <p:nvPr>
            <p:ph type="sldNum" sz="quarter" idx="12"/>
          </p:nvPr>
        </p:nvSpPr>
        <p:spPr/>
        <p:txBody>
          <a:bodyPr/>
          <a:lstStyle/>
          <a:p>
            <a:fld id="{3B9B7D69-AC6F-4227-87B1-AB2151FAEC25}" type="slidenum">
              <a:rPr lang="en-GB" smtClean="0"/>
              <a:t>‹#›</a:t>
            </a:fld>
            <a:endParaRPr lang="en-GB"/>
          </a:p>
        </p:txBody>
      </p:sp>
    </p:spTree>
    <p:extLst>
      <p:ext uri="{BB962C8B-B14F-4D97-AF65-F5344CB8AC3E}">
        <p14:creationId xmlns:p14="http://schemas.microsoft.com/office/powerpoint/2010/main" val="390691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A1E2A-DAAD-5068-40C8-525C7C20E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65E4AF-DECA-6257-12B9-B397BE281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D21921-3307-AEC0-70CB-4736CB65F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D1B6A-7939-45B3-A36C-D0980FC6FF72}" type="datetimeFigureOut">
              <a:rPr lang="en-GB" smtClean="0"/>
              <a:t>2023-07-13</a:t>
            </a:fld>
            <a:endParaRPr lang="en-GB"/>
          </a:p>
        </p:txBody>
      </p:sp>
      <p:sp>
        <p:nvSpPr>
          <p:cNvPr id="5" name="Footer Placeholder 4">
            <a:extLst>
              <a:ext uri="{FF2B5EF4-FFF2-40B4-BE49-F238E27FC236}">
                <a16:creationId xmlns:a16="http://schemas.microsoft.com/office/drawing/2014/main" id="{FA1ACF98-7E69-4890-C88C-C38F9AEDC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65944E-5D15-96DA-7B56-18572B969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B7D69-AC6F-4227-87B1-AB2151FAEC25}" type="slidenum">
              <a:rPr lang="en-GB" smtClean="0"/>
              <a:t>‹#›</a:t>
            </a:fld>
            <a:endParaRPr lang="en-GB"/>
          </a:p>
        </p:txBody>
      </p:sp>
    </p:spTree>
    <p:extLst>
      <p:ext uri="{BB962C8B-B14F-4D97-AF65-F5344CB8AC3E}">
        <p14:creationId xmlns:p14="http://schemas.microsoft.com/office/powerpoint/2010/main" val="400197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523999" y="741528"/>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1546746"/>
            <a:ext cx="10281314" cy="2879678"/>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2000" dirty="0">
                <a:effectLst/>
                <a:latin typeface="Times New Roman" panose="02020603050405020304" pitchFamily="18" charset="0"/>
                <a:ea typeface="Times New Roman" panose="02020603050405020304" pitchFamily="18" charset="0"/>
              </a:rPr>
              <a:t>The Alphabet Soup Nonprofit Foundation sought a binary classifier in order to facilitate the selection of applicants for funding. </a:t>
            </a:r>
          </a:p>
          <a:p>
            <a:pPr algn="just"/>
            <a:r>
              <a:rPr lang="en-GB" sz="2000" dirty="0">
                <a:effectLst/>
                <a:latin typeface="Times New Roman" panose="02020603050405020304" pitchFamily="18" charset="0"/>
                <a:ea typeface="Times New Roman" panose="02020603050405020304" pitchFamily="18" charset="0"/>
              </a:rPr>
              <a:t>The binary classifier is designed to assess the likelihood of successful applicants being funded by Alphabet Soup.</a:t>
            </a:r>
          </a:p>
          <a:p>
            <a:pPr algn="just"/>
            <a:r>
              <a:rPr lang="en-GB" sz="2000" dirty="0">
                <a:effectLst/>
                <a:latin typeface="Times New Roman" panose="02020603050405020304" pitchFamily="18" charset="0"/>
                <a:ea typeface="Times New Roman" panose="02020603050405020304" pitchFamily="18" charset="0"/>
              </a:rPr>
              <a:t> Preprocessing, compiling, training, evaluating the model and model optimization have been done all in a single </a:t>
            </a:r>
            <a:r>
              <a:rPr lang="en-GB" sz="2000" dirty="0" err="1">
                <a:effectLst/>
                <a:latin typeface="Times New Roman" panose="02020603050405020304" pitchFamily="18" charset="0"/>
                <a:ea typeface="Times New Roman" panose="02020603050405020304" pitchFamily="18" charset="0"/>
              </a:rPr>
              <a:t>jupyter</a:t>
            </a:r>
            <a:r>
              <a:rPr lang="en-GB" sz="2000" dirty="0">
                <a:effectLst/>
                <a:latin typeface="Times New Roman" panose="02020603050405020304" pitchFamily="18" charset="0"/>
                <a:ea typeface="Times New Roman" panose="02020603050405020304" pitchFamily="18" charset="0"/>
              </a:rPr>
              <a:t> </a:t>
            </a:r>
            <a:r>
              <a:rPr lang="en-GB" sz="2000" dirty="0" err="1">
                <a:effectLst/>
                <a:latin typeface="Times New Roman" panose="02020603050405020304" pitchFamily="18" charset="0"/>
                <a:ea typeface="Times New Roman" panose="02020603050405020304" pitchFamily="18" charset="0"/>
              </a:rPr>
              <a:t>notebbok</a:t>
            </a:r>
            <a:r>
              <a:rPr lang="en-GB" sz="2000" dirty="0">
                <a:effectLst/>
                <a:latin typeface="Times New Roman" panose="02020603050405020304" pitchFamily="18" charset="0"/>
                <a:ea typeface="Times New Roman" panose="02020603050405020304" pitchFamily="18" charset="0"/>
              </a:rPr>
              <a:t> file.</a:t>
            </a:r>
          </a:p>
          <a:p>
            <a:endParaRPr lang="en-GB" dirty="0"/>
          </a:p>
        </p:txBody>
      </p:sp>
    </p:spTree>
    <p:extLst>
      <p:ext uri="{BB962C8B-B14F-4D97-AF65-F5344CB8AC3E}">
        <p14:creationId xmlns:p14="http://schemas.microsoft.com/office/powerpoint/2010/main" val="87607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lvl="0" algn="just">
              <a:spcBef>
                <a:spcPts val="1200"/>
              </a:spcBef>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2.1. Compile, Train and Evaluate the Model – Second attempt</a:t>
            </a:r>
          </a:p>
          <a:p>
            <a:pPr lvl="0" algn="just">
              <a:spcBef>
                <a:spcPts val="1200"/>
              </a:spcBef>
            </a:pPr>
            <a:endPar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900A8955-FBA7-7F05-FBE6-609D0E73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74" y="1037231"/>
            <a:ext cx="8834651" cy="4881348"/>
          </a:xfrm>
          <a:prstGeom prst="rect">
            <a:avLst/>
          </a:prstGeom>
          <a:ln>
            <a:solidFill>
              <a:srgbClr val="7030A0"/>
            </a:solidFill>
          </a:ln>
        </p:spPr>
      </p:pic>
      <p:pic>
        <p:nvPicPr>
          <p:cNvPr id="7" name="Picture 6">
            <a:extLst>
              <a:ext uri="{FF2B5EF4-FFF2-40B4-BE49-F238E27FC236}">
                <a16:creationId xmlns:a16="http://schemas.microsoft.com/office/drawing/2014/main" id="{04817305-13BD-F6D9-96F6-7BDA5EAAA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8674" y="5918579"/>
            <a:ext cx="8834651" cy="728403"/>
          </a:xfrm>
          <a:prstGeom prst="rect">
            <a:avLst/>
          </a:prstGeom>
          <a:ln>
            <a:solidFill>
              <a:srgbClr val="7030A0"/>
            </a:solidFill>
          </a:ln>
        </p:spPr>
      </p:pic>
    </p:spTree>
    <p:extLst>
      <p:ext uri="{BB962C8B-B14F-4D97-AF65-F5344CB8AC3E}">
        <p14:creationId xmlns:p14="http://schemas.microsoft.com/office/powerpoint/2010/main" val="90959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lvl="0" algn="just">
              <a:spcBef>
                <a:spcPts val="1200"/>
              </a:spcBef>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2.1. Compile, Train and Evaluate the Model – Third attempt</a:t>
            </a:r>
          </a:p>
          <a:p>
            <a:pPr lvl="0" algn="just">
              <a:spcBef>
                <a:spcPts val="1200"/>
              </a:spcBef>
            </a:pPr>
            <a:endPar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87925F36-E82D-BFE1-CED5-C3424512D1AC}"/>
              </a:ext>
            </a:extLst>
          </p:cNvPr>
          <p:cNvPicPr>
            <a:picLocks noChangeAspect="1"/>
          </p:cNvPicPr>
          <p:nvPr/>
        </p:nvPicPr>
        <p:blipFill>
          <a:blip r:embed="rId2"/>
          <a:stretch>
            <a:fillRect/>
          </a:stretch>
        </p:blipFill>
        <p:spPr>
          <a:xfrm>
            <a:off x="1910687" y="1119187"/>
            <a:ext cx="8588991" cy="4744801"/>
          </a:xfrm>
          <a:prstGeom prst="rect">
            <a:avLst/>
          </a:prstGeom>
        </p:spPr>
      </p:pic>
      <p:pic>
        <p:nvPicPr>
          <p:cNvPr id="5" name="Picture 4">
            <a:extLst>
              <a:ext uri="{FF2B5EF4-FFF2-40B4-BE49-F238E27FC236}">
                <a16:creationId xmlns:a16="http://schemas.microsoft.com/office/drawing/2014/main" id="{0F7D9A1B-F8B7-9D8E-2602-73B34F7BBA2B}"/>
              </a:ext>
            </a:extLst>
          </p:cNvPr>
          <p:cNvPicPr>
            <a:picLocks noChangeAspect="1"/>
          </p:cNvPicPr>
          <p:nvPr/>
        </p:nvPicPr>
        <p:blipFill>
          <a:blip r:embed="rId3"/>
          <a:stretch>
            <a:fillRect/>
          </a:stretch>
        </p:blipFill>
        <p:spPr>
          <a:xfrm>
            <a:off x="1868487" y="6020292"/>
            <a:ext cx="8588991" cy="744447"/>
          </a:xfrm>
          <a:prstGeom prst="rect">
            <a:avLst/>
          </a:prstGeom>
        </p:spPr>
      </p:pic>
    </p:spTree>
    <p:extLst>
      <p:ext uri="{BB962C8B-B14F-4D97-AF65-F5344CB8AC3E}">
        <p14:creationId xmlns:p14="http://schemas.microsoft.com/office/powerpoint/2010/main" val="45871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lvl="0" algn="just">
              <a:spcBef>
                <a:spcPts val="1200"/>
              </a:spcBef>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 Summary</a:t>
            </a:r>
          </a:p>
          <a:p>
            <a:pPr marL="285750" indent="-285750" algn="just">
              <a:spcBef>
                <a:spcPts val="1200"/>
              </a:spcBef>
              <a:buFont typeface="Arial" panose="020B0604020202020204" pitchFamily="34" charset="0"/>
              <a:buChar char="•"/>
            </a:pPr>
            <a:r>
              <a:rPr lang="en-GB" sz="1800" dirty="0">
                <a:solidFill>
                  <a:srgbClr val="171A22"/>
                </a:solidFill>
                <a:effectLst/>
                <a:latin typeface="Times New Roman" panose="02020603050405020304" pitchFamily="18" charset="0"/>
                <a:ea typeface="Times New Roman" panose="02020603050405020304" pitchFamily="18" charset="0"/>
              </a:rPr>
              <a:t>From the three optimised deep learning models, the accuracy has been found to be 74, 57 and 76% for first, second and third attempts (models) respectively.</a:t>
            </a:r>
          </a:p>
          <a:p>
            <a:pPr marL="285750" indent="-285750" algn="just">
              <a:spcBef>
                <a:spcPts val="1200"/>
              </a:spcBef>
              <a:buFont typeface="Arial" panose="020B0604020202020204" pitchFamily="34" charset="0"/>
              <a:buChar char="•"/>
            </a:pPr>
            <a:r>
              <a:rPr lang="en-GB" sz="1800" dirty="0">
                <a:solidFill>
                  <a:srgbClr val="171A22"/>
                </a:solidFill>
                <a:effectLst/>
                <a:latin typeface="Times New Roman" panose="02020603050405020304" pitchFamily="18" charset="0"/>
                <a:ea typeface="Times New Roman" panose="02020603050405020304" pitchFamily="18" charset="0"/>
              </a:rPr>
              <a:t> In terms of assessment of each model, the second model is far away (57%) from the target (75%). </a:t>
            </a:r>
          </a:p>
          <a:p>
            <a:pPr marL="285750" indent="-285750" algn="just">
              <a:spcBef>
                <a:spcPts val="1200"/>
              </a:spcBef>
              <a:buFont typeface="Arial" panose="020B0604020202020204" pitchFamily="34" charset="0"/>
              <a:buChar char="•"/>
            </a:pPr>
            <a:r>
              <a:rPr lang="en-GB" sz="1800" dirty="0">
                <a:solidFill>
                  <a:srgbClr val="171A22"/>
                </a:solidFill>
                <a:effectLst/>
                <a:latin typeface="Times New Roman" panose="02020603050405020304" pitchFamily="18" charset="0"/>
                <a:ea typeface="Times New Roman" panose="02020603050405020304" pitchFamily="18" charset="0"/>
              </a:rPr>
              <a:t>Though the first attempt (74%) is close to the target it does not meet the requirement.  </a:t>
            </a:r>
          </a:p>
          <a:p>
            <a:pPr marL="285750" indent="-285750" algn="just">
              <a:spcBef>
                <a:spcPts val="1200"/>
              </a:spcBef>
              <a:buFont typeface="Arial" panose="020B0604020202020204" pitchFamily="34" charset="0"/>
              <a:buChar char="•"/>
            </a:pPr>
            <a:r>
              <a:rPr lang="en-GB" sz="1800" dirty="0">
                <a:solidFill>
                  <a:srgbClr val="171A22"/>
                </a:solidFill>
                <a:effectLst/>
                <a:latin typeface="Times New Roman" panose="02020603050405020304" pitchFamily="18" charset="0"/>
                <a:ea typeface="Times New Roman" panose="02020603050405020304" pitchFamily="18" charset="0"/>
              </a:rPr>
              <a:t>However, the third attempt’s result is just above the target value and hence it can be taken as a final optimum model.   </a:t>
            </a:r>
          </a:p>
          <a:p>
            <a:pPr marL="285750" indent="-285750" algn="just">
              <a:spcBef>
                <a:spcPts val="1200"/>
              </a:spcBef>
              <a:buFont typeface="Arial" panose="020B0604020202020204" pitchFamily="34" charset="0"/>
              <a:buChar char="•"/>
            </a:pPr>
            <a:r>
              <a:rPr lang="en-GB" sz="1800" dirty="0">
                <a:solidFill>
                  <a:srgbClr val="171A22"/>
                </a:solidFill>
                <a:effectLst/>
                <a:latin typeface="Times New Roman" panose="02020603050405020304" pitchFamily="18" charset="0"/>
                <a:ea typeface="Times New Roman" panose="02020603050405020304" pitchFamily="18" charset="0"/>
              </a:rPr>
              <a:t>For the model to continue to forecast with optimum accuracy, it is necessary to consider multiple hidden layers with an increase of number of nodes(neurons or preceptors) and needs removal of features that  does not affect the result.</a:t>
            </a:r>
            <a:endParaRPr lang="en-GB" sz="1800" dirty="0">
              <a:effectLst/>
              <a:latin typeface="Times New Roman" panose="02020603050405020304" pitchFamily="18" charset="0"/>
              <a:ea typeface="Times New Roman" panose="02020603050405020304" pitchFamily="18" charset="0"/>
            </a:endParaRPr>
          </a:p>
          <a:p>
            <a:pPr lvl="0" algn="just">
              <a:spcBef>
                <a:spcPts val="1200"/>
              </a:spcBef>
            </a:pPr>
            <a:endPar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05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1800" dirty="0">
                <a:effectLst/>
                <a:latin typeface="Times New Roman" panose="02020603050405020304" pitchFamily="18" charset="0"/>
                <a:ea typeface="Times New Roman" panose="02020603050405020304" pitchFamily="18" charset="0"/>
              </a:rPr>
              <a:t>EIN and Name were eliminated from the dataset, and all remaining metrics were incorporated into the model. Classification and Application Type are features of the model. The following points have been considered in the data processing.</a:t>
            </a:r>
          </a:p>
          <a:p>
            <a:pPr marL="342900" lvl="0" indent="-342900" algn="jus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What variable(s) are the target(s) for your model?</a:t>
            </a:r>
          </a:p>
          <a:p>
            <a:pPr marL="342900" lvl="0" indent="-342900" algn="jus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What variable(s) are the features for your model?</a:t>
            </a:r>
          </a:p>
          <a:p>
            <a:pPr marL="342900" lvl="0" indent="-342900" algn="jus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What variable(s) should be removed from the input data because they are neither targets nor features?</a:t>
            </a:r>
          </a:p>
          <a:p>
            <a:endParaRPr lang="en-GB" dirty="0"/>
          </a:p>
        </p:txBody>
      </p:sp>
      <p:pic>
        <p:nvPicPr>
          <p:cNvPr id="9" name="Picture 8">
            <a:extLst>
              <a:ext uri="{FF2B5EF4-FFF2-40B4-BE49-F238E27FC236}">
                <a16:creationId xmlns:a16="http://schemas.microsoft.com/office/drawing/2014/main" id="{BBA55523-2612-E75A-12C5-254F6C9506DF}"/>
              </a:ext>
            </a:extLst>
          </p:cNvPr>
          <p:cNvPicPr>
            <a:picLocks noChangeAspect="1"/>
          </p:cNvPicPr>
          <p:nvPr/>
        </p:nvPicPr>
        <p:blipFill>
          <a:blip r:embed="rId2"/>
          <a:stretch>
            <a:fillRect/>
          </a:stretch>
        </p:blipFill>
        <p:spPr>
          <a:xfrm>
            <a:off x="1833349" y="3052549"/>
            <a:ext cx="7956645" cy="3275463"/>
          </a:xfrm>
          <a:prstGeom prst="rect">
            <a:avLst/>
          </a:prstGeom>
          <a:ln>
            <a:solidFill>
              <a:srgbClr val="7030A0"/>
            </a:solidFill>
          </a:ln>
        </p:spPr>
      </p:pic>
    </p:spTree>
    <p:extLst>
      <p:ext uri="{BB962C8B-B14F-4D97-AF65-F5344CB8AC3E}">
        <p14:creationId xmlns:p14="http://schemas.microsoft.com/office/powerpoint/2010/main" val="29276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F26B80-B25B-5A80-49CD-A4E214B4A3CB}"/>
              </a:ext>
            </a:extLst>
          </p:cNvPr>
          <p:cNvPicPr>
            <a:picLocks noChangeAspect="1"/>
          </p:cNvPicPr>
          <p:nvPr/>
        </p:nvPicPr>
        <p:blipFill>
          <a:blip r:embed="rId2"/>
          <a:stretch>
            <a:fillRect/>
          </a:stretch>
        </p:blipFill>
        <p:spPr>
          <a:xfrm>
            <a:off x="1615770" y="1332932"/>
            <a:ext cx="9197806" cy="3643952"/>
          </a:xfrm>
          <a:prstGeom prst="rect">
            <a:avLst/>
          </a:prstGeom>
          <a:ln>
            <a:solidFill>
              <a:srgbClr val="7030A0"/>
            </a:solidFill>
          </a:ln>
        </p:spPr>
      </p:pic>
    </p:spTree>
    <p:extLst>
      <p:ext uri="{BB962C8B-B14F-4D97-AF65-F5344CB8AC3E}">
        <p14:creationId xmlns:p14="http://schemas.microsoft.com/office/powerpoint/2010/main" val="251938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65B939-C322-8989-E988-BEAC54D0936A}"/>
              </a:ext>
            </a:extLst>
          </p:cNvPr>
          <p:cNvPicPr>
            <a:picLocks noChangeAspect="1"/>
          </p:cNvPicPr>
          <p:nvPr/>
        </p:nvPicPr>
        <p:blipFill>
          <a:blip r:embed="rId2"/>
          <a:stretch>
            <a:fillRect/>
          </a:stretch>
        </p:blipFill>
        <p:spPr>
          <a:xfrm>
            <a:off x="1619534" y="1304741"/>
            <a:ext cx="8730018" cy="4700274"/>
          </a:xfrm>
          <a:prstGeom prst="rect">
            <a:avLst/>
          </a:prstGeom>
          <a:ln>
            <a:solidFill>
              <a:srgbClr val="7030A0"/>
            </a:solidFill>
          </a:ln>
        </p:spPr>
      </p:pic>
    </p:spTree>
    <p:extLst>
      <p:ext uri="{BB962C8B-B14F-4D97-AF65-F5344CB8AC3E}">
        <p14:creationId xmlns:p14="http://schemas.microsoft.com/office/powerpoint/2010/main" val="366250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551F16-B7B1-D706-BA9F-4078F27F92FC}"/>
              </a:ext>
            </a:extLst>
          </p:cNvPr>
          <p:cNvPicPr>
            <a:picLocks noChangeAspect="1"/>
          </p:cNvPicPr>
          <p:nvPr/>
        </p:nvPicPr>
        <p:blipFill>
          <a:blip r:embed="rId2"/>
          <a:stretch>
            <a:fillRect/>
          </a:stretch>
        </p:blipFill>
        <p:spPr>
          <a:xfrm>
            <a:off x="1587691" y="1314266"/>
            <a:ext cx="9316870" cy="4806755"/>
          </a:xfrm>
          <a:prstGeom prst="rect">
            <a:avLst/>
          </a:prstGeom>
          <a:ln>
            <a:solidFill>
              <a:srgbClr val="7030A0"/>
            </a:solidFill>
          </a:ln>
        </p:spPr>
      </p:pic>
    </p:spTree>
    <p:extLst>
      <p:ext uri="{BB962C8B-B14F-4D97-AF65-F5344CB8AC3E}">
        <p14:creationId xmlns:p14="http://schemas.microsoft.com/office/powerpoint/2010/main" val="244679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p>
          <a:p>
            <a:pPr lvl="0" algn="just">
              <a:spcBef>
                <a:spcPts val="1200"/>
              </a:spcBef>
            </a:pPr>
            <a:endPar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D9AB53-5048-8A04-A4D1-FC36B6932F0F}"/>
              </a:ext>
            </a:extLst>
          </p:cNvPr>
          <p:cNvPicPr>
            <a:picLocks noChangeAspect="1"/>
          </p:cNvPicPr>
          <p:nvPr/>
        </p:nvPicPr>
        <p:blipFill>
          <a:blip r:embed="rId2"/>
          <a:stretch>
            <a:fillRect/>
          </a:stretch>
        </p:blipFill>
        <p:spPr>
          <a:xfrm>
            <a:off x="1728716" y="1148517"/>
            <a:ext cx="8325133" cy="4856498"/>
          </a:xfrm>
          <a:prstGeom prst="rect">
            <a:avLst/>
          </a:prstGeom>
          <a:ln>
            <a:solidFill>
              <a:srgbClr val="7030A0"/>
            </a:solidFill>
          </a:ln>
        </p:spPr>
      </p:pic>
    </p:spTree>
    <p:extLst>
      <p:ext uri="{BB962C8B-B14F-4D97-AF65-F5344CB8AC3E}">
        <p14:creationId xmlns:p14="http://schemas.microsoft.com/office/powerpoint/2010/main" val="288738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marL="342900" lvl="0" indent="-342900" algn="just">
              <a:spcBef>
                <a:spcPts val="1200"/>
              </a:spcBef>
              <a:buFont typeface="+mj-lt"/>
              <a:buAutoNum type="arabicPeriod"/>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a:t>
            </a:r>
          </a:p>
          <a:p>
            <a:pPr lvl="0" algn="just">
              <a:spcBef>
                <a:spcPts val="1200"/>
              </a:spcBef>
            </a:pPr>
            <a:endPar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7CC2C9-28F6-E23E-C4A6-F5B2FD96A7F9}"/>
              </a:ext>
            </a:extLst>
          </p:cNvPr>
          <p:cNvPicPr>
            <a:picLocks noChangeAspect="1"/>
          </p:cNvPicPr>
          <p:nvPr/>
        </p:nvPicPr>
        <p:blipFill>
          <a:blip r:embed="rId2"/>
          <a:stretch>
            <a:fillRect/>
          </a:stretch>
        </p:blipFill>
        <p:spPr>
          <a:xfrm>
            <a:off x="1956179" y="1215197"/>
            <a:ext cx="8807355" cy="4835309"/>
          </a:xfrm>
          <a:prstGeom prst="rect">
            <a:avLst/>
          </a:prstGeom>
          <a:ln>
            <a:solidFill>
              <a:srgbClr val="7030A0"/>
            </a:solidFill>
          </a:ln>
        </p:spPr>
      </p:pic>
    </p:spTree>
    <p:extLst>
      <p:ext uri="{BB962C8B-B14F-4D97-AF65-F5344CB8AC3E}">
        <p14:creationId xmlns:p14="http://schemas.microsoft.com/office/powerpoint/2010/main" val="64193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523999" y="741528"/>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1546746"/>
            <a:ext cx="10281314" cy="2725003"/>
          </a:xfrm>
        </p:spPr>
        <p:txBody>
          <a:bodyPr/>
          <a:lstStyle/>
          <a:p>
            <a:pPr lvl="1" algn="l">
              <a:spcBef>
                <a:spcPts val="1200"/>
              </a:spcBef>
            </a:pPr>
            <a:r>
              <a:rPr lang="en-GB"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2.1  Compiling, Training, and Evaluating the Model and  Optimize the Model</a:t>
            </a:r>
          </a:p>
          <a:p>
            <a:pPr marL="285750" indent="-285750" algn="jus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 was used on each model and originally set with 2 hidden layers  for first and second attempt using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(activation function)  to create a threshold and sigmoid function (activation function) for output layer.</a:t>
            </a:r>
          </a:p>
          <a:p>
            <a:pPr marL="285750" indent="-285750" algn="jus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the final model(the third attempt), 3 hidden layers have been used with some changes in number of nodes to acquire the required accuracy. </a:t>
            </a:r>
          </a:p>
          <a:p>
            <a:pPr marL="285750" indent="-285750" algn="jus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the code for defining the models (attempts) which is optimised models to find the optimum model  have been shown in the picture below.</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2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C-308F-5ADB-E739-B04D20D14F66}"/>
              </a:ext>
            </a:extLst>
          </p:cNvPr>
          <p:cNvSpPr>
            <a:spLocks noGrp="1"/>
          </p:cNvSpPr>
          <p:nvPr>
            <p:ph type="ctrTitle"/>
          </p:nvPr>
        </p:nvSpPr>
        <p:spPr>
          <a:xfrm>
            <a:off x="1469408" y="200167"/>
            <a:ext cx="9598925" cy="595953"/>
          </a:xfrm>
        </p:spPr>
        <p:txBody>
          <a:bodyPr>
            <a:noAutofit/>
          </a:bodyPr>
          <a:lstStyle/>
          <a:p>
            <a:r>
              <a:rPr lang="en-GB" sz="4000" b="1" dirty="0">
                <a:latin typeface="Times New Roman" panose="02020603050405020304" pitchFamily="18" charset="0"/>
                <a:cs typeface="Times New Roman" panose="02020603050405020304" pitchFamily="18" charset="0"/>
              </a:rPr>
              <a:t>Project_4_group_1: ML Base code</a:t>
            </a:r>
          </a:p>
        </p:txBody>
      </p:sp>
      <p:sp>
        <p:nvSpPr>
          <p:cNvPr id="3" name="Subtitle 2">
            <a:extLst>
              <a:ext uri="{FF2B5EF4-FFF2-40B4-BE49-F238E27FC236}">
                <a16:creationId xmlns:a16="http://schemas.microsoft.com/office/drawing/2014/main" id="{C6F449F5-D45E-0A32-9ACB-84BD8DE6AD91}"/>
              </a:ext>
            </a:extLst>
          </p:cNvPr>
          <p:cNvSpPr>
            <a:spLocks noGrp="1"/>
          </p:cNvSpPr>
          <p:nvPr>
            <p:ph type="subTitle" idx="1"/>
          </p:nvPr>
        </p:nvSpPr>
        <p:spPr>
          <a:xfrm>
            <a:off x="1191904" y="736979"/>
            <a:ext cx="10281314" cy="6341659"/>
          </a:xfrm>
        </p:spPr>
        <p:txBody>
          <a:bodyPr/>
          <a:lstStyle/>
          <a:p>
            <a:pPr lvl="1" algn="just">
              <a:spcBef>
                <a:spcPts val="1200"/>
              </a:spcBef>
            </a:pPr>
            <a:r>
              <a:rPr lang="en-US" sz="1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2.1. Compile, Train and Evaluate the Model –First attempt</a:t>
            </a:r>
            <a:endParaRPr lang="en-GB" sz="1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A8F7746B-3739-DCD2-61AA-071BBAF99E2F}"/>
              </a:ext>
            </a:extLst>
          </p:cNvPr>
          <p:cNvPicPr>
            <a:picLocks noChangeAspect="1"/>
          </p:cNvPicPr>
          <p:nvPr/>
        </p:nvPicPr>
        <p:blipFill>
          <a:blip r:embed="rId2"/>
          <a:stretch>
            <a:fillRect/>
          </a:stretch>
        </p:blipFill>
        <p:spPr>
          <a:xfrm>
            <a:off x="1724167" y="1139333"/>
            <a:ext cx="8493457" cy="4551783"/>
          </a:xfrm>
          <a:prstGeom prst="rect">
            <a:avLst/>
          </a:prstGeom>
          <a:ln>
            <a:solidFill>
              <a:srgbClr val="7030A0"/>
            </a:solidFill>
          </a:ln>
        </p:spPr>
      </p:pic>
      <p:pic>
        <p:nvPicPr>
          <p:cNvPr id="5" name="Picture 4">
            <a:extLst>
              <a:ext uri="{FF2B5EF4-FFF2-40B4-BE49-F238E27FC236}">
                <a16:creationId xmlns:a16="http://schemas.microsoft.com/office/drawing/2014/main" id="{BB850090-A28D-4476-00D9-58B753A23B60}"/>
              </a:ext>
            </a:extLst>
          </p:cNvPr>
          <p:cNvPicPr>
            <a:picLocks noChangeAspect="1"/>
          </p:cNvPicPr>
          <p:nvPr/>
        </p:nvPicPr>
        <p:blipFill>
          <a:blip r:embed="rId3"/>
          <a:stretch>
            <a:fillRect/>
          </a:stretch>
        </p:blipFill>
        <p:spPr>
          <a:xfrm>
            <a:off x="1724167" y="5709568"/>
            <a:ext cx="8493457" cy="804963"/>
          </a:xfrm>
          <a:prstGeom prst="rect">
            <a:avLst/>
          </a:prstGeom>
          <a:ln>
            <a:solidFill>
              <a:srgbClr val="7030A0"/>
            </a:solidFill>
          </a:ln>
        </p:spPr>
      </p:pic>
    </p:spTree>
    <p:extLst>
      <p:ext uri="{BB962C8B-B14F-4D97-AF65-F5344CB8AC3E}">
        <p14:creationId xmlns:p14="http://schemas.microsoft.com/office/powerpoint/2010/main" val="94725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587</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lpstr>Project_4_group_1: ML Base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Project_4_group_1: ML Base code</dc:title>
  <dc:creator>Alemseghed Ghebrezghi</dc:creator>
  <cp:lastModifiedBy>Alemseghed Ghebrezghi</cp:lastModifiedBy>
  <cp:revision>1</cp:revision>
  <dcterms:created xsi:type="dcterms:W3CDTF">2023-07-13T16:24:38Z</dcterms:created>
  <dcterms:modified xsi:type="dcterms:W3CDTF">2023-07-13T17:19:58Z</dcterms:modified>
</cp:coreProperties>
</file>