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7" r:id="rId2"/>
  </p:sldMasterIdLst>
  <p:notesMasterIdLst>
    <p:notesMasterId r:id="rId28"/>
  </p:notesMasterIdLst>
  <p:sldIdLst>
    <p:sldId id="257" r:id="rId3"/>
    <p:sldId id="285" r:id="rId4"/>
    <p:sldId id="288" r:id="rId5"/>
    <p:sldId id="287" r:id="rId6"/>
    <p:sldId id="289" r:id="rId7"/>
    <p:sldId id="290" r:id="rId8"/>
    <p:sldId id="291" r:id="rId9"/>
    <p:sldId id="294" r:id="rId10"/>
    <p:sldId id="292" r:id="rId11"/>
    <p:sldId id="295" r:id="rId12"/>
    <p:sldId id="296" r:id="rId13"/>
    <p:sldId id="297" r:id="rId14"/>
    <p:sldId id="298" r:id="rId15"/>
    <p:sldId id="299" r:id="rId16"/>
    <p:sldId id="311" r:id="rId17"/>
    <p:sldId id="300" r:id="rId18"/>
    <p:sldId id="301" r:id="rId19"/>
    <p:sldId id="303" r:id="rId20"/>
    <p:sldId id="304" r:id="rId21"/>
    <p:sldId id="305" r:id="rId22"/>
    <p:sldId id="306" r:id="rId23"/>
    <p:sldId id="307" r:id="rId24"/>
    <p:sldId id="308" r:id="rId25"/>
    <p:sldId id="309" r:id="rId26"/>
    <p:sldId id="310" r:id="rId27"/>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5"/>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29B53-4AE4-7F48-A5E6-BAACEF0D6A2C}"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8229E-7B80-CF43-BF03-11AB874E3598}" type="slidenum">
              <a:rPr lang="en-US" smtClean="0"/>
              <a:t>‹#›</a:t>
            </a:fld>
            <a:endParaRPr lang="en-US"/>
          </a:p>
        </p:txBody>
      </p:sp>
    </p:spTree>
    <p:extLst>
      <p:ext uri="{BB962C8B-B14F-4D97-AF65-F5344CB8AC3E}">
        <p14:creationId xmlns:p14="http://schemas.microsoft.com/office/powerpoint/2010/main" val="199490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198036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148130" y="-5144189"/>
            <a:ext cx="18996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fld id="{F7C83C21-5FB4-BB4A-9025-A54933A8CC46}" type="datetimeFigureOut">
              <a:rPr lang="en-US" smtClean="0"/>
              <a:t>9/8/20</a:t>
            </a:fld>
            <a:endParaRPr lang="en-US"/>
          </a:p>
        </p:txBody>
      </p:sp>
      <p:sp>
        <p:nvSpPr>
          <p:cNvPr id="11"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183780"/>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fld id="{F7C83C21-5FB4-BB4A-9025-A54933A8CC46}" type="datetimeFigureOut">
              <a:rPr lang="en-US" smtClean="0"/>
              <a:t>9/8/20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Tree>
    <p:extLst>
      <p:ext uri="{BB962C8B-B14F-4D97-AF65-F5344CB8AC3E}">
        <p14:creationId xmlns:p14="http://schemas.microsoft.com/office/powerpoint/2010/main" val="338479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9/8/20</a:t>
            </a:fld>
            <a:endParaRPr lang="en-US"/>
          </a:p>
        </p:txBody>
      </p:sp>
    </p:spTree>
    <p:extLst>
      <p:ext uri="{BB962C8B-B14F-4D97-AF65-F5344CB8AC3E}">
        <p14:creationId xmlns:p14="http://schemas.microsoft.com/office/powerpoint/2010/main" val="89335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9/8/20</a:t>
            </a:fld>
            <a:endParaRPr lang="en-US"/>
          </a:p>
        </p:txBody>
      </p:sp>
    </p:spTree>
    <p:extLst>
      <p:ext uri="{BB962C8B-B14F-4D97-AF65-F5344CB8AC3E}">
        <p14:creationId xmlns:p14="http://schemas.microsoft.com/office/powerpoint/2010/main" val="83173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7C83C21-5FB4-BB4A-9025-A54933A8CC46}" type="datetimeFigureOut">
              <a:rPr lang="en-US" smtClean="0"/>
              <a:t>9/8/20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305688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9/8/20</a:t>
            </a:fld>
            <a:endParaRPr lang="en-US"/>
          </a:p>
        </p:txBody>
      </p:sp>
    </p:spTree>
    <p:extLst>
      <p:ext uri="{BB962C8B-B14F-4D97-AF65-F5344CB8AC3E}">
        <p14:creationId xmlns:p14="http://schemas.microsoft.com/office/powerpoint/2010/main" val="342739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9/8/20</a:t>
            </a:fld>
            <a:endParaRPr lang="en-US"/>
          </a:p>
        </p:txBody>
      </p:sp>
    </p:spTree>
    <p:extLst>
      <p:ext uri="{BB962C8B-B14F-4D97-AF65-F5344CB8AC3E}">
        <p14:creationId xmlns:p14="http://schemas.microsoft.com/office/powerpoint/2010/main" val="388240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9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591122" y="-1742878"/>
            <a:ext cx="50137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1262251" y="4509981"/>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357674"/>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410683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8" name="Rectangle 7"/>
          <p:cNvSpPr>
            <a:spLocks noChangeArrowheads="1"/>
          </p:cNvSpPr>
          <p:nvPr/>
        </p:nvSpPr>
        <p:spPr bwMode="auto">
          <a:xfrm rot="5400000">
            <a:off x="5945572" y="611570"/>
            <a:ext cx="30480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5"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007468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1"/>
            <a:ext cx="9652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707969"/>
            <a:ext cx="9652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311023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208755" y="-125245"/>
            <a:ext cx="1778432"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fld id="{F7C83C21-5FB4-BB4A-9025-A54933A8CC46}" type="datetimeFigureOut">
              <a:rPr lang="en-US" smtClean="0"/>
              <a:t>9/8/20</a:t>
            </a:fld>
            <a:endParaRPr lang="en-US"/>
          </a:p>
        </p:txBody>
      </p:sp>
      <p:sp>
        <p:nvSpPr>
          <p:cNvPr id="7" name="Rectangle 6"/>
          <p:cNvSpPr>
            <a:spLocks noChangeArrowheads="1"/>
          </p:cNvSpPr>
          <p:nvPr/>
        </p:nvSpPr>
        <p:spPr bwMode="auto">
          <a:xfrm rot="5400000">
            <a:off x="6040632" y="-1067787"/>
            <a:ext cx="11468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36" y="5204732"/>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09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3" name="Rectangle 12"/>
          <p:cNvSpPr>
            <a:spLocks noChangeArrowheads="1"/>
          </p:cNvSpPr>
          <p:nvPr/>
        </p:nvSpPr>
        <p:spPr bwMode="auto">
          <a:xfrm rot="5400000">
            <a:off x="6040632" y="-1067787"/>
            <a:ext cx="11468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1832844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23614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694" y="6038330"/>
            <a:ext cx="7362949" cy="466226"/>
          </a:xfrm>
          <a:prstGeom prst="rect">
            <a:avLst/>
          </a:prstGeom>
        </p:spPr>
      </p:pic>
    </p:spTree>
    <p:extLst>
      <p:ext uri="{BB962C8B-B14F-4D97-AF65-F5344CB8AC3E}">
        <p14:creationId xmlns:p14="http://schemas.microsoft.com/office/powerpoint/2010/main" val="345710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873142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3349890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3659750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166213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799797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2321097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49388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9"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9D1589CD-A3D2-6642-BC22-C00E6F722ACC}"/>
              </a:ext>
            </a:extLst>
          </p:cNvPr>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pic>
        <p:nvPicPr>
          <p:cNvPr id="10" name="Picture 6" descr="Prim-H2L_School of Informatics Computing and Cyber Systems-rev.png">
            <a:extLst>
              <a:ext uri="{FF2B5EF4-FFF2-40B4-BE49-F238E27FC236}">
                <a16:creationId xmlns:a16="http://schemas.microsoft.com/office/drawing/2014/main" id="{840393FD-2507-204B-B9DB-46073154B9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70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365270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8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49784" y="-2665024"/>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8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7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lang="en-US" noProof="0" dirty="0"/>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fld id="{F7C83C21-5FB4-BB4A-9025-A54933A8CC46}" type="datetimeFigureOut">
              <a:rPr lang="en-US" smtClean="0"/>
              <a:t>9/8/20</a:t>
            </a:fld>
            <a:endParaRPr lang="en-US"/>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endParaRPr lang="en-US"/>
          </a:p>
        </p:txBody>
      </p:sp>
    </p:spTree>
    <p:extLst>
      <p:ext uri="{BB962C8B-B14F-4D97-AF65-F5344CB8AC3E}">
        <p14:creationId xmlns:p14="http://schemas.microsoft.com/office/powerpoint/2010/main" val="11729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fld id="{F7C83C21-5FB4-BB4A-9025-A54933A8CC46}" type="datetimeFigureOut">
              <a:rPr lang="en-US" smtClean="0"/>
              <a:t>9/8/20</a:t>
            </a:fld>
            <a:endParaRPr lang="en-US"/>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endParaRPr lang="en-US"/>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fld id="{BEB68145-ECDF-F640-A2FB-C3E2468698DF}" type="slidenum">
              <a:rPr lang="en-US" smtClean="0"/>
              <a:t>‹#›</a:t>
            </a:fld>
            <a:endParaRPr lang="en-US"/>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34475615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60" r:id="rId16"/>
  </p:sldLayoutIdLst>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12557510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2470688" y="4461865"/>
            <a:ext cx="7239000" cy="1730213"/>
          </a:xfrm>
        </p:spPr>
        <p:txBody>
          <a:bodyPr>
            <a:normAutofit/>
          </a:bodyPr>
          <a:lstStyle/>
          <a:p>
            <a:r>
              <a:rPr lang="en-US" dirty="0"/>
              <a:t>Lecture: Python: Files, Exceptions, and some Modules</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101732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File Open Modes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10</a:t>
            </a:fld>
            <a:endParaRPr lang="en-US"/>
          </a:p>
        </p:txBody>
      </p:sp>
      <p:pic>
        <p:nvPicPr>
          <p:cNvPr id="5" name="Picture 4">
            <a:extLst>
              <a:ext uri="{FF2B5EF4-FFF2-40B4-BE49-F238E27FC236}">
                <a16:creationId xmlns:a16="http://schemas.microsoft.com/office/drawing/2014/main" id="{AF883245-F7DD-BE48-B8E4-560B4E656530}"/>
              </a:ext>
            </a:extLst>
          </p:cNvPr>
          <p:cNvPicPr>
            <a:picLocks noChangeAspect="1"/>
          </p:cNvPicPr>
          <p:nvPr/>
        </p:nvPicPr>
        <p:blipFill>
          <a:blip r:embed="rId2"/>
          <a:stretch>
            <a:fillRect/>
          </a:stretch>
        </p:blipFill>
        <p:spPr>
          <a:xfrm>
            <a:off x="2551914" y="1137887"/>
            <a:ext cx="7318596" cy="5171532"/>
          </a:xfrm>
          <a:prstGeom prst="rect">
            <a:avLst/>
          </a:prstGeom>
        </p:spPr>
      </p:pic>
    </p:spTree>
    <p:extLst>
      <p:ext uri="{BB962C8B-B14F-4D97-AF65-F5344CB8AC3E}">
        <p14:creationId xmlns:p14="http://schemas.microsoft.com/office/powerpoint/2010/main" val="1130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Hands On: 10 minutes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Create a file called </a:t>
            </a:r>
            <a:r>
              <a:rPr lang="en-US" dirty="0" err="1"/>
              <a:t>grades.csv</a:t>
            </a:r>
            <a:r>
              <a:rPr lang="en-US" dirty="0"/>
              <a:t>, with the following information:</a:t>
            </a:r>
          </a:p>
          <a:p>
            <a:pPr marL="457188" lvl="1" indent="0">
              <a:buNone/>
            </a:pPr>
            <a:r>
              <a:rPr lang="en-US" dirty="0"/>
              <a:t>John,9,9,5,9</a:t>
            </a:r>
          </a:p>
          <a:p>
            <a:pPr marL="457188" lvl="1" indent="0">
              <a:buNone/>
            </a:pPr>
            <a:r>
              <a:rPr lang="en-US" dirty="0"/>
              <a:t>Peter,7,4.3,6.7</a:t>
            </a:r>
          </a:p>
          <a:p>
            <a:pPr marL="457188" lvl="1" indent="0">
              <a:buNone/>
            </a:pPr>
            <a:r>
              <a:rPr lang="en-US" dirty="0"/>
              <a:t>Junior,7,3,2,4</a:t>
            </a:r>
          </a:p>
          <a:p>
            <a:pPr marL="457188" lvl="1" indent="0">
              <a:buNone/>
            </a:pPr>
            <a:r>
              <a:rPr lang="en-US" dirty="0"/>
              <a:t>Anthony,3,3,7.5,10</a:t>
            </a:r>
          </a:p>
          <a:p>
            <a:endParaRPr lang="en-US" dirty="0"/>
          </a:p>
          <a:p>
            <a:r>
              <a:rPr lang="en-US" dirty="0"/>
              <a:t>Now write an algorithm that:</a:t>
            </a:r>
          </a:p>
          <a:p>
            <a:pPr marL="857241" lvl="1" indent="-457200">
              <a:buFont typeface="+mj-lt"/>
              <a:buAutoNum type="arabicPeriod"/>
            </a:pPr>
            <a:r>
              <a:rPr lang="en-US" dirty="0"/>
              <a:t>For each line in the file, calculates the mean (for each person);</a:t>
            </a:r>
          </a:p>
          <a:p>
            <a:pPr marL="857241" lvl="1" indent="-457200">
              <a:buFont typeface="+mj-lt"/>
              <a:buAutoNum type="arabicPeriod"/>
            </a:pPr>
            <a:r>
              <a:rPr lang="en-US" dirty="0"/>
              <a:t>Defines if the person Passed or Failed (Pass with mean &gt;= 6)</a:t>
            </a:r>
          </a:p>
          <a:p>
            <a:pPr marL="857241" lvl="1" indent="-457200">
              <a:buFont typeface="+mj-lt"/>
              <a:buAutoNum type="arabicPeriod"/>
            </a:pPr>
            <a:r>
              <a:rPr lang="en-US" dirty="0"/>
              <a:t>Write a report (file named </a:t>
            </a:r>
            <a:r>
              <a:rPr lang="en-US" dirty="0" err="1"/>
              <a:t>report.txt</a:t>
            </a:r>
            <a:r>
              <a:rPr lang="en-US" dirty="0"/>
              <a:t>) in which each line needs to inform:</a:t>
            </a:r>
          </a:p>
          <a:p>
            <a:pPr marL="800080" lvl="2" indent="0">
              <a:buNone/>
            </a:pPr>
            <a:r>
              <a:rPr lang="en-US" dirty="0"/>
              <a:t>&lt;NAME&gt; &lt;STATUS&gt; (&lt;MEAN&gt;), for example:</a:t>
            </a:r>
          </a:p>
          <a:p>
            <a:pPr marL="800080" lvl="2" indent="0">
              <a:buNone/>
            </a:pPr>
            <a:r>
              <a:rPr lang="en-US" dirty="0"/>
              <a:t>John Passed (8.0)</a:t>
            </a:r>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11</a:t>
            </a:fld>
            <a:endParaRPr lang="en-US"/>
          </a:p>
        </p:txBody>
      </p:sp>
    </p:spTree>
    <p:extLst>
      <p:ext uri="{BB962C8B-B14F-4D97-AF65-F5344CB8AC3E}">
        <p14:creationId xmlns:p14="http://schemas.microsoft.com/office/powerpoint/2010/main" val="386392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Errors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i="1" dirty="0"/>
              <a:t>Syntax errors </a:t>
            </a:r>
            <a:r>
              <a:rPr lang="en-US" dirty="0"/>
              <a:t>and </a:t>
            </a:r>
            <a:r>
              <a:rPr lang="en-US" i="1" dirty="0"/>
              <a:t>exceptions </a:t>
            </a:r>
          </a:p>
          <a:p>
            <a:pPr lvl="1"/>
            <a:r>
              <a:rPr lang="en-US" i="1" dirty="0"/>
              <a:t>Syntax Errors </a:t>
            </a:r>
            <a:r>
              <a:rPr lang="en-US" dirty="0"/>
              <a:t>occur when the </a:t>
            </a:r>
            <a:r>
              <a:rPr lang="en-US" i="1" dirty="0"/>
              <a:t>grammar </a:t>
            </a:r>
            <a:r>
              <a:rPr lang="en-US" dirty="0"/>
              <a:t>of a Python statement is incorrect</a:t>
            </a:r>
          </a:p>
          <a:p>
            <a:pPr lvl="1"/>
            <a:endParaRPr lang="en-US" dirty="0"/>
          </a:p>
          <a:p>
            <a:pPr lvl="1"/>
            <a:endParaRPr lang="en-US" dirty="0"/>
          </a:p>
          <a:p>
            <a:pPr lvl="1"/>
            <a:endParaRPr lang="en-US" dirty="0"/>
          </a:p>
          <a:p>
            <a:pPr lvl="1"/>
            <a:endParaRPr lang="en-US" dirty="0"/>
          </a:p>
          <a:p>
            <a:pPr lvl="1"/>
            <a:endParaRPr lang="en-US" dirty="0"/>
          </a:p>
          <a:p>
            <a:pPr lvl="1"/>
            <a:r>
              <a:rPr lang="en-US" dirty="0"/>
              <a:t>Exceptions are errors that happen in execution time, even with correct Syntax</a:t>
            </a:r>
          </a:p>
          <a:p>
            <a:pPr marL="457188" lvl="1"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12</a:t>
            </a:fld>
            <a:endParaRPr lang="en-US"/>
          </a:p>
        </p:txBody>
      </p:sp>
      <p:pic>
        <p:nvPicPr>
          <p:cNvPr id="5" name="Picture 4">
            <a:extLst>
              <a:ext uri="{FF2B5EF4-FFF2-40B4-BE49-F238E27FC236}">
                <a16:creationId xmlns:a16="http://schemas.microsoft.com/office/drawing/2014/main" id="{DA92936C-5590-7942-A662-3B2ADB196975}"/>
              </a:ext>
            </a:extLst>
          </p:cNvPr>
          <p:cNvPicPr>
            <a:picLocks noChangeAspect="1"/>
          </p:cNvPicPr>
          <p:nvPr/>
        </p:nvPicPr>
        <p:blipFill rotWithShape="1">
          <a:blip r:embed="rId2"/>
          <a:srcRect l="2327"/>
          <a:stretch/>
        </p:blipFill>
        <p:spPr>
          <a:xfrm>
            <a:off x="4916989" y="2245650"/>
            <a:ext cx="3495554" cy="1393396"/>
          </a:xfrm>
          <a:prstGeom prst="rect">
            <a:avLst/>
          </a:prstGeom>
        </p:spPr>
      </p:pic>
      <p:pic>
        <p:nvPicPr>
          <p:cNvPr id="6" name="Picture 5">
            <a:extLst>
              <a:ext uri="{FF2B5EF4-FFF2-40B4-BE49-F238E27FC236}">
                <a16:creationId xmlns:a16="http://schemas.microsoft.com/office/drawing/2014/main" id="{099F3478-6BA7-694D-AECF-447F5F48278A}"/>
              </a:ext>
            </a:extLst>
          </p:cNvPr>
          <p:cNvPicPr>
            <a:picLocks noChangeAspect="1"/>
          </p:cNvPicPr>
          <p:nvPr/>
        </p:nvPicPr>
        <p:blipFill>
          <a:blip r:embed="rId3"/>
          <a:stretch>
            <a:fillRect/>
          </a:stretch>
        </p:blipFill>
        <p:spPr>
          <a:xfrm>
            <a:off x="4916989" y="4154989"/>
            <a:ext cx="4216700" cy="1344455"/>
          </a:xfrm>
          <a:prstGeom prst="rect">
            <a:avLst/>
          </a:prstGeom>
        </p:spPr>
      </p:pic>
    </p:spTree>
    <p:extLst>
      <p:ext uri="{BB962C8B-B14F-4D97-AF65-F5344CB8AC3E}">
        <p14:creationId xmlns:p14="http://schemas.microsoft.com/office/powerpoint/2010/main" val="109549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Errors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13</a:t>
            </a:fld>
            <a:endParaRPr lang="en-US"/>
          </a:p>
        </p:txBody>
      </p:sp>
      <p:graphicFrame>
        <p:nvGraphicFramePr>
          <p:cNvPr id="7" name="Table 6">
            <a:extLst>
              <a:ext uri="{FF2B5EF4-FFF2-40B4-BE49-F238E27FC236}">
                <a16:creationId xmlns:a16="http://schemas.microsoft.com/office/drawing/2014/main" id="{2F916D09-CF51-0C4E-AC05-48F44B63674F}"/>
              </a:ext>
            </a:extLst>
          </p:cNvPr>
          <p:cNvGraphicFramePr>
            <a:graphicFrameLocks noGrp="1"/>
          </p:cNvGraphicFramePr>
          <p:nvPr>
            <p:extLst>
              <p:ext uri="{D42A27DB-BD31-4B8C-83A1-F6EECF244321}">
                <p14:modId xmlns:p14="http://schemas.microsoft.com/office/powerpoint/2010/main" val="3088596420"/>
              </p:ext>
            </p:extLst>
          </p:nvPr>
        </p:nvGraphicFramePr>
        <p:xfrm>
          <a:off x="1438653" y="1300644"/>
          <a:ext cx="9314694" cy="4663440"/>
        </p:xfrm>
        <a:graphic>
          <a:graphicData uri="http://schemas.openxmlformats.org/drawingml/2006/table">
            <a:tbl>
              <a:tblPr firstRow="1" bandRow="1">
                <a:tableStyleId>{5C22544A-7EE6-4342-B048-85BDC9FD1C3A}</a:tableStyleId>
              </a:tblPr>
              <a:tblGrid>
                <a:gridCol w="2499778">
                  <a:extLst>
                    <a:ext uri="{9D8B030D-6E8A-4147-A177-3AD203B41FA5}">
                      <a16:colId xmlns:a16="http://schemas.microsoft.com/office/drawing/2014/main" val="2824859899"/>
                    </a:ext>
                  </a:extLst>
                </a:gridCol>
                <a:gridCol w="6814916">
                  <a:extLst>
                    <a:ext uri="{9D8B030D-6E8A-4147-A177-3AD203B41FA5}">
                      <a16:colId xmlns:a16="http://schemas.microsoft.com/office/drawing/2014/main" val="2376430225"/>
                    </a:ext>
                  </a:extLst>
                </a:gridCol>
              </a:tblGrid>
              <a:tr h="370840">
                <a:tc>
                  <a:txBody>
                    <a:bodyPr/>
                    <a:lstStyle/>
                    <a:p>
                      <a:r>
                        <a:rPr lang="en-US" sz="2400" dirty="0">
                          <a:solidFill>
                            <a:schemeClr val="tx1"/>
                          </a:solidFill>
                        </a:rPr>
                        <a:t>Error</a:t>
                      </a:r>
                    </a:p>
                  </a:txBody>
                  <a:tcPr/>
                </a:tc>
                <a:tc>
                  <a:txBody>
                    <a:bodyPr/>
                    <a:lstStyle/>
                    <a:p>
                      <a:r>
                        <a:rPr lang="en-US" sz="2400" dirty="0">
                          <a:solidFill>
                            <a:schemeClr val="tx1"/>
                          </a:solidFill>
                        </a:rPr>
                        <a:t>Description/example</a:t>
                      </a:r>
                    </a:p>
                  </a:txBody>
                  <a:tcPr/>
                </a:tc>
                <a:extLst>
                  <a:ext uri="{0D108BD9-81ED-4DB2-BD59-A6C34878D82A}">
                    <a16:rowId xmlns:a16="http://schemas.microsoft.com/office/drawing/2014/main" val="3581256851"/>
                  </a:ext>
                </a:extLst>
              </a:tr>
              <a:tr h="370840">
                <a:tc>
                  <a:txBody>
                    <a:bodyPr/>
                    <a:lstStyle/>
                    <a:p>
                      <a:r>
                        <a:rPr lang="en-US" sz="2400" dirty="0" err="1"/>
                        <a:t>IOError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e.g. file not found </a:t>
                      </a:r>
                    </a:p>
                  </a:txBody>
                  <a:tcPr/>
                </a:tc>
                <a:extLst>
                  <a:ext uri="{0D108BD9-81ED-4DB2-BD59-A6C34878D82A}">
                    <a16:rowId xmlns:a16="http://schemas.microsoft.com/office/drawing/2014/main" val="317947375"/>
                  </a:ext>
                </a:extLst>
              </a:tr>
              <a:tr h="370840">
                <a:tc>
                  <a:txBody>
                    <a:bodyPr/>
                    <a:lstStyle/>
                    <a:p>
                      <a:r>
                        <a:rPr lang="en-US" sz="2400" dirty="0" err="1"/>
                        <a:t>IndexError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attempt to access a sequence (such as a list with an index out of range) </a:t>
                      </a:r>
                    </a:p>
                  </a:txBody>
                  <a:tcPr/>
                </a:tc>
                <a:extLst>
                  <a:ext uri="{0D108BD9-81ED-4DB2-BD59-A6C34878D82A}">
                    <a16:rowId xmlns:a16="http://schemas.microsoft.com/office/drawing/2014/main" val="1660831067"/>
                  </a:ext>
                </a:extLst>
              </a:tr>
              <a:tr h="370840">
                <a:tc>
                  <a:txBody>
                    <a:bodyPr/>
                    <a:lstStyle/>
                    <a:p>
                      <a:r>
                        <a:rPr lang="en-US" sz="2400" dirty="0" err="1"/>
                        <a:t>TypeError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applied to an object of inappropriate type </a:t>
                      </a:r>
                    </a:p>
                  </a:txBody>
                  <a:tcPr/>
                </a:tc>
                <a:extLst>
                  <a:ext uri="{0D108BD9-81ED-4DB2-BD59-A6C34878D82A}">
                    <a16:rowId xmlns:a16="http://schemas.microsoft.com/office/drawing/2014/main" val="503876466"/>
                  </a:ext>
                </a:extLst>
              </a:tr>
              <a:tr h="370840">
                <a:tc>
                  <a:txBody>
                    <a:bodyPr/>
                    <a:lstStyle/>
                    <a:p>
                      <a:r>
                        <a:rPr lang="en-US" sz="2400" dirty="0" err="1"/>
                        <a:t>NameError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variable name is not </a:t>
                      </a:r>
                      <a:r>
                        <a:rPr lang="en-US" sz="2400" dirty="0" err="1"/>
                        <a:t>recognised</a:t>
                      </a:r>
                      <a:r>
                        <a:rPr lang="en-US" sz="2400" dirty="0"/>
                        <a:t> </a:t>
                      </a:r>
                    </a:p>
                  </a:txBody>
                  <a:tcPr/>
                </a:tc>
                <a:extLst>
                  <a:ext uri="{0D108BD9-81ED-4DB2-BD59-A6C34878D82A}">
                    <a16:rowId xmlns:a16="http://schemas.microsoft.com/office/drawing/2014/main" val="3237812871"/>
                  </a:ext>
                </a:extLst>
              </a:tr>
              <a:tr h="370840">
                <a:tc>
                  <a:txBody>
                    <a:bodyPr/>
                    <a:lstStyle/>
                    <a:p>
                      <a:r>
                        <a:rPr lang="en-US" sz="2400" dirty="0" err="1"/>
                        <a:t>ValueError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receives an argument of the right type but an inappropriate value </a:t>
                      </a:r>
                    </a:p>
                  </a:txBody>
                  <a:tcPr/>
                </a:tc>
                <a:extLst>
                  <a:ext uri="{0D108BD9-81ED-4DB2-BD59-A6C34878D82A}">
                    <a16:rowId xmlns:a16="http://schemas.microsoft.com/office/drawing/2014/main" val="2438007264"/>
                  </a:ext>
                </a:extLst>
              </a:tr>
              <a:tr h="370840">
                <a:tc>
                  <a:txBody>
                    <a:bodyPr/>
                    <a:lstStyle/>
                    <a:p>
                      <a:r>
                        <a:rPr lang="en-US" sz="2400" dirty="0" err="1"/>
                        <a:t>ZeroDivisionError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specific type of </a:t>
                      </a:r>
                      <a:r>
                        <a:rPr lang="en-US" sz="2400" dirty="0" err="1"/>
                        <a:t>ValueError</a:t>
                      </a:r>
                      <a:r>
                        <a:rPr lang="en-US" sz="2400" dirty="0"/>
                        <a:t> raised when an attempt is made to divide by zero. </a:t>
                      </a:r>
                    </a:p>
                  </a:txBody>
                  <a:tcPr/>
                </a:tc>
                <a:extLst>
                  <a:ext uri="{0D108BD9-81ED-4DB2-BD59-A6C34878D82A}">
                    <a16:rowId xmlns:a16="http://schemas.microsoft.com/office/drawing/2014/main" val="3180361590"/>
                  </a:ext>
                </a:extLst>
              </a:tr>
            </a:tbl>
          </a:graphicData>
        </a:graphic>
      </p:graphicFrame>
    </p:spTree>
    <p:extLst>
      <p:ext uri="{BB962C8B-B14F-4D97-AF65-F5344CB8AC3E}">
        <p14:creationId xmlns:p14="http://schemas.microsoft.com/office/powerpoint/2010/main" val="152850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14</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255454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try</a:t>
            </a:r>
            <a:r>
              <a:rPr lang="en-US" b="1" dirty="0">
                <a:latin typeface="Andale Mono" panose="020B0509000000000004" pitchFamily="49" charset="0"/>
              </a:rPr>
              <a:t>: </a:t>
            </a:r>
          </a:p>
          <a:p>
            <a:r>
              <a:rPr lang="en-US" b="1" dirty="0">
                <a:solidFill>
                  <a:srgbClr val="00B050"/>
                </a:solidFill>
                <a:latin typeface="Andale Mono" panose="020B0509000000000004" pitchFamily="49" charset="0"/>
              </a:rPr>
              <a:t>   </a:t>
            </a:r>
            <a:r>
              <a:rPr lang="en-US" dirty="0">
                <a:solidFill>
                  <a:srgbClr val="00B050"/>
                </a:solidFill>
                <a:latin typeface="Andale Mono" panose="020B0509000000000004" pitchFamily="49" charset="0"/>
              </a:rPr>
              <a:t># &lt;do something that might fail&gt; </a:t>
            </a: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(&lt;exception1&gt;, &lt;exception2&gt;, ...):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&lt;something went wrong: deal with it&gt;</a:t>
            </a:r>
          </a:p>
          <a:p>
            <a:r>
              <a:rPr lang="en-US" b="1" dirty="0">
                <a:solidFill>
                  <a:srgbClr val="FF0000"/>
                </a:solidFill>
                <a:latin typeface="Andale Mono" panose="020B0509000000000004" pitchFamily="49" charset="0"/>
              </a:rPr>
              <a:t>else:</a:t>
            </a:r>
          </a:p>
          <a:p>
            <a:r>
              <a:rPr lang="en-US" b="1" dirty="0">
                <a:solidFill>
                  <a:srgbClr val="00B050"/>
                </a:solidFill>
                <a:latin typeface="Andale Mono" panose="020B0509000000000004" pitchFamily="49" charset="0"/>
              </a:rPr>
              <a:t> </a:t>
            </a:r>
            <a:r>
              <a:rPr lang="en-US" b="1" dirty="0">
                <a:latin typeface="Andale Mono" panose="020B0509000000000004" pitchFamily="49" charset="0"/>
              </a:rPr>
              <a:t> </a:t>
            </a:r>
            <a:r>
              <a:rPr lang="en-US" b="1" dirty="0">
                <a:solidFill>
                  <a:srgbClr val="00B050"/>
                </a:solidFill>
                <a:latin typeface="Andale Mono" panose="020B0509000000000004" pitchFamily="49" charset="0"/>
              </a:rPr>
              <a:t># &lt;what to do if no exception&gt;</a:t>
            </a:r>
          </a:p>
          <a:p>
            <a:r>
              <a:rPr lang="en-US" b="1" dirty="0">
                <a:solidFill>
                  <a:srgbClr val="FF0000"/>
                </a:solidFill>
                <a:latin typeface="Andale Mono" panose="020B0509000000000004" pitchFamily="49" charset="0"/>
              </a:rPr>
              <a:t>finally</a:t>
            </a:r>
            <a:r>
              <a:rPr lang="en-US" b="1" dirty="0">
                <a:latin typeface="Andale Mono" panose="020B0509000000000004" pitchFamily="49" charset="0"/>
              </a:rPr>
              <a:t>: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&lt;statements here are always executed&gt;</a:t>
            </a:r>
          </a:p>
        </p:txBody>
      </p:sp>
    </p:spTree>
    <p:extLst>
      <p:ext uri="{BB962C8B-B14F-4D97-AF65-F5344CB8AC3E}">
        <p14:creationId xmlns:p14="http://schemas.microsoft.com/office/powerpoint/2010/main" val="231632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15</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1631216"/>
          </a:xfrm>
          <a:prstGeom prst="rect">
            <a:avLst/>
          </a:prstGeom>
          <a:solidFill>
            <a:schemeClr val="bg1">
              <a:lumMod val="95000"/>
            </a:schemeClr>
          </a:solidFill>
        </p:spPr>
        <p:txBody>
          <a:bodyPr wrap="square" rtlCol="0">
            <a:spAutoFit/>
          </a:bodyPr>
          <a:lstStyle/>
          <a:p>
            <a:r>
              <a:rPr lang="en-US" b="1" dirty="0">
                <a:latin typeface="Andale Mono" panose="020B0509000000000004" pitchFamily="49" charset="0"/>
              </a:rPr>
              <a:t>filename</a:t>
            </a:r>
            <a:r>
              <a:rPr lang="en-US" b="1" dirty="0">
                <a:solidFill>
                  <a:srgbClr val="FF0000"/>
                </a:solidFill>
                <a:latin typeface="Andale Mono" panose="020B0509000000000004" pitchFamily="49" charset="0"/>
              </a:rPr>
              <a:t> = input</a:t>
            </a:r>
            <a:r>
              <a:rPr lang="en-US" b="1" dirty="0">
                <a:latin typeface="Andale Mono" panose="020B0509000000000004" pitchFamily="49" charset="0"/>
              </a:rPr>
              <a:t>("Enter a file name: ") </a:t>
            </a:r>
          </a:p>
          <a:p>
            <a:r>
              <a:rPr lang="en-US" b="1" dirty="0">
                <a:solidFill>
                  <a:srgbClr val="FF0000"/>
                </a:solidFill>
                <a:latin typeface="Andale Mono" panose="020B0509000000000004" pitchFamily="49" charset="0"/>
              </a:rPr>
              <a:t>try: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f</a:t>
            </a:r>
            <a:r>
              <a:rPr lang="en-US" b="1" dirty="0">
                <a:solidFill>
                  <a:srgbClr val="FF0000"/>
                </a:solidFill>
                <a:latin typeface="Andale Mono" panose="020B0509000000000004" pitchFamily="49" charset="0"/>
              </a:rPr>
              <a:t> = open</a:t>
            </a:r>
            <a:r>
              <a:rPr lang="en-US" b="1" dirty="0">
                <a:latin typeface="Andale Mono" panose="020B0509000000000004" pitchFamily="49" charset="0"/>
              </a:rPr>
              <a:t>(filename, "r") </a:t>
            </a:r>
          </a:p>
          <a:p>
            <a:r>
              <a:rPr lang="en-US" b="1" dirty="0">
                <a:solidFill>
                  <a:srgbClr val="FF0000"/>
                </a:solidFill>
                <a:latin typeface="Andale Mono" panose="020B0509000000000004" pitchFamily="49" charset="0"/>
              </a:rPr>
              <a:t>except </a:t>
            </a:r>
            <a:r>
              <a:rPr lang="en-US" dirty="0" err="1"/>
              <a:t>FileNotFoundError</a:t>
            </a:r>
            <a:r>
              <a:rPr lang="en-US" b="1" dirty="0">
                <a:solidFill>
                  <a:srgbClr val="FF0000"/>
                </a:solidFill>
                <a:latin typeface="Andale Mono" panose="020B0509000000000004" pitchFamily="49" charset="0"/>
              </a:rPr>
              <a:t>: </a:t>
            </a:r>
          </a:p>
          <a:p>
            <a:r>
              <a:rPr lang="en-US" b="1" dirty="0">
                <a:solidFill>
                  <a:srgbClr val="FF0000"/>
                </a:solidFill>
                <a:latin typeface="Andale Mono" panose="020B0509000000000004" pitchFamily="49" charset="0"/>
              </a:rPr>
              <a:t>    print</a:t>
            </a:r>
            <a:r>
              <a:rPr lang="en-US" b="1" dirty="0">
                <a:latin typeface="Andale Mono" panose="020B0509000000000004" pitchFamily="49" charset="0"/>
              </a:rPr>
              <a:t>("There is no file named", filename)</a:t>
            </a:r>
          </a:p>
        </p:txBody>
      </p:sp>
    </p:spTree>
    <p:extLst>
      <p:ext uri="{BB962C8B-B14F-4D97-AF65-F5344CB8AC3E}">
        <p14:creationId xmlns:p14="http://schemas.microsoft.com/office/powerpoint/2010/main" val="157676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Exception Hunting</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16</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4708981"/>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print</a:t>
            </a:r>
            <a:r>
              <a:rPr lang="en-US" b="1" dirty="0">
                <a:latin typeface="Andale Mono" panose="020B0509000000000004" pitchFamily="49" charset="0"/>
              </a:rPr>
              <a:t> ("Are you authorized to drink in AZ?")</a:t>
            </a:r>
          </a:p>
          <a:p>
            <a:r>
              <a:rPr lang="en-US" b="1" dirty="0">
                <a:solidFill>
                  <a:srgbClr val="FF0000"/>
                </a:solidFill>
                <a:latin typeface="Andale Mono" panose="020B0509000000000004" pitchFamily="49" charset="0"/>
              </a:rPr>
              <a:t>try</a:t>
            </a:r>
            <a:r>
              <a:rPr lang="en-US" b="1" dirty="0">
                <a:latin typeface="Andale Mono" panose="020B0509000000000004" pitchFamily="49" charset="0"/>
              </a:rPr>
              <a:t>:</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input</a:t>
            </a:r>
            <a:r>
              <a:rPr lang="en-US" b="1" dirty="0">
                <a:latin typeface="Andale Mono" panose="020B0509000000000004" pitchFamily="49" charset="0"/>
              </a:rPr>
              <a:t> ("Type your age: ")</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("The value typed is not an integer")</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if</a:t>
            </a:r>
            <a:r>
              <a:rPr lang="en-US" b="1" dirty="0">
                <a:latin typeface="Andale Mono" panose="020B0509000000000004" pitchFamily="49" charset="0"/>
              </a:rPr>
              <a:t> (age &lt; 21):</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cannot drink")</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 drink")</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00B050"/>
              </a:solidFill>
              <a:latin typeface="Andale Mono" panose="020B0509000000000004" pitchFamily="49" charset="0"/>
            </a:endParaRPr>
          </a:p>
        </p:txBody>
      </p:sp>
    </p:spTree>
    <p:extLst>
      <p:ext uri="{BB962C8B-B14F-4D97-AF65-F5344CB8AC3E}">
        <p14:creationId xmlns:p14="http://schemas.microsoft.com/office/powerpoint/2010/main" val="12546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Raising exceptions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17</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2246769"/>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def </a:t>
            </a:r>
            <a:r>
              <a:rPr lang="en-US" b="1" dirty="0" err="1">
                <a:latin typeface="Andale Mono" panose="020B0509000000000004" pitchFamily="49" charset="0"/>
              </a:rPr>
              <a:t>canDrink</a:t>
            </a:r>
            <a:r>
              <a:rPr lang="en-US" b="1" dirty="0">
                <a:latin typeface="Andale Mono" panose="020B0509000000000004" pitchFamily="49" charset="0"/>
              </a:rPr>
              <a:t> (age):</a:t>
            </a:r>
          </a:p>
          <a:p>
            <a:r>
              <a:rPr lang="en-US" b="1" dirty="0">
                <a:solidFill>
                  <a:srgbClr val="FF0000"/>
                </a:solidFill>
                <a:latin typeface="Andale Mono" panose="020B0509000000000004" pitchFamily="49" charset="0"/>
              </a:rPr>
              <a:t>  if </a:t>
            </a:r>
            <a:r>
              <a:rPr lang="en-US" b="1" dirty="0">
                <a:latin typeface="Andale Mono" panose="020B0509000000000004" pitchFamily="49" charset="0"/>
              </a:rPr>
              <a:t>(age &lt; 0):</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#a new </a:t>
            </a:r>
            <a:r>
              <a:rPr lang="en-US" b="1" dirty="0" err="1">
                <a:solidFill>
                  <a:srgbClr val="00B050"/>
                </a:solidFill>
                <a:latin typeface="Andale Mono" panose="020B0509000000000004" pitchFamily="49" charset="0"/>
              </a:rPr>
              <a:t>ValueError</a:t>
            </a:r>
            <a:r>
              <a:rPr lang="en-US" b="1" dirty="0">
                <a:solidFill>
                  <a:srgbClr val="00B050"/>
                </a:solidFill>
                <a:latin typeface="Andale Mono" panose="020B0509000000000004" pitchFamily="49" charset="0"/>
              </a:rPr>
              <a:t> will be raised to who called </a:t>
            </a:r>
            <a:r>
              <a:rPr lang="en-US" b="1" dirty="0" err="1">
                <a:solidFill>
                  <a:srgbClr val="00B050"/>
                </a:solidFill>
                <a:latin typeface="Andale Mono" panose="020B0509000000000004" pitchFamily="49" charset="0"/>
              </a:rPr>
              <a:t>canDrink</a:t>
            </a:r>
            <a:endParaRPr lang="en-US" b="1" dirty="0">
              <a:solidFill>
                <a:srgbClr val="00B050"/>
              </a:solidFill>
              <a:latin typeface="Andale Mono" panose="020B0509000000000004" pitchFamily="49" charset="0"/>
            </a:endParaRPr>
          </a:p>
          <a:p>
            <a:r>
              <a:rPr lang="en-US" b="1" dirty="0">
                <a:latin typeface="Andale Mono" panose="020B0509000000000004" pitchFamily="49" charset="0"/>
              </a:rPr>
              <a:t>    </a:t>
            </a:r>
            <a:r>
              <a:rPr lang="en-US" b="1" dirty="0" err="1">
                <a:latin typeface="Andale Mono" panose="020B0509000000000004" pitchFamily="49" charset="0"/>
              </a:rPr>
              <a:t>my_error</a:t>
            </a:r>
            <a:r>
              <a:rPr lang="en-US" b="1" dirty="0">
                <a:latin typeface="Andale Mono" panose="020B0509000000000004" pitchFamily="49" charset="0"/>
              </a:rPr>
              <a:t> = </a:t>
            </a:r>
            <a:r>
              <a:rPr lang="en-US" b="1" dirty="0" err="1">
                <a:latin typeface="Andale Mono" panose="020B0509000000000004" pitchFamily="49" charset="0"/>
              </a:rPr>
              <a:t>ValueError</a:t>
            </a:r>
            <a:r>
              <a:rPr lang="en-US" b="1" dirty="0">
                <a:latin typeface="Andale Mono" panose="020B0509000000000004" pitchFamily="49" charset="0"/>
              </a:rPr>
              <a:t>("{0} is not a valid age ". format(age)) </a:t>
            </a:r>
            <a:endParaRPr lang="en-US" b="1" dirty="0">
              <a:solidFill>
                <a:srgbClr val="00B050"/>
              </a:solidFill>
              <a:latin typeface="Andale Mono" panose="020B0509000000000004" pitchFamily="49" charset="0"/>
            </a:endParaRPr>
          </a:p>
          <a:p>
            <a:r>
              <a:rPr lang="en-US" b="1" dirty="0">
                <a:solidFill>
                  <a:srgbClr val="FF0000"/>
                </a:solidFill>
                <a:latin typeface="Andale Mono" panose="020B0509000000000004" pitchFamily="49" charset="0"/>
              </a:rPr>
              <a:t>    raise </a:t>
            </a:r>
            <a:r>
              <a:rPr lang="en-US" b="1" dirty="0" err="1">
                <a:latin typeface="Andale Mono" panose="020B0509000000000004" pitchFamily="49" charset="0"/>
              </a:rPr>
              <a:t>my_error</a:t>
            </a:r>
            <a:r>
              <a:rPr lang="en-US" b="1" dirty="0">
                <a:latin typeface="Andale Mono" panose="020B0509000000000004" pitchFamily="49" charset="0"/>
              </a:rPr>
              <a:t>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result</a:t>
            </a:r>
            <a:r>
              <a:rPr lang="en-US" b="1" dirty="0">
                <a:solidFill>
                  <a:srgbClr val="FF0000"/>
                </a:solidFill>
                <a:latin typeface="Andale Mono" panose="020B0509000000000004" pitchFamily="49" charset="0"/>
              </a:rPr>
              <a:t> </a:t>
            </a:r>
            <a:r>
              <a:rPr lang="en-US" b="1" dirty="0">
                <a:latin typeface="Andale Mono" panose="020B0509000000000004" pitchFamily="49" charset="0"/>
              </a:rPr>
              <a:t>=</a:t>
            </a:r>
            <a:r>
              <a:rPr lang="en-US" b="1" dirty="0">
                <a:solidFill>
                  <a:srgbClr val="FF0000"/>
                </a:solidFill>
                <a:latin typeface="Andale Mono" panose="020B0509000000000004" pitchFamily="49" charset="0"/>
              </a:rPr>
              <a:t> </a:t>
            </a:r>
            <a:r>
              <a:rPr lang="en-US" b="1" dirty="0">
                <a:solidFill>
                  <a:schemeClr val="accent1">
                    <a:lumMod val="50000"/>
                  </a:schemeClr>
                </a:solidFill>
                <a:latin typeface="Andale Mono" panose="020B0509000000000004" pitchFamily="49" charset="0"/>
              </a:rPr>
              <a:t>True</a:t>
            </a:r>
            <a:r>
              <a:rPr lang="en-US" b="1" dirty="0">
                <a:solidFill>
                  <a:srgbClr val="FF0000"/>
                </a:solidFill>
                <a:latin typeface="Andale Mono" panose="020B0509000000000004" pitchFamily="49" charset="0"/>
              </a:rPr>
              <a:t> if </a:t>
            </a:r>
            <a:r>
              <a:rPr lang="en-US" b="1" dirty="0">
                <a:latin typeface="Andale Mono" panose="020B0509000000000004" pitchFamily="49" charset="0"/>
              </a:rPr>
              <a:t>(age &gt;= 21) </a:t>
            </a:r>
            <a:r>
              <a:rPr lang="en-US" b="1" dirty="0">
                <a:solidFill>
                  <a:srgbClr val="FF0000"/>
                </a:solidFill>
                <a:latin typeface="Andale Mono" panose="020B0509000000000004" pitchFamily="49" charset="0"/>
              </a:rPr>
              <a:t>else </a:t>
            </a:r>
            <a:r>
              <a:rPr lang="en-US" b="1" dirty="0">
                <a:solidFill>
                  <a:schemeClr val="accent1">
                    <a:lumMod val="50000"/>
                  </a:schemeClr>
                </a:solidFill>
                <a:latin typeface="Andale Mono" panose="020B0509000000000004" pitchFamily="49" charset="0"/>
              </a:rPr>
              <a:t>False</a:t>
            </a:r>
          </a:p>
          <a:p>
            <a:r>
              <a:rPr lang="en-US" b="1" dirty="0">
                <a:solidFill>
                  <a:srgbClr val="FF0000"/>
                </a:solidFill>
                <a:latin typeface="Andale Mono" panose="020B0509000000000004" pitchFamily="49" charset="0"/>
              </a:rPr>
              <a:t>  return </a:t>
            </a:r>
            <a:r>
              <a:rPr lang="en-US" b="1" dirty="0">
                <a:latin typeface="Andale Mono" panose="020B0509000000000004" pitchFamily="49" charset="0"/>
              </a:rPr>
              <a:t>result</a:t>
            </a:r>
          </a:p>
        </p:txBody>
      </p:sp>
    </p:spTree>
    <p:extLst>
      <p:ext uri="{BB962C8B-B14F-4D97-AF65-F5344CB8AC3E}">
        <p14:creationId xmlns:p14="http://schemas.microsoft.com/office/powerpoint/2010/main" val="220735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HANDS 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18</a:t>
            </a:fld>
            <a:endParaRPr lang="en-US"/>
          </a:p>
        </p:txBody>
      </p:sp>
      <p:sp>
        <p:nvSpPr>
          <p:cNvPr id="3" name="Rectangle 2">
            <a:extLst>
              <a:ext uri="{FF2B5EF4-FFF2-40B4-BE49-F238E27FC236}">
                <a16:creationId xmlns:a16="http://schemas.microsoft.com/office/drawing/2014/main" id="{80DC39E6-1063-DD47-9C16-0F93417F669C}"/>
              </a:ext>
            </a:extLst>
          </p:cNvPr>
          <p:cNvSpPr/>
          <p:nvPr/>
        </p:nvSpPr>
        <p:spPr>
          <a:xfrm>
            <a:off x="821803" y="1327399"/>
            <a:ext cx="10405640" cy="4154984"/>
          </a:xfrm>
          <a:prstGeom prst="rect">
            <a:avLst/>
          </a:prstGeom>
        </p:spPr>
        <p:txBody>
          <a:bodyPr wrap="square">
            <a:spAutoFit/>
          </a:bodyPr>
          <a:lstStyle/>
          <a:p>
            <a:r>
              <a:rPr lang="en-US" sz="3200" dirty="0"/>
              <a:t>Write a function named </a:t>
            </a:r>
            <a:r>
              <a:rPr lang="en-US" sz="3200" b="1" dirty="0" err="1"/>
              <a:t>readposint</a:t>
            </a:r>
            <a:r>
              <a:rPr lang="en-US" sz="3200" dirty="0"/>
              <a:t> that uses the </a:t>
            </a:r>
            <a:r>
              <a:rPr lang="en-US" sz="3200" b="1" dirty="0"/>
              <a:t>input</a:t>
            </a:r>
            <a:r>
              <a:rPr lang="en-US" sz="3200" dirty="0"/>
              <a:t> dialog to prompt the user for a positive integer and then checks the input to confirm that it meets the requirements. It should be able to handle inputs that cannot be converted to int, as well as negative </a:t>
            </a:r>
            <a:r>
              <a:rPr lang="en-US" sz="3200" dirty="0" err="1"/>
              <a:t>ints</a:t>
            </a:r>
            <a:r>
              <a:rPr lang="en-US" sz="3200" dirty="0"/>
              <a:t>, and edge cases (e.g. when the user closes the dialog, or does not enter anything at all.)</a:t>
            </a:r>
          </a:p>
          <a:p>
            <a:br>
              <a:rPr lang="en-US" dirty="0"/>
            </a:br>
            <a:endParaRPr lang="en-US" dirty="0">
              <a:effectLst/>
            </a:endParaRPr>
          </a:p>
        </p:txBody>
      </p:sp>
    </p:spTree>
    <p:extLst>
      <p:ext uri="{BB962C8B-B14F-4D97-AF65-F5344CB8AC3E}">
        <p14:creationId xmlns:p14="http://schemas.microsoft.com/office/powerpoint/2010/main" val="106432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Longer programs can be split up into separate files</a:t>
            </a:r>
          </a:p>
          <a:p>
            <a:endParaRPr lang="en-US" dirty="0"/>
          </a:p>
          <a:p>
            <a:r>
              <a:rPr lang="en-US" dirty="0"/>
              <a:t>Each file, with functions and variables, can be considered a </a:t>
            </a:r>
            <a:r>
              <a:rPr lang="en-US" i="1" dirty="0"/>
              <a:t>module </a:t>
            </a:r>
            <a:endParaRPr lang="en-US" dirty="0"/>
          </a:p>
          <a:p>
            <a:pPr fontAlgn="auto"/>
            <a:endParaRPr lang="en-US" dirty="0"/>
          </a:p>
          <a:p>
            <a:pPr fontAlgn="auto"/>
            <a:r>
              <a:rPr lang="en-US" dirty="0"/>
              <a:t>Modules are </a:t>
            </a:r>
            <a:r>
              <a:rPr lang="en-US" i="1" dirty="0"/>
              <a:t>imported </a:t>
            </a:r>
            <a:r>
              <a:rPr lang="en-US" dirty="0"/>
              <a:t>using the </a:t>
            </a:r>
            <a:r>
              <a:rPr lang="en-US" b="1" dirty="0"/>
              <a:t>import</a:t>
            </a:r>
            <a:r>
              <a:rPr lang="en-US" dirty="0"/>
              <a:t> statement </a:t>
            </a:r>
          </a:p>
          <a:p>
            <a:pPr fontAlgn="auto"/>
            <a:endParaRPr lang="en-US" dirty="0"/>
          </a:p>
          <a:p>
            <a:pPr fontAlgn="auto"/>
            <a:r>
              <a:rPr lang="en-US" dirty="0"/>
              <a:t>The Standard Python Library consists of some modules (and packages of modules) </a:t>
            </a:r>
          </a:p>
          <a:p>
            <a:endParaRPr lang="en-US" dirty="0"/>
          </a:p>
        </p:txBody>
      </p:sp>
    </p:spTree>
    <p:extLst>
      <p:ext uri="{BB962C8B-B14F-4D97-AF65-F5344CB8AC3E}">
        <p14:creationId xmlns:p14="http://schemas.microsoft.com/office/powerpoint/2010/main" val="233430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r>
              <a:rPr lang="en-US" dirty="0"/>
              <a:t>Language Basics: format, variables</a:t>
            </a:r>
          </a:p>
          <a:p>
            <a:endParaRPr lang="en-US" dirty="0"/>
          </a:p>
          <a:p>
            <a:r>
              <a:rPr lang="en-US" dirty="0"/>
              <a:t>Conditional</a:t>
            </a:r>
          </a:p>
          <a:p>
            <a:endParaRPr lang="en-US" dirty="0"/>
          </a:p>
          <a:p>
            <a:r>
              <a:rPr lang="en-US" dirty="0"/>
              <a:t>Functions</a:t>
            </a:r>
          </a:p>
          <a:p>
            <a:endParaRPr lang="en-US" dirty="0"/>
          </a:p>
          <a:p>
            <a:r>
              <a:rPr lang="en-US" dirty="0"/>
              <a:t>Collections </a:t>
            </a:r>
          </a:p>
          <a:p>
            <a:endParaRPr lang="en-US" dirty="0"/>
          </a:p>
          <a:p>
            <a:r>
              <a:rPr lang="en-US" dirty="0"/>
              <a:t>Loops</a:t>
            </a:r>
          </a:p>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2</a:t>
            </a:fld>
            <a:endParaRPr lang="en-US"/>
          </a:p>
        </p:txBody>
      </p:sp>
    </p:spTree>
    <p:extLst>
      <p:ext uri="{BB962C8B-B14F-4D97-AF65-F5344CB8AC3E}">
        <p14:creationId xmlns:p14="http://schemas.microsoft.com/office/powerpoint/2010/main" val="419965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graphicFrame>
        <p:nvGraphicFramePr>
          <p:cNvPr id="4" name="Table 3">
            <a:extLst>
              <a:ext uri="{FF2B5EF4-FFF2-40B4-BE49-F238E27FC236}">
                <a16:creationId xmlns:a16="http://schemas.microsoft.com/office/drawing/2014/main" id="{D4A05856-3EF1-EC47-9AB4-D7B13BBDAC60}"/>
              </a:ext>
            </a:extLst>
          </p:cNvPr>
          <p:cNvGraphicFramePr>
            <a:graphicFrameLocks noGrp="1"/>
          </p:cNvGraphicFramePr>
          <p:nvPr>
            <p:extLst>
              <p:ext uri="{D42A27DB-BD31-4B8C-83A1-F6EECF244321}">
                <p14:modId xmlns:p14="http://schemas.microsoft.com/office/powerpoint/2010/main" val="3861504555"/>
              </p:ext>
            </p:extLst>
          </p:nvPr>
        </p:nvGraphicFramePr>
        <p:xfrm>
          <a:off x="2032000" y="1634045"/>
          <a:ext cx="8128000" cy="370840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1125179199"/>
                    </a:ext>
                  </a:extLst>
                </a:gridCol>
                <a:gridCol w="6733894">
                  <a:extLst>
                    <a:ext uri="{9D8B030D-6E8A-4147-A177-3AD203B41FA5}">
                      <a16:colId xmlns:a16="http://schemas.microsoft.com/office/drawing/2014/main" val="157202273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78504630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math</a:t>
                      </a:r>
                    </a:p>
                  </a:txBody>
                  <a:tcPr/>
                </a:tc>
                <a:tc>
                  <a:txBody>
                    <a:bodyPr/>
                    <a:lstStyle/>
                    <a:p>
                      <a:r>
                        <a:rPr lang="en-US" dirty="0"/>
                        <a:t>Mathematical functions</a:t>
                      </a:r>
                    </a:p>
                  </a:txBody>
                  <a:tcPr/>
                </a:tc>
                <a:extLst>
                  <a:ext uri="{0D108BD9-81ED-4DB2-BD59-A6C34878D82A}">
                    <a16:rowId xmlns:a16="http://schemas.microsoft.com/office/drawing/2014/main" val="1073034437"/>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System-specific parameters and functions </a:t>
                      </a:r>
                    </a:p>
                  </a:txBody>
                  <a:tcPr/>
                </a:tc>
                <a:extLst>
                  <a:ext uri="{0D108BD9-81ED-4DB2-BD59-A6C34878D82A}">
                    <a16:rowId xmlns:a16="http://schemas.microsoft.com/office/drawing/2014/main" val="215261498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os</a:t>
                      </a:r>
                      <a:endParaRPr lang="en-US" dirty="0"/>
                    </a:p>
                  </a:txBody>
                  <a:tcPr/>
                </a:tc>
                <a:tc>
                  <a:txBody>
                    <a:bodyPr/>
                    <a:lstStyle/>
                    <a:p>
                      <a:r>
                        <a:rPr lang="en-US" dirty="0"/>
                        <a:t>Miscellaneous operating system interfaces</a:t>
                      </a:r>
                    </a:p>
                  </a:txBody>
                  <a:tcPr/>
                </a:tc>
                <a:extLst>
                  <a:ext uri="{0D108BD9-81ED-4DB2-BD59-A6C34878D82A}">
                    <a16:rowId xmlns:a16="http://schemas.microsoft.com/office/drawing/2014/main" val="30470609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random</a:t>
                      </a:r>
                    </a:p>
                  </a:txBody>
                  <a:tcPr/>
                </a:tc>
                <a:tc>
                  <a:txBody>
                    <a:bodyPr/>
                    <a:lstStyle/>
                    <a:p>
                      <a:r>
                        <a:rPr lang="en-US" dirty="0"/>
                        <a:t>Generate (pseudo-)random numbers</a:t>
                      </a:r>
                    </a:p>
                  </a:txBody>
                  <a:tcPr/>
                </a:tc>
                <a:extLst>
                  <a:ext uri="{0D108BD9-81ED-4DB2-BD59-A6C34878D82A}">
                    <a16:rowId xmlns:a16="http://schemas.microsoft.com/office/drawing/2014/main" val="107738293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zlib</a:t>
                      </a:r>
                      <a:endParaRPr lang="en-US" dirty="0"/>
                    </a:p>
                  </a:txBody>
                  <a:tcPr/>
                </a:tc>
                <a:tc>
                  <a:txBody>
                    <a:bodyPr/>
                    <a:lstStyle/>
                    <a:p>
                      <a:r>
                        <a:rPr lang="en-US" dirty="0"/>
                        <a:t>A compression library (compatible with </a:t>
                      </a:r>
                      <a:r>
                        <a:rPr lang="en-US" dirty="0" err="1"/>
                        <a:t>gzip</a:t>
                      </a:r>
                      <a:r>
                        <a:rPr lang="en-US" dirty="0"/>
                        <a:t>)</a:t>
                      </a:r>
                    </a:p>
                  </a:txBody>
                  <a:tcPr/>
                </a:tc>
                <a:extLst>
                  <a:ext uri="{0D108BD9-81ED-4DB2-BD59-A6C34878D82A}">
                    <a16:rowId xmlns:a16="http://schemas.microsoft.com/office/drawing/2014/main" val="426095637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argparse</a:t>
                      </a:r>
                      <a:endParaRPr lang="en-US" dirty="0"/>
                    </a:p>
                  </a:txBody>
                  <a:tcPr/>
                </a:tc>
                <a:tc>
                  <a:txBody>
                    <a:bodyPr/>
                    <a:lstStyle/>
                    <a:p>
                      <a:r>
                        <a:rPr lang="en-US" dirty="0"/>
                        <a:t>Command-line argument parsing</a:t>
                      </a:r>
                    </a:p>
                  </a:txBody>
                  <a:tcPr/>
                </a:tc>
                <a:extLst>
                  <a:ext uri="{0D108BD9-81ED-4DB2-BD59-A6C34878D82A}">
                    <a16:rowId xmlns:a16="http://schemas.microsoft.com/office/drawing/2014/main" val="110049352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urllib</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Open and access resources across the internet by URL</a:t>
                      </a:r>
                    </a:p>
                  </a:txBody>
                  <a:tcPr/>
                </a:tc>
                <a:extLst>
                  <a:ext uri="{0D108BD9-81ED-4DB2-BD59-A6C34878D82A}">
                    <a16:rowId xmlns:a16="http://schemas.microsoft.com/office/drawing/2014/main" val="387619589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datetime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Basic date and time types</a:t>
                      </a:r>
                    </a:p>
                  </a:txBody>
                  <a:tcPr/>
                </a:tc>
                <a:extLst>
                  <a:ext uri="{0D108BD9-81ED-4DB2-BD59-A6C34878D82A}">
                    <a16:rowId xmlns:a16="http://schemas.microsoft.com/office/drawing/2014/main" val="145539026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Regular expressions </a:t>
                      </a:r>
                    </a:p>
                  </a:txBody>
                  <a:tcPr/>
                </a:tc>
                <a:extLst>
                  <a:ext uri="{0D108BD9-81ED-4DB2-BD59-A6C34878D82A}">
                    <a16:rowId xmlns:a16="http://schemas.microsoft.com/office/drawing/2014/main" val="3912308924"/>
                  </a:ext>
                </a:extLst>
              </a:tr>
            </a:tbl>
          </a:graphicData>
        </a:graphic>
      </p:graphicFrame>
    </p:spTree>
    <p:extLst>
      <p:ext uri="{BB962C8B-B14F-4D97-AF65-F5344CB8AC3E}">
        <p14:creationId xmlns:p14="http://schemas.microsoft.com/office/powerpoint/2010/main" val="359476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MATH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sqrt(x) </a:t>
            </a:r>
          </a:p>
          <a:p>
            <a:r>
              <a:rPr lang="en-US" dirty="0"/>
              <a:t>exp(x) </a:t>
            </a:r>
          </a:p>
          <a:p>
            <a:r>
              <a:rPr lang="en-US" dirty="0"/>
              <a:t>log(x) </a:t>
            </a:r>
          </a:p>
          <a:p>
            <a:r>
              <a:rPr lang="en-US" dirty="0"/>
              <a:t>log(x, base) </a:t>
            </a:r>
          </a:p>
          <a:p>
            <a:r>
              <a:rPr lang="en-US" dirty="0"/>
              <a:t>log10(x) </a:t>
            </a:r>
          </a:p>
          <a:p>
            <a:r>
              <a:rPr lang="en-US" dirty="0"/>
              <a:t>sin(x), etc. </a:t>
            </a:r>
          </a:p>
          <a:p>
            <a:r>
              <a:rPr lang="en-US" dirty="0" err="1"/>
              <a:t>asin</a:t>
            </a:r>
            <a:r>
              <a:rPr lang="en-US" dirty="0"/>
              <a:t>(x), etc. </a:t>
            </a:r>
          </a:p>
          <a:p>
            <a:r>
              <a:rPr lang="en-US" dirty="0" err="1"/>
              <a:t>sinh</a:t>
            </a:r>
            <a:r>
              <a:rPr lang="en-US" dirty="0"/>
              <a:t>(x), etc. </a:t>
            </a:r>
          </a:p>
          <a:p>
            <a:r>
              <a:rPr lang="en-US" dirty="0" err="1"/>
              <a:t>hypot</a:t>
            </a:r>
            <a:r>
              <a:rPr lang="en-US" dirty="0"/>
              <a:t>(x, y) </a:t>
            </a:r>
          </a:p>
          <a:p>
            <a:r>
              <a:rPr lang="en-US" dirty="0"/>
              <a:t>pi </a:t>
            </a:r>
          </a:p>
          <a:p>
            <a:r>
              <a:rPr lang="en-US" dirty="0"/>
              <a:t>e</a:t>
            </a:r>
          </a:p>
        </p:txBody>
      </p:sp>
    </p:spTree>
    <p:extLst>
      <p:ext uri="{BB962C8B-B14F-4D97-AF65-F5344CB8AC3E}">
        <p14:creationId xmlns:p14="http://schemas.microsoft.com/office/powerpoint/2010/main" val="380348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System methods and constants, of which the most useful are: </a:t>
            </a:r>
          </a:p>
          <a:p>
            <a:pPr lvl="1"/>
            <a:r>
              <a:rPr lang="en-US" dirty="0" err="1"/>
              <a:t>argv</a:t>
            </a:r>
            <a:r>
              <a:rPr lang="en-US" dirty="0"/>
              <a:t> 	The list of command line arguments passed to a Python script. </a:t>
            </a:r>
          </a:p>
          <a:p>
            <a:pPr lvl="2"/>
            <a:r>
              <a:rPr lang="en-US" dirty="0" err="1"/>
              <a:t>argv</a:t>
            </a:r>
            <a:r>
              <a:rPr lang="en-US" dirty="0"/>
              <a:t>[0] is the script name. e.g. </a:t>
            </a:r>
          </a:p>
          <a:p>
            <a:pPr lvl="2"/>
            <a:r>
              <a:rPr lang="en-US" dirty="0"/>
              <a:t>$ python </a:t>
            </a:r>
            <a:r>
              <a:rPr lang="en-US" dirty="0" err="1"/>
              <a:t>my_script.py</a:t>
            </a:r>
            <a:r>
              <a:rPr lang="en-US" dirty="0"/>
              <a:t> hello 4 </a:t>
            </a:r>
          </a:p>
          <a:p>
            <a:pPr lvl="3"/>
            <a:r>
              <a:rPr lang="en-US" dirty="0" err="1"/>
              <a:t>sys.argv</a:t>
            </a:r>
            <a:r>
              <a:rPr lang="en-US" dirty="0"/>
              <a:t>[0] = ‘</a:t>
            </a:r>
            <a:r>
              <a:rPr lang="en-US" dirty="0" err="1"/>
              <a:t>my_script.py</a:t>
            </a:r>
            <a:r>
              <a:rPr lang="en-US" dirty="0"/>
              <a:t>’ </a:t>
            </a:r>
          </a:p>
          <a:p>
            <a:pPr lvl="3"/>
            <a:r>
              <a:rPr lang="en-US" dirty="0" err="1"/>
              <a:t>sys.argv</a:t>
            </a:r>
            <a:r>
              <a:rPr lang="en-US" dirty="0"/>
              <a:t>[1] = ‘hello’</a:t>
            </a:r>
          </a:p>
          <a:p>
            <a:pPr lvl="3"/>
            <a:r>
              <a:rPr lang="en-US" dirty="0" err="1"/>
              <a:t>sys.argv</a:t>
            </a:r>
            <a:r>
              <a:rPr lang="en-US" dirty="0"/>
              <a:t>[2] = ‘4’ </a:t>
            </a:r>
          </a:p>
          <a:p>
            <a:pPr lvl="3"/>
            <a:endParaRPr lang="en-US" dirty="0"/>
          </a:p>
          <a:p>
            <a:pPr lvl="1"/>
            <a:r>
              <a:rPr lang="en-US" dirty="0"/>
              <a:t>exit([n]) </a:t>
            </a:r>
          </a:p>
          <a:p>
            <a:pPr lvl="2"/>
            <a:r>
              <a:rPr lang="en-US" dirty="0"/>
              <a:t>Exit from Python. If not provided – n defaults to 0, indicating normal termination. </a:t>
            </a:r>
          </a:p>
          <a:p>
            <a:pPr lvl="2"/>
            <a:r>
              <a:rPr lang="en-US" dirty="0"/>
              <a:t>Different non-zero values are used to indicate to the shell various errors. </a:t>
            </a:r>
          </a:p>
          <a:p>
            <a:pPr lvl="1"/>
            <a:endParaRPr lang="en-US" dirty="0"/>
          </a:p>
        </p:txBody>
      </p:sp>
    </p:spTree>
    <p:extLst>
      <p:ext uri="{BB962C8B-B14F-4D97-AF65-F5344CB8AC3E}">
        <p14:creationId xmlns:p14="http://schemas.microsoft.com/office/powerpoint/2010/main" val="311043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440120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import </a:t>
            </a:r>
            <a:r>
              <a:rPr lang="en-US" b="1" dirty="0">
                <a:latin typeface="Andale Mono" panose="020B0509000000000004" pitchFamily="49" charset="0"/>
              </a:rPr>
              <a:t>sys</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x = </a:t>
            </a:r>
            <a:r>
              <a:rPr lang="en-US" b="1" dirty="0">
                <a:solidFill>
                  <a:srgbClr val="FF0000"/>
                </a:solidFill>
                <a:latin typeface="Andale Mono" panose="020B0509000000000004" pitchFamily="49" charset="0"/>
              </a:rPr>
              <a:t>float</a:t>
            </a:r>
            <a:r>
              <a:rPr lang="en-US" b="1" dirty="0">
                <a:latin typeface="Andale Mono" panose="020B0509000000000004" pitchFamily="49" charset="0"/>
              </a:rPr>
              <a:t>(</a:t>
            </a:r>
            <a:r>
              <a:rPr lang="en-US" b="1" dirty="0" err="1">
                <a:solidFill>
                  <a:srgbClr val="FF0000"/>
                </a:solidFill>
                <a:latin typeface="Andale Mono" panose="020B0509000000000004" pitchFamily="49" charset="0"/>
              </a:rPr>
              <a:t>sys.argv</a:t>
            </a:r>
            <a:r>
              <a:rPr lang="en-US" b="1" dirty="0">
                <a:solidFill>
                  <a:srgbClr val="FF0000"/>
                </a:solidFill>
                <a:latin typeface="Andale Mono" panose="020B0509000000000004" pitchFamily="49" charset="0"/>
              </a:rPr>
              <a:t>[1]</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IndexError</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("I need a number, please.")</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err="1">
                <a:latin typeface="Andale Mono" panose="020B0509000000000004" pitchFamily="49" charset="0"/>
              </a:rPr>
              <a:t>rx</a:t>
            </a:r>
            <a:r>
              <a:rPr lang="en-US" b="1" dirty="0">
                <a:latin typeface="Andale Mono" panose="020B0509000000000004" pitchFamily="49" charset="0"/>
              </a:rPr>
              <a:t> = 1./x</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ZeroDivisionError</a:t>
            </a:r>
            <a:r>
              <a:rPr lang="en-US" b="1" dirty="0">
                <a:latin typeface="Andale Mono" panose="020B0509000000000004" pitchFamily="49" charset="0"/>
              </a:rPr>
              <a:t>:</a:t>
            </a:r>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("You can't divide by zero!")</a:t>
            </a:r>
          </a:p>
          <a:p>
            <a:r>
              <a:rPr lang="en-US" b="1" dirty="0">
                <a:solidFill>
                  <a:srgbClr val="FF0000"/>
                </a:solidFill>
                <a:latin typeface="Andale Mono" panose="020B0509000000000004" pitchFamily="49" charset="0"/>
              </a:rPr>
              <a:t>print</a:t>
            </a:r>
            <a:r>
              <a:rPr lang="en-US" b="1" dirty="0">
                <a:latin typeface="Andale Mono" panose="020B0509000000000004" pitchFamily="49" charset="0"/>
              </a:rPr>
              <a:t>(</a:t>
            </a:r>
            <a:r>
              <a:rPr lang="en-US" b="1" dirty="0" err="1">
                <a:latin typeface="Andale Mono" panose="020B0509000000000004" pitchFamily="49" charset="0"/>
              </a:rPr>
              <a:t>rx</a:t>
            </a:r>
            <a:r>
              <a:rPr lang="en-US" b="1" dirty="0">
                <a:latin typeface="Andale Mono" panose="020B0509000000000004" pitchFamily="49" charset="0"/>
              </a:rPr>
              <a:t>)</a:t>
            </a: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p:txBody>
      </p:sp>
    </p:spTree>
    <p:extLst>
      <p:ext uri="{BB962C8B-B14F-4D97-AF65-F5344CB8AC3E}">
        <p14:creationId xmlns:p14="http://schemas.microsoft.com/office/powerpoint/2010/main" val="101144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Miscellaneous operating system interfaces </a:t>
            </a:r>
          </a:p>
          <a:p>
            <a:pPr lvl="1"/>
            <a:r>
              <a:rPr lang="en-US" dirty="0"/>
              <a:t>path: Manipulate file and directory names </a:t>
            </a:r>
          </a:p>
          <a:p>
            <a:pPr lvl="1"/>
            <a:r>
              <a:rPr lang="en-US" dirty="0"/>
              <a:t>environ: A mapping object representing the string environment. </a:t>
            </a:r>
            <a:r>
              <a:rPr lang="en-US" i="1" dirty="0"/>
              <a:t>e.g. </a:t>
            </a:r>
            <a:r>
              <a:rPr lang="en-US" dirty="0" err="1"/>
              <a:t>os.environ</a:t>
            </a:r>
            <a:r>
              <a:rPr lang="en-US" dirty="0"/>
              <a:t>[‘HOME’] is the pathname of your home directory (on some systems)</a:t>
            </a:r>
          </a:p>
          <a:p>
            <a:pPr lvl="1"/>
            <a:r>
              <a:rPr lang="en-US" dirty="0"/>
              <a:t>remove: Delete a file</a:t>
            </a:r>
          </a:p>
          <a:p>
            <a:pPr lvl="1"/>
            <a:r>
              <a:rPr lang="en-US" dirty="0"/>
              <a:t>rename: Rename a file </a:t>
            </a:r>
          </a:p>
          <a:p>
            <a:pPr lvl="1"/>
            <a:r>
              <a:rPr lang="en-US" dirty="0"/>
              <a:t>stat: get information about file read/write permissions, last time of modification, etc. </a:t>
            </a:r>
          </a:p>
          <a:p>
            <a:pPr lvl="1"/>
            <a:r>
              <a:rPr lang="en-US" dirty="0" err="1"/>
              <a:t>listdir</a:t>
            </a:r>
            <a:r>
              <a:rPr lang="en-US" dirty="0"/>
              <a:t> : Return a list of the entries in a directory </a:t>
            </a:r>
          </a:p>
          <a:p>
            <a:pPr lvl="1"/>
            <a:endParaRPr lang="en-US" dirty="0"/>
          </a:p>
        </p:txBody>
      </p:sp>
    </p:spTree>
    <p:extLst>
      <p:ext uri="{BB962C8B-B14F-4D97-AF65-F5344CB8AC3E}">
        <p14:creationId xmlns:p14="http://schemas.microsoft.com/office/powerpoint/2010/main" val="158483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1631216"/>
          </a:xfrm>
          <a:prstGeom prst="rect">
            <a:avLst/>
          </a:prstGeom>
          <a:solidFill>
            <a:schemeClr val="bg1">
              <a:lumMod val="95000"/>
            </a:schemeClr>
          </a:solidFill>
        </p:spPr>
        <p:txBody>
          <a:bodyPr wrap="square" rtlCol="0">
            <a:spAutoFit/>
          </a:bodyPr>
          <a:lstStyle/>
          <a:p>
            <a:r>
              <a:rPr lang="en-US" dirty="0">
                <a:latin typeface="Andale Mono" panose="020B0509000000000004" pitchFamily="49" charset="0"/>
              </a:rPr>
              <a:t>&gt;&gt;&gt; import </a:t>
            </a:r>
            <a:r>
              <a:rPr lang="en-US" dirty="0" err="1">
                <a:latin typeface="Andale Mono" panose="020B0509000000000004" pitchFamily="49" charset="0"/>
              </a:rPr>
              <a:t>os</a:t>
            </a:r>
            <a:r>
              <a:rPr lang="en-US" dirty="0">
                <a:latin typeface="Andale Mono" panose="020B0509000000000004" pitchFamily="49" charset="0"/>
              </a:rPr>
              <a:t> </a:t>
            </a:r>
          </a:p>
          <a:p>
            <a:r>
              <a:rPr lang="en-US" dirty="0">
                <a:latin typeface="Andale Mono" panose="020B0509000000000004" pitchFamily="49" charset="0"/>
              </a:rPr>
              <a:t>&gt;&gt;&gt; HOME = </a:t>
            </a:r>
            <a:r>
              <a:rPr lang="en-US" dirty="0" err="1">
                <a:latin typeface="Andale Mono" panose="020B0509000000000004" pitchFamily="49" charset="0"/>
              </a:rPr>
              <a:t>os.environ</a:t>
            </a:r>
            <a:r>
              <a:rPr lang="en-US" dirty="0">
                <a:latin typeface="Andale Mono" panose="020B0509000000000004" pitchFamily="49" charset="0"/>
              </a:rPr>
              <a:t>[‘HOME’] </a:t>
            </a:r>
          </a:p>
          <a:p>
            <a:r>
              <a:rPr lang="en-US" dirty="0">
                <a:latin typeface="Andale Mono" panose="020B0509000000000004" pitchFamily="49" charset="0"/>
              </a:rPr>
              <a:t>&gt;&gt;&gt; print(</a:t>
            </a:r>
            <a:r>
              <a:rPr lang="en-US" dirty="0" err="1">
                <a:latin typeface="Andale Mono" panose="020B0509000000000004" pitchFamily="49" charset="0"/>
              </a:rPr>
              <a:t>os.listdir</a:t>
            </a:r>
            <a:r>
              <a:rPr lang="en-US" dirty="0">
                <a:latin typeface="Andale Mono" panose="020B0509000000000004" pitchFamily="49" charset="0"/>
              </a:rPr>
              <a:t>(HOME)) </a:t>
            </a:r>
          </a:p>
          <a:p>
            <a:r>
              <a:rPr lang="en-US" dirty="0">
                <a:latin typeface="Andale Mono" panose="020B0509000000000004" pitchFamily="49" charset="0"/>
              </a:rPr>
              <a:t>[‘.</a:t>
            </a:r>
            <a:r>
              <a:rPr lang="en-US" dirty="0" err="1">
                <a:latin typeface="Andale Mono" panose="020B0509000000000004" pitchFamily="49" charset="0"/>
              </a:rPr>
              <a:t>bash_history</a:t>
            </a:r>
            <a:r>
              <a:rPr lang="en-US" dirty="0">
                <a:latin typeface="Andale Mono" panose="020B0509000000000004" pitchFamily="49" charset="0"/>
              </a:rPr>
              <a:t>’, ‘.</a:t>
            </a:r>
            <a:r>
              <a:rPr lang="en-US" dirty="0" err="1">
                <a:latin typeface="Andale Mono" panose="020B0509000000000004" pitchFamily="49" charset="0"/>
              </a:rPr>
              <a:t>bash_profile</a:t>
            </a:r>
            <a:r>
              <a:rPr lang="en-US" dirty="0">
                <a:latin typeface="Andale Mono" panose="020B0509000000000004" pitchFamily="49" charset="0"/>
              </a:rPr>
              <a:t>’, ‘Desktop’, ‘Documents, ‘Downloads’, ‘Library’, ‘research’, ‘teaching’, ... ] </a:t>
            </a:r>
          </a:p>
        </p:txBody>
      </p:sp>
    </p:spTree>
    <p:extLst>
      <p:ext uri="{BB962C8B-B14F-4D97-AF65-F5344CB8AC3E}">
        <p14:creationId xmlns:p14="http://schemas.microsoft.com/office/powerpoint/2010/main" val="87772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From Now On</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err="1"/>
              <a:t>Input/Output</a:t>
            </a:r>
            <a:r>
              <a:rPr lang="en-US" dirty="0"/>
              <a:t> (I/O)</a:t>
            </a:r>
          </a:p>
          <a:p>
            <a:pPr lvl="1"/>
            <a:r>
              <a:rPr lang="en-US" dirty="0"/>
              <a:t>Files</a:t>
            </a:r>
          </a:p>
          <a:p>
            <a:pPr lvl="1"/>
            <a:endParaRPr lang="en-US" dirty="0"/>
          </a:p>
          <a:p>
            <a:r>
              <a:rPr lang="en-US" dirty="0"/>
              <a:t>Errors and Exception</a:t>
            </a:r>
          </a:p>
          <a:p>
            <a:endParaRPr lang="en-US" dirty="0"/>
          </a:p>
          <a:p>
            <a:r>
              <a:rPr lang="en-US" dirty="0"/>
              <a:t>Modules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3</a:t>
            </a:fld>
            <a:endParaRPr lang="en-US"/>
          </a:p>
        </p:txBody>
      </p:sp>
    </p:spTree>
    <p:extLst>
      <p:ext uri="{BB962C8B-B14F-4D97-AF65-F5344CB8AC3E}">
        <p14:creationId xmlns:p14="http://schemas.microsoft.com/office/powerpoint/2010/main" val="15369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Dealing with Files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A file in Python serves as a link to an actual file from the computer </a:t>
            </a:r>
          </a:p>
          <a:p>
            <a:r>
              <a:rPr lang="en-US" dirty="0"/>
              <a:t>Read from/write to a file:</a:t>
            </a:r>
          </a:p>
          <a:p>
            <a:endParaRPr lang="en-US" dirty="0"/>
          </a:p>
          <a:p>
            <a:r>
              <a:rPr lang="en-US" dirty="0"/>
              <a:t>Reading from a file:</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4</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1509198560"/>
              </p:ext>
            </p:extLst>
          </p:nvPr>
        </p:nvGraphicFramePr>
        <p:xfrm>
          <a:off x="1145893" y="3055995"/>
          <a:ext cx="9086128" cy="2443450"/>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‘csv’ in read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whole file content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Reads N bytes (N &gt;= 1)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line = </a:t>
                      </a:r>
                      <a:r>
                        <a:rPr kumimoji="0" lang="en-US" sz="2000" b="0" i="0" u="none" strike="noStrike" cap="none" normalizeH="0" baseline="0" dirty="0" err="1">
                          <a:ln>
                            <a:noFill/>
                          </a:ln>
                          <a:solidFill>
                            <a:schemeClr val="tx1"/>
                          </a:solidFill>
                          <a:effectLst/>
                          <a:latin typeface="Times New Roman" pitchFamily="18" charset="0"/>
                        </a:rPr>
                        <a:t>file_handle.readline</a:t>
                      </a:r>
                      <a:r>
                        <a:rPr kumimoji="0" lang="en-US" sz="2000" b="0" i="0" u="none" strike="noStrike" cap="none" normalizeH="0" baseline="0" dirty="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one line from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lines = </a:t>
                      </a:r>
                      <a:r>
                        <a:rPr kumimoji="0" lang="en-US" sz="2000" b="0" i="0" u="none" strike="noStrike" cap="none" normalizeH="0" baseline="0" dirty="0" err="1">
                          <a:ln>
                            <a:noFill/>
                          </a:ln>
                          <a:solidFill>
                            <a:schemeClr val="tx1"/>
                          </a:solidFill>
                          <a:effectLst/>
                          <a:latin typeface="Times New Roman" pitchFamily="18" charset="0"/>
                        </a:rPr>
                        <a:t>file_handle.readlines</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Returns a list of line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238246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(line)</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B4F92C8E-61C7-F847-88E3-22A74A3FB3ED}"/>
              </a:ext>
            </a:extLst>
          </p:cNvPr>
          <p:cNvPicPr>
            <a:picLocks noChangeAspect="1"/>
          </p:cNvPicPr>
          <p:nvPr/>
        </p:nvPicPr>
        <p:blipFill>
          <a:blip r:embed="rId2"/>
          <a:stretch>
            <a:fillRect/>
          </a:stretch>
        </p:blipFill>
        <p:spPr>
          <a:xfrm>
            <a:off x="6061275" y="3888329"/>
            <a:ext cx="4926876" cy="2229209"/>
          </a:xfrm>
          <a:prstGeom prst="rect">
            <a:avLst/>
          </a:prstGeom>
          <a:ln>
            <a:solidFill>
              <a:schemeClr val="tx1"/>
            </a:solidFill>
          </a:ln>
        </p:spPr>
      </p:pic>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3"/>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4" name="Elbow Connector 13">
            <a:extLst>
              <a:ext uri="{FF2B5EF4-FFF2-40B4-BE49-F238E27FC236}">
                <a16:creationId xmlns:a16="http://schemas.microsoft.com/office/drawing/2014/main" id="{ECB34845-3A04-F64B-923E-0F5A7D24C6AB}"/>
              </a:ext>
            </a:extLst>
          </p:cNvPr>
          <p:cNvCxnSpPr>
            <a:cxnSpLocks/>
            <a:stCxn id="11" idx="4"/>
          </p:cNvCxnSpPr>
          <p:nvPr/>
        </p:nvCxnSpPr>
        <p:spPr bwMode="auto">
          <a:xfrm rot="16200000" flipH="1">
            <a:off x="4048928" y="2078337"/>
            <a:ext cx="742307" cy="3550536"/>
          </a:xfrm>
          <a:prstGeom prst="bentConnector2">
            <a:avLst/>
          </a:prstGeom>
          <a:noFill/>
          <a:ln w="19050" cap="flat" cmpd="sng" algn="ctr">
            <a:solidFill>
              <a:schemeClr val="tx1"/>
            </a:solidFill>
            <a:prstDash val="solid"/>
            <a:round/>
            <a:headEnd type="none" w="med" len="med"/>
            <a:tailEnd type="triangle"/>
          </a:ln>
          <a:effectLst/>
        </p:spPr>
      </p:cxnSp>
      <p:cxnSp>
        <p:nvCxnSpPr>
          <p:cNvPr id="25" name="Elbow Connector 24">
            <a:extLst>
              <a:ext uri="{FF2B5EF4-FFF2-40B4-BE49-F238E27FC236}">
                <a16:creationId xmlns:a16="http://schemas.microsoft.com/office/drawing/2014/main" id="{51965CD4-6E20-5F49-872F-48BA69D41EE2}"/>
              </a:ext>
            </a:extLst>
          </p:cNvPr>
          <p:cNvCxnSpPr>
            <a:stCxn id="12" idx="4"/>
          </p:cNvCxnSpPr>
          <p:nvPr/>
        </p:nvCxnSpPr>
        <p:spPr bwMode="auto">
          <a:xfrm rot="16200000" flipH="1">
            <a:off x="5323075" y="3850195"/>
            <a:ext cx="1226581" cy="517969"/>
          </a:xfrm>
          <a:prstGeom prst="bentConnector3">
            <a:avLst>
              <a:gd name="adj1" fmla="val 99070"/>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0788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a:t>
            </a:r>
            <a:r>
              <a:rPr lang="en-US" b="1" dirty="0" err="1">
                <a:latin typeface="Andale Mono" panose="020B0509000000000004" pitchFamily="49" charset="0"/>
              </a:rPr>
              <a:t>line</a:t>
            </a:r>
            <a:r>
              <a:rPr lang="en-US" b="1" i="1" dirty="0" err="1">
                <a:latin typeface="Andale Mono" panose="020B0509000000000004" pitchFamily="49" charset="0"/>
              </a:rPr>
              <a:t>.rstrip</a:t>
            </a:r>
            <a:r>
              <a:rPr lang="en-US" b="1" i="1" dirty="0">
                <a:latin typeface="Andale Mono" panose="020B0509000000000004" pitchFamily="49" charset="0"/>
              </a:rPr>
              <a:t>(‘\n’)</a:t>
            </a:r>
            <a:r>
              <a:rPr lang="en-US" b="1" dirty="0">
                <a:latin typeface="Andale Mono" panose="020B0509000000000004" pitchFamily="49" charset="0"/>
              </a:rPr>
              <a:t>)</a:t>
            </a:r>
            <a:endParaRPr lang="en-US" dirty="0">
              <a:solidFill>
                <a:srgbClr val="00B050"/>
              </a:solidFill>
              <a:latin typeface="Andale Mono" panose="020B0509000000000004" pitchFamily="49" charset="0"/>
            </a:endParaRP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2"/>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DF357EE7-5B57-1E4C-8AF4-827EADF0BDB7}"/>
              </a:ext>
            </a:extLst>
          </p:cNvPr>
          <p:cNvPicPr>
            <a:picLocks noChangeAspect="1"/>
          </p:cNvPicPr>
          <p:nvPr/>
        </p:nvPicPr>
        <p:blipFill>
          <a:blip r:embed="rId3"/>
          <a:stretch>
            <a:fillRect/>
          </a:stretch>
        </p:blipFill>
        <p:spPr>
          <a:xfrm>
            <a:off x="5255789" y="3817644"/>
            <a:ext cx="4041195" cy="1815296"/>
          </a:xfrm>
          <a:prstGeom prst="rect">
            <a:avLst/>
          </a:prstGeom>
        </p:spPr>
      </p:pic>
    </p:spTree>
    <p:extLst>
      <p:ext uri="{BB962C8B-B14F-4D97-AF65-F5344CB8AC3E}">
        <p14:creationId xmlns:p14="http://schemas.microsoft.com/office/powerpoint/2010/main" val="33370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7</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2246769"/>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line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.rstrip</a:t>
            </a:r>
            <a:r>
              <a:rPr lang="en-US" b="1" i="1" dirty="0">
                <a:latin typeface="Andale Mono" panose="020B0509000000000004" pitchFamily="49" charset="0"/>
              </a:rPr>
              <a:t>(</a:t>
            </a:r>
            <a:r>
              <a:rPr lang="en-US" b="1" dirty="0">
                <a:latin typeface="Andale Mono" panose="020B0509000000000004" pitchFamily="49" charset="0"/>
              </a:rPr>
              <a:t>'</a:t>
            </a:r>
            <a:r>
              <a:rPr lang="en-US" b="1" i="1" dirty="0">
                <a:latin typeface="Andale Mono" panose="020B0509000000000004" pitchFamily="49" charset="0"/>
              </a:rPr>
              <a:t>\n</a:t>
            </a:r>
            <a:r>
              <a:rPr lang="en-US" b="1" dirty="0">
                <a:latin typeface="Andale Mono" panose="020B0509000000000004" pitchFamily="49" charset="0"/>
              </a:rPr>
              <a:t>'</a:t>
            </a:r>
            <a:r>
              <a:rPr lang="en-US" b="1" i="1" dirty="0">
                <a:latin typeface="Andale Mono" panose="020B0509000000000004" pitchFamily="49" charset="0"/>
              </a:rPr>
              <a:t>)</a:t>
            </a:r>
            <a:endParaRPr lang="en-US" b="1" dirty="0">
              <a:latin typeface="Andale Mono" panose="020B0509000000000004" pitchFamily="49" charset="0"/>
            </a:endParaRPr>
          </a:p>
          <a:p>
            <a:r>
              <a:rPr lang="en-US" b="1" dirty="0">
                <a:solidFill>
                  <a:srgbClr val="00B050"/>
                </a:solidFill>
                <a:latin typeface="Andale Mono" panose="020B0509000000000004" pitchFamily="49" charset="0"/>
              </a:rPr>
              <a:t>   </a:t>
            </a:r>
            <a:r>
              <a:rPr lang="en-US" b="1" dirty="0">
                <a:latin typeface="Andale Mono" panose="020B0509000000000004" pitchFamily="49" charset="0"/>
              </a:rPr>
              <a:t>field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.split</a:t>
            </a:r>
            <a:r>
              <a:rPr lang="en-US" b="1" dirty="0">
                <a:latin typeface="Andale Mono" panose="020B0509000000000004" pitchFamily="49" charset="0"/>
              </a:rPr>
              <a:t>(',')</a:t>
            </a:r>
            <a:r>
              <a:rPr lang="en-US" b="1" dirty="0">
                <a:solidFill>
                  <a:srgbClr val="00B050"/>
                </a:solidFill>
                <a:latin typeface="Andale Mono" panose="020B0509000000000004" pitchFamily="49" charset="0"/>
              </a:rPr>
              <a:t> #break the string into a list (split – comma)</a:t>
            </a:r>
          </a:p>
          <a:p>
            <a:r>
              <a:rPr lang="en-US" b="1" dirty="0">
                <a:solidFill>
                  <a:srgbClr val="00B050"/>
                </a:solidFill>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solidFill>
                  <a:srgbClr val="00B050"/>
                </a:solidFill>
                <a:latin typeface="Andale Mono" panose="020B0509000000000004" pitchFamily="49" charset="0"/>
              </a:rPr>
              <a:t> </a:t>
            </a:r>
            <a:r>
              <a:rPr lang="en-US" b="1" dirty="0">
                <a:latin typeface="Andale Mono" panose="020B0509000000000004" pitchFamily="49" charset="0"/>
              </a:rPr>
              <a:t>(field)</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F981954C-322B-A64C-9575-912022D44F49}"/>
              </a:ext>
            </a:extLst>
          </p:cNvPr>
          <p:cNvPicPr>
            <a:picLocks noChangeAspect="1"/>
          </p:cNvPicPr>
          <p:nvPr/>
        </p:nvPicPr>
        <p:blipFill>
          <a:blip r:embed="rId2"/>
          <a:stretch>
            <a:fillRect/>
          </a:stretch>
        </p:blipFill>
        <p:spPr>
          <a:xfrm>
            <a:off x="4235450" y="3920923"/>
            <a:ext cx="6323514" cy="1553901"/>
          </a:xfrm>
          <a:prstGeom prst="rect">
            <a:avLst/>
          </a:prstGeom>
        </p:spPr>
      </p:pic>
    </p:spTree>
    <p:extLst>
      <p:ext uri="{BB962C8B-B14F-4D97-AF65-F5344CB8AC3E}">
        <p14:creationId xmlns:p14="http://schemas.microsoft.com/office/powerpoint/2010/main" val="7506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8</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2046102889"/>
              </p:ext>
            </p:extLst>
          </p:nvPr>
        </p:nvGraphicFramePr>
        <p:xfrm>
          <a:off x="1145893" y="2002699"/>
          <a:ext cx="9086128" cy="1642096"/>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in write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a:t>
                      </a:r>
                      <a:r>
                        <a:rPr kumimoji="0" lang="en-US" sz="2000" b="0" i="0" u="none" strike="noStrike" cap="none" normalizeH="0" baseline="0" dirty="0">
                          <a:ln>
                            <a:noFill/>
                          </a:ln>
                          <a:solidFill>
                            <a:schemeClr val="tx1"/>
                          </a:solidFill>
                          <a:effectLst/>
                          <a:latin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string S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file_handle.writelines</a:t>
                      </a:r>
                      <a:r>
                        <a:rPr kumimoji="0" lang="en-US" sz="2000" b="0" i="0" u="none" strike="noStrike" cap="none" normalizeH="0" baseline="0" dirty="0">
                          <a:ln>
                            <a:noFill/>
                          </a:ln>
                          <a:solidFill>
                            <a:schemeClr val="tx1"/>
                          </a:solidFill>
                          <a:effectLst/>
                          <a:latin typeface="Times New Roman" pitchFamily="18"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the strings in the list L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350116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9</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writelist</a:t>
            </a:r>
            <a:r>
              <a:rPr lang="en-US" b="1" dirty="0">
                <a:latin typeface="Andale Mono" panose="020B0509000000000004" pitchFamily="49" charset="0"/>
              </a:rPr>
              <a:t>(list_1)</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
        <p:nvSpPr>
          <p:cNvPr id="6" name="TextBox 5">
            <a:extLst>
              <a:ext uri="{FF2B5EF4-FFF2-40B4-BE49-F238E27FC236}">
                <a16:creationId xmlns:a16="http://schemas.microsoft.com/office/drawing/2014/main" id="{A59AABCE-FE6D-794E-96AF-E0945E092D83}"/>
              </a:ext>
            </a:extLst>
          </p:cNvPr>
          <p:cNvSpPr txBox="1"/>
          <p:nvPr/>
        </p:nvSpPr>
        <p:spPr>
          <a:xfrm>
            <a:off x="595427" y="3928349"/>
            <a:ext cx="11349646" cy="1938992"/>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a:solidFill>
                  <a:srgbClr val="FF0000"/>
                </a:solidFill>
                <a:latin typeface="Andale Mono" panose="020B0509000000000004" pitchFamily="49" charset="0"/>
              </a:rPr>
              <a:t>for</a:t>
            </a:r>
            <a:r>
              <a:rPr lang="en-US" b="1" dirty="0">
                <a:latin typeface="Andale Mono" panose="020B0509000000000004" pitchFamily="49" charset="0"/>
              </a:rPr>
              <a:t> item </a:t>
            </a:r>
            <a:r>
              <a:rPr lang="en-US" b="1" dirty="0">
                <a:solidFill>
                  <a:srgbClr val="FF0000"/>
                </a:solidFill>
                <a:latin typeface="Andale Mono" panose="020B0509000000000004" pitchFamily="49" charset="0"/>
              </a:rPr>
              <a:t>in</a:t>
            </a:r>
            <a:r>
              <a:rPr lang="en-US" b="1" dirty="0">
                <a:latin typeface="Andale Mono" panose="020B0509000000000004" pitchFamily="49" charset="0"/>
              </a:rPr>
              <a:t> list_1:</a:t>
            </a:r>
          </a:p>
          <a:p>
            <a:r>
              <a:rPr lang="en-US" b="1" dirty="0">
                <a:latin typeface="Andale Mono" panose="020B0509000000000004" pitchFamily="49" charset="0"/>
              </a:rPr>
              <a:t>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a:t>
            </a:r>
            <a:r>
              <a:rPr lang="en-US" b="1" dirty="0">
                <a:latin typeface="Andale Mono" panose="020B0509000000000004" pitchFamily="49" charset="0"/>
              </a:rPr>
              <a:t>(item + '\n')</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Tree>
    <p:extLst>
      <p:ext uri="{BB962C8B-B14F-4D97-AF65-F5344CB8AC3E}">
        <p14:creationId xmlns:p14="http://schemas.microsoft.com/office/powerpoint/2010/main" val="4154420110"/>
      </p:ext>
    </p:extLst>
  </p:cSld>
  <p:clrMapOvr>
    <a:masterClrMapping/>
  </p:clrMapOvr>
</p:sld>
</file>

<file path=ppt/theme/theme1.xml><?xml version="1.0" encoding="utf-8"?>
<a:theme xmlns:a="http://schemas.openxmlformats.org/drawingml/2006/main" name="NAU">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AU" id="{4FA46EE1-9A70-3F4D-A76F-3903DCCF8AED}" vid="{E49527F7-84CE-5A4B-A37A-868CC1514414}"/>
    </a:ext>
  </a:ext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NAU</Template>
  <TotalTime>3729</TotalTime>
  <Words>1608</Words>
  <Application>Microsoft Macintosh PowerPoint</Application>
  <PresentationFormat>Widescreen</PresentationFormat>
  <Paragraphs>261</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Andale Mono</vt:lpstr>
      <vt:lpstr>Arial</vt:lpstr>
      <vt:lpstr>Arial Hebrew Scholar</vt:lpstr>
      <vt:lpstr>Calibri</vt:lpstr>
      <vt:lpstr>Rial</vt:lpstr>
      <vt:lpstr>Times New Roman</vt:lpstr>
      <vt:lpstr>NAU</vt:lpstr>
      <vt:lpstr>1_Dark-Blue-Vertical-PPT-Template</vt:lpstr>
      <vt:lpstr>INF502</vt:lpstr>
      <vt:lpstr>Previously…</vt:lpstr>
      <vt:lpstr>From Now On</vt:lpstr>
      <vt:lpstr>Dealing with Files</vt:lpstr>
      <vt:lpstr>Reading from a file</vt:lpstr>
      <vt:lpstr>Reading from a file</vt:lpstr>
      <vt:lpstr>Reading from a file</vt:lpstr>
      <vt:lpstr>Writing to a file</vt:lpstr>
      <vt:lpstr>Writing to a file</vt:lpstr>
      <vt:lpstr>File Open Modes</vt:lpstr>
      <vt:lpstr>Hands On: 10 minutes</vt:lpstr>
      <vt:lpstr>Errors And Exceptions</vt:lpstr>
      <vt:lpstr>Errors And Exceptions</vt:lpstr>
      <vt:lpstr>Exception Hunting</vt:lpstr>
      <vt:lpstr>Exception Hunting</vt:lpstr>
      <vt:lpstr>Exception Hunting</vt:lpstr>
      <vt:lpstr>Raising exceptions</vt:lpstr>
      <vt:lpstr>HANDS ON!</vt:lpstr>
      <vt:lpstr>Some Python Modules</vt:lpstr>
      <vt:lpstr>Some Python Modules</vt:lpstr>
      <vt:lpstr>MATH module</vt:lpstr>
      <vt:lpstr>Sys module</vt:lpstr>
      <vt:lpstr>Sys module</vt:lpstr>
      <vt:lpstr>OS module</vt:lpstr>
      <vt:lpstr>OS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INF502</dc:title>
  <dc:creator>Igor F Steinmacher</dc:creator>
  <cp:lastModifiedBy>Igor F Steinmacher</cp:lastModifiedBy>
  <cp:revision>29</cp:revision>
  <dcterms:created xsi:type="dcterms:W3CDTF">2019-09-16T00:55:31Z</dcterms:created>
  <dcterms:modified xsi:type="dcterms:W3CDTF">2020-09-09T14:58:29Z</dcterms:modified>
</cp:coreProperties>
</file>