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45"/>
  </p:notesMasterIdLst>
  <p:handoutMasterIdLst>
    <p:handoutMasterId r:id="rId46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56" r:id="rId10"/>
    <p:sldId id="284" r:id="rId11"/>
    <p:sldId id="285" r:id="rId12"/>
    <p:sldId id="287" r:id="rId13"/>
    <p:sldId id="288" r:id="rId14"/>
    <p:sldId id="286" r:id="rId15"/>
    <p:sldId id="289" r:id="rId16"/>
    <p:sldId id="291" r:id="rId17"/>
    <p:sldId id="295" r:id="rId18"/>
    <p:sldId id="296" r:id="rId19"/>
    <p:sldId id="303" r:id="rId20"/>
    <p:sldId id="298" r:id="rId21"/>
    <p:sldId id="300" r:id="rId22"/>
    <p:sldId id="301" r:id="rId23"/>
    <p:sldId id="311" r:id="rId24"/>
    <p:sldId id="312" r:id="rId25"/>
    <p:sldId id="317" r:id="rId26"/>
    <p:sldId id="313" r:id="rId27"/>
    <p:sldId id="318" r:id="rId28"/>
    <p:sldId id="322" r:id="rId29"/>
    <p:sldId id="292" r:id="rId30"/>
    <p:sldId id="293" r:id="rId31"/>
    <p:sldId id="294" r:id="rId32"/>
    <p:sldId id="302" r:id="rId33"/>
    <p:sldId id="305" r:id="rId34"/>
    <p:sldId id="306" r:id="rId35"/>
    <p:sldId id="319" r:id="rId36"/>
    <p:sldId id="320" r:id="rId37"/>
    <p:sldId id="297" r:id="rId38"/>
    <p:sldId id="316" r:id="rId39"/>
    <p:sldId id="308" r:id="rId40"/>
    <p:sldId id="309" r:id="rId41"/>
    <p:sldId id="310" r:id="rId42"/>
    <p:sldId id="314" r:id="rId43"/>
    <p:sldId id="315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99CCCC"/>
    <a:srgbClr val="0E3361"/>
    <a:srgbClr val="F5CE4D"/>
    <a:srgbClr val="003264"/>
    <a:srgbClr val="FBCE20"/>
    <a:srgbClr val="003D7C"/>
    <a:srgbClr val="010000"/>
    <a:srgbClr val="619080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44" autoAdjust="0"/>
    <p:restoredTop sz="94850" autoAdjust="0"/>
  </p:normalViewPr>
  <p:slideViewPr>
    <p:cSldViewPr snapToGrid="0">
      <p:cViewPr>
        <p:scale>
          <a:sx n="160" d="100"/>
          <a:sy n="160" d="100"/>
        </p:scale>
        <p:origin x="19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6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7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6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8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1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8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7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7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4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65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3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5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0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9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4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47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7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mountains_by_elevatio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DFECF59-7BB6-B146-9D3F-8C8CC8683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7C275-FA3F-B14C-8193-9DDF4FF12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KiCK</a:t>
            </a:r>
            <a:r>
              <a:rPr lang="en-US" dirty="0"/>
              <a:t>-OFF</a:t>
            </a:r>
          </a:p>
        </p:txBody>
      </p:sp>
    </p:spTree>
    <p:extLst>
      <p:ext uri="{BB962C8B-B14F-4D97-AF65-F5344CB8AC3E}">
        <p14:creationId xmlns:p14="http://schemas.microsoft.com/office/powerpoint/2010/main" val="288840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Interpreted language</a:t>
            </a:r>
          </a:p>
          <a:p>
            <a:pPr lvl="1"/>
            <a:r>
              <a:rPr lang="en-US" dirty="0"/>
              <a:t>Interactive editor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Running from a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Using an IDE (like Anaconda or PyCharm)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533F0-CE03-1C44-98BC-CABAC4E4A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/>
          <a:stretch/>
        </p:blipFill>
        <p:spPr>
          <a:xfrm>
            <a:off x="1229747" y="2145791"/>
            <a:ext cx="4635500" cy="1121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DFB38-4612-344F-8F4B-6E9316C2B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47" y="3590926"/>
            <a:ext cx="70993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84779-4575-8144-B7E2-175B5823C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87" b="13263"/>
          <a:stretch/>
        </p:blipFill>
        <p:spPr>
          <a:xfrm>
            <a:off x="1973338" y="4615562"/>
            <a:ext cx="3891909" cy="1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</a:t>
            </a:r>
            <a:r>
              <a:rPr lang="en-US" b="1" dirty="0"/>
              <a:t>indentation </a:t>
            </a:r>
            <a:r>
              <a:rPr lang="en-US" dirty="0"/>
              <a:t>to delimit blocks of code</a:t>
            </a:r>
          </a:p>
          <a:p>
            <a:endParaRPr lang="en-US" dirty="0"/>
          </a:p>
          <a:p>
            <a:r>
              <a:rPr lang="en-US" dirty="0"/>
              <a:t>Comments start with #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Colons “:” are used to start a new block for different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57505-12B9-3245-92CF-4B8896552872}"/>
              </a:ext>
            </a:extLst>
          </p:cNvPr>
          <p:cNvSpPr txBox="1"/>
          <p:nvPr/>
        </p:nvSpPr>
        <p:spPr>
          <a:xfrm>
            <a:off x="381000" y="3859085"/>
            <a:ext cx="816559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#function that answers if a number is even or not</a:t>
            </a:r>
            <a:endParaRPr lang="en-US" sz="1800" b="1" dirty="0">
              <a:solidFill>
                <a:srgbClr val="FF0000"/>
              </a:solidFill>
              <a:latin typeface="Andale Mono" panose="020B05090000000000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Andale Mono" panose="020B0509000000000004" pitchFamily="49" charset="0"/>
              </a:rPr>
              <a:t>def</a:t>
            </a:r>
            <a:r>
              <a:rPr lang="en-US" sz="1800" b="1" dirty="0">
                <a:latin typeface="Andale Mono" panose="020B0509000000000004" pitchFamily="49" charset="0"/>
              </a:rPr>
              <a:t> </a:t>
            </a:r>
            <a:r>
              <a:rPr lang="en-US" sz="1800" b="1" dirty="0" err="1">
                <a:latin typeface="Andale Mono" panose="020B0509000000000004" pitchFamily="49" charset="0"/>
              </a:rPr>
              <a:t>isEven</a:t>
            </a:r>
            <a:r>
              <a:rPr lang="en-US" sz="1800" b="1" dirty="0">
                <a:latin typeface="Andale Mono" panose="020B0509000000000004" pitchFamily="49" charset="0"/>
              </a:rPr>
              <a:t> (number):</a:t>
            </a:r>
          </a:p>
          <a:p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   #is the remainder when dividing number by 2 equals to 0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Andale Mono" panose="020B0509000000000004" pitchFamily="49" charset="0"/>
              </a:rPr>
              <a:t>if</a:t>
            </a:r>
            <a:r>
              <a:rPr lang="en-US" sz="1800" b="1" dirty="0">
                <a:latin typeface="Andale Mono" panose="020B0509000000000004" pitchFamily="49" charset="0"/>
              </a:rPr>
              <a:t> (number % 2 == 0):</a:t>
            </a:r>
          </a:p>
          <a:p>
            <a:r>
              <a:rPr lang="en-US" sz="1800" b="1" dirty="0">
                <a:solidFill>
                  <a:srgbClr val="00B050"/>
                </a:solidFill>
                <a:latin typeface="Andale Mono" panose="020B0509000000000004" pitchFamily="49" charset="0"/>
              </a:rPr>
              <a:t>  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#yes, the number is even</a:t>
            </a:r>
            <a:endParaRPr lang="en-US" sz="1800" b="1" dirty="0">
              <a:latin typeface="Andale Mono" panose="020B0509000000000004" pitchFamily="49" charset="0"/>
            </a:endParaRPr>
          </a:p>
          <a:p>
            <a:r>
              <a:rPr lang="en-US" sz="1800" b="1" dirty="0">
                <a:latin typeface="Andale Mono" panose="020B05090000000000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Andale Mono" panose="020B0509000000000004" pitchFamily="49" charset="0"/>
              </a:rPr>
              <a:t>return</a:t>
            </a:r>
            <a:r>
              <a:rPr lang="en-US" sz="1800" b="1" dirty="0">
                <a:latin typeface="Andale Mono" panose="020B0509000000000004" pitchFamily="49" charset="0"/>
              </a:rPr>
              <a:t> True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Andale Mono" panose="020B0509000000000004" pitchFamily="49" charset="0"/>
              </a:rPr>
              <a:t>return</a:t>
            </a:r>
            <a:r>
              <a:rPr lang="en-US" sz="1800" b="1" dirty="0">
                <a:latin typeface="Andale Mono" panose="020B0509000000000004" pitchFamily="49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79586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created when they are assigned a value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Type-binding is associated 'on-the-fly'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1248736" y="3191121"/>
            <a:ext cx="72978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ndale Mono" panose="020B0509000000000004" pitchFamily="49" charset="0"/>
              </a:rPr>
              <a:t>&gt;&gt;&gt; x = 2   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#x is an integer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y = 'Igor'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#y is a String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y = 2.5 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#y is now a floating point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z = [1,2,3]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#z is a list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 #each position in z is an integer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type (z)</a:t>
            </a:r>
          </a:p>
          <a:p>
            <a:r>
              <a:rPr lang="en-US" sz="1800" dirty="0">
                <a:latin typeface="Andale Mono" panose="020B0509000000000004" pitchFamily="49" charset="0"/>
              </a:rPr>
              <a:t>&lt;class 'list'&gt;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x = y = z = 4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#chained assignment</a:t>
            </a:r>
          </a:p>
        </p:txBody>
      </p:sp>
    </p:spTree>
    <p:extLst>
      <p:ext uri="{BB962C8B-B14F-4D97-AF65-F5344CB8AC3E}">
        <p14:creationId xmlns:p14="http://schemas.microsoft.com/office/powerpoint/2010/main" val="2284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Mathematics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1175584" y="2059746"/>
            <a:ext cx="5615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ndale Mono" panose="020B0509000000000004" pitchFamily="49" charset="0"/>
              </a:rPr>
              <a:t>&gt;&gt;&gt; a = 2+3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#a is 5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b = 7-4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#b is 3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c = 2*2.5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#c is 5.0 (float!!)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d = 2**4.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#d is 16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e = 5%2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#e is 1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f = 7/2 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#f is 3.5</a:t>
            </a:r>
          </a:p>
          <a:p>
            <a:r>
              <a:rPr lang="en-US" sz="1800" b="1" dirty="0">
                <a:latin typeface="Andale Mono" panose="020B0509000000000004" pitchFamily="49" charset="0"/>
              </a:rPr>
              <a:t>&gt;&gt;&gt; g = 7//2   </a:t>
            </a:r>
            <a:r>
              <a:rPr lang="en-US" sz="1800" dirty="0">
                <a:solidFill>
                  <a:srgbClr val="00B050"/>
                </a:solidFill>
                <a:latin typeface="Andale Mono" panose="020B0509000000000004" pitchFamily="49" charset="0"/>
              </a:rPr>
              <a:t>#g is ...</a:t>
            </a:r>
          </a:p>
        </p:txBody>
      </p:sp>
    </p:spTree>
    <p:extLst>
      <p:ext uri="{BB962C8B-B14F-4D97-AF65-F5344CB8AC3E}">
        <p14:creationId xmlns:p14="http://schemas.microsoft.com/office/powerpoint/2010/main" val="55505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Strings are delimited by single or double quotation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961619" y="2752244"/>
            <a:ext cx="751336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single_quote</a:t>
            </a:r>
            <a:r>
              <a:rPr lang="en-US" sz="1800" dirty="0">
                <a:latin typeface="Courier" pitchFamily="2" charset="0"/>
              </a:rPr>
              <a:t> = 'python'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double_quote</a:t>
            </a:r>
            <a:r>
              <a:rPr lang="en-US" sz="1800" dirty="0">
                <a:latin typeface="Courier" pitchFamily="2" charset="0"/>
              </a:rPr>
              <a:t> = “python”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I_want_the_quote</a:t>
            </a:r>
            <a:r>
              <a:rPr lang="en-US" sz="1800" dirty="0">
                <a:latin typeface="Courier" pitchFamily="2" charset="0"/>
              </a:rPr>
              <a:t> = 'It\'s python'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yes_the_quote</a:t>
            </a:r>
            <a:r>
              <a:rPr lang="en-US" sz="1800" dirty="0">
                <a:latin typeface="Courier" pitchFamily="2" charset="0"/>
              </a:rPr>
              <a:t> = “It's python”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multi_line</a:t>
            </a:r>
            <a:r>
              <a:rPr lang="en-US" sz="1800" dirty="0">
                <a:latin typeface="Courier" pitchFamily="2" charset="0"/>
              </a:rPr>
              <a:t> = 'this is a multi line \</a:t>
            </a:r>
          </a:p>
          <a:p>
            <a:r>
              <a:rPr lang="en-US" sz="1800" dirty="0">
                <a:latin typeface="Courier" pitchFamily="2" charset="0"/>
              </a:rPr>
              <a:t>sentence. It is possible to break it in \</a:t>
            </a:r>
          </a:p>
          <a:p>
            <a:r>
              <a:rPr lang="en-US" sz="1800" dirty="0">
                <a:latin typeface="Courier" pitchFamily="2" charset="0"/>
              </a:rPr>
              <a:t>multiple lines</a:t>
            </a:r>
            <a:r>
              <a:rPr lang="en-US" sz="1800" b="1" dirty="0">
                <a:latin typeface="Courier" pitchFamily="2" charset="0"/>
              </a:rPr>
              <a:t>.’</a:t>
            </a:r>
          </a:p>
          <a:p>
            <a:endParaRPr lang="en-US" sz="1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4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Operations using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961619" y="1996340"/>
            <a:ext cx="7513369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#operations using strings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salutation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= ”Hello”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name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= ”John”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complete_salut</a:t>
            </a:r>
            <a:r>
              <a:rPr lang="en-US" sz="1800" b="1" dirty="0">
                <a:latin typeface="Courier" pitchFamily="2" charset="0"/>
              </a:rPr>
              <a:t> = </a:t>
            </a:r>
            <a:r>
              <a:rPr lang="en-US" sz="1800" dirty="0">
                <a:latin typeface="Courier" pitchFamily="2" charset="0"/>
              </a:rPr>
              <a:t>salutation</a:t>
            </a:r>
            <a:r>
              <a:rPr lang="en-US" sz="1800" b="1" dirty="0">
                <a:latin typeface="Courier" pitchFamily="2" charset="0"/>
              </a:rPr>
              <a:t> + ', ' + </a:t>
            </a:r>
            <a:r>
              <a:rPr lang="en-US" sz="1800" dirty="0">
                <a:latin typeface="Courier" pitchFamily="2" charset="0"/>
              </a:rPr>
              <a:t>name + '!'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 (</a:t>
            </a:r>
            <a:r>
              <a:rPr lang="en-US" sz="1800" dirty="0" err="1">
                <a:latin typeface="Courier" pitchFamily="2" charset="0"/>
              </a:rPr>
              <a:t>complete_salut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Hello, John!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real_long_string</a:t>
            </a:r>
            <a:r>
              <a:rPr lang="en-US" sz="1800" dirty="0">
                <a:latin typeface="Courier" pitchFamily="2" charset="0"/>
              </a:rPr>
              <a:t> = ('this is a long string. ',</a:t>
            </a:r>
          </a:p>
          <a:p>
            <a:r>
              <a:rPr lang="en-US" sz="1800" dirty="0">
                <a:latin typeface="Courier" pitchFamily="2" charset="0"/>
              </a:rPr>
              <a:t>‘It has multiple parts, ',</a:t>
            </a:r>
          </a:p>
          <a:p>
            <a:r>
              <a:rPr lang="en-US" sz="1800" dirty="0">
                <a:latin typeface="Courier" pitchFamily="2" charset="0"/>
              </a:rPr>
              <a:t>‘but all in one line.‘)</a:t>
            </a:r>
          </a:p>
          <a:p>
            <a:endParaRPr lang="en-US" sz="1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4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Input??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Getting user inputs is usually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961619" y="1996340"/>
            <a:ext cx="7901965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#input() function waits for an input from the keyboard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salutation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= ”Hello”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name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= input(“Tell me your name: “)</a:t>
            </a:r>
          </a:p>
          <a:p>
            <a:r>
              <a:rPr lang="en-US" sz="1800" dirty="0">
                <a:latin typeface="Courier" pitchFamily="2" charset="0"/>
              </a:rPr>
              <a:t>Tell me your name: &lt;INPUT + ENTER&gt; 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complete_salut</a:t>
            </a:r>
            <a:r>
              <a:rPr lang="en-US" sz="1800" b="1" dirty="0">
                <a:latin typeface="Courier" pitchFamily="2" charset="0"/>
              </a:rPr>
              <a:t> = </a:t>
            </a:r>
            <a:r>
              <a:rPr lang="en-US" sz="1800" dirty="0">
                <a:latin typeface="Courier" pitchFamily="2" charset="0"/>
              </a:rPr>
              <a:t>salutation</a:t>
            </a:r>
            <a:r>
              <a:rPr lang="en-US" sz="1800" b="1" dirty="0">
                <a:latin typeface="Courier" pitchFamily="2" charset="0"/>
              </a:rPr>
              <a:t> + ', ' + </a:t>
            </a:r>
            <a:r>
              <a:rPr lang="en-US" sz="1800" dirty="0">
                <a:latin typeface="Courier" pitchFamily="2" charset="0"/>
              </a:rPr>
              <a:t>name + '!'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 (</a:t>
            </a:r>
            <a:r>
              <a:rPr lang="en-US" sz="1800" dirty="0" err="1">
                <a:latin typeface="Courier" pitchFamily="2" charset="0"/>
              </a:rPr>
              <a:t>complete_salut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Hello, &lt;NAME ENTERED&gt;!</a:t>
            </a:r>
          </a:p>
          <a:p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weight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= input(“Enter your weight in </a:t>
            </a:r>
            <a:r>
              <a:rPr lang="en-US" sz="1800" dirty="0" err="1">
                <a:latin typeface="Courier" pitchFamily="2" charset="0"/>
              </a:rPr>
              <a:t>lb</a:t>
            </a:r>
            <a:r>
              <a:rPr lang="en-US" sz="1800" dirty="0">
                <a:latin typeface="Courier" pitchFamily="2" charset="0"/>
              </a:rPr>
              <a:t>: ”)</a:t>
            </a:r>
          </a:p>
          <a:p>
            <a:r>
              <a:rPr lang="en-US" sz="1800" dirty="0">
                <a:latin typeface="Courier" pitchFamily="2" charset="0"/>
              </a:rPr>
              <a:t>Enter your weight in </a:t>
            </a:r>
            <a:r>
              <a:rPr lang="en-US" sz="1800" dirty="0" err="1">
                <a:latin typeface="Courier" pitchFamily="2" charset="0"/>
              </a:rPr>
              <a:t>lb</a:t>
            </a:r>
            <a:r>
              <a:rPr lang="en-US" sz="1800" dirty="0">
                <a:latin typeface="Courier" pitchFamily="2" charset="0"/>
              </a:rPr>
              <a:t>: 200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weight = int(weight)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 #what am I doing here???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weight_kg</a:t>
            </a:r>
            <a:r>
              <a:rPr lang="en-US" sz="1800" dirty="0">
                <a:latin typeface="Courier" pitchFamily="2" charset="0"/>
              </a:rPr>
              <a:t> = weight/2.205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 (</a:t>
            </a:r>
            <a:r>
              <a:rPr lang="en-US" sz="1800" dirty="0" err="1">
                <a:latin typeface="Courier" pitchFamily="2" charset="0"/>
              </a:rPr>
              <a:t>weight_kg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90.70294784580499</a:t>
            </a:r>
          </a:p>
        </p:txBody>
      </p:sp>
    </p:spTree>
    <p:extLst>
      <p:ext uri="{BB962C8B-B14F-4D97-AF65-F5344CB8AC3E}">
        <p14:creationId xmlns:p14="http://schemas.microsoft.com/office/powerpoint/2010/main" val="253525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CE26-717A-9B46-B384-B362FA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4-minute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22B8-4DE6-1648-AB47-8F0DA8E7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516112" cy="5001061"/>
          </a:xfrm>
        </p:spPr>
        <p:txBody>
          <a:bodyPr/>
          <a:lstStyle/>
          <a:p>
            <a:r>
              <a:rPr lang="en-US" b="1" dirty="0"/>
              <a:t>Write a program to prompt the user for hours and rate per hour to compute gross pay. </a:t>
            </a:r>
            <a:endParaRPr lang="en-US" dirty="0"/>
          </a:p>
          <a:p>
            <a:pPr lvl="1"/>
            <a:r>
              <a:rPr lang="en-US" dirty="0"/>
              <a:t>Enter Hours: 35 </a:t>
            </a:r>
          </a:p>
          <a:p>
            <a:pPr lvl="1"/>
            <a:r>
              <a:rPr lang="en-US" dirty="0"/>
              <a:t>Enter Rate: 2.75 </a:t>
            </a:r>
          </a:p>
          <a:p>
            <a:pPr lvl="1"/>
            <a:r>
              <a:rPr lang="en-US" dirty="0"/>
              <a:t>Pay: 96.25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Write a program which prompts the user for a Celsius temperature, convert the temperature to Fahrenheit, and print out the converted temperature.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3A4D-CA12-3F46-9157-9C33BD66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if – else (and more…)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229471" y="2152080"/>
            <a:ext cx="48920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if </a:t>
            </a:r>
            <a:r>
              <a:rPr lang="en-US" sz="1800" dirty="0">
                <a:latin typeface="Courier" pitchFamily="2" charset="0"/>
              </a:rPr>
              <a:t>(x &gt; y):</a:t>
            </a:r>
          </a:p>
          <a:p>
            <a:r>
              <a:rPr lang="en-US" sz="1800" b="1" dirty="0">
                <a:latin typeface="Courier" pitchFamily="2" charset="0"/>
              </a:rPr>
              <a:t>   print </a:t>
            </a:r>
            <a:r>
              <a:rPr lang="en-US" sz="1800" dirty="0">
                <a:latin typeface="Courier" pitchFamily="2" charset="0"/>
              </a:rPr>
              <a:t>(“x is greater than y”)</a:t>
            </a:r>
          </a:p>
          <a:p>
            <a:r>
              <a:rPr lang="en-US" sz="1800" b="1" dirty="0" err="1">
                <a:latin typeface="Courier" pitchFamily="2" charset="0"/>
              </a:rPr>
              <a:t>elif</a:t>
            </a:r>
            <a:r>
              <a:rPr lang="en-US" sz="1800" b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(y &gt; x):</a:t>
            </a:r>
          </a:p>
          <a:p>
            <a:r>
              <a:rPr lang="en-US" sz="1800" b="1" dirty="0">
                <a:latin typeface="Courier" pitchFamily="2" charset="0"/>
              </a:rPr>
              <a:t>   print </a:t>
            </a:r>
            <a:r>
              <a:rPr lang="en-US" sz="1800" dirty="0">
                <a:latin typeface="Courier" pitchFamily="2" charset="0"/>
              </a:rPr>
              <a:t>(“y is greater than x”)</a:t>
            </a:r>
          </a:p>
          <a:p>
            <a:r>
              <a:rPr lang="en-US" sz="1800" b="1" dirty="0">
                <a:latin typeface="Courier" pitchFamily="2" charset="0"/>
              </a:rPr>
              <a:t>else:</a:t>
            </a:r>
          </a:p>
          <a:p>
            <a:r>
              <a:rPr lang="en-US" sz="1800" b="1" dirty="0">
                <a:latin typeface="Courier" pitchFamily="2" charset="0"/>
              </a:rPr>
              <a:t>   print </a:t>
            </a:r>
            <a:r>
              <a:rPr lang="en-US" sz="1800" dirty="0">
                <a:latin typeface="Courier" pitchFamily="2" charset="0"/>
              </a:rPr>
              <a:t>(“they are equal!”)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8831E-D9B7-EA4B-978F-58A17FB31500}"/>
              </a:ext>
            </a:extLst>
          </p:cNvPr>
          <p:cNvSpPr txBox="1"/>
          <p:nvPr/>
        </p:nvSpPr>
        <p:spPr>
          <a:xfrm>
            <a:off x="229471" y="4396425"/>
            <a:ext cx="56836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parity = "even" </a:t>
            </a:r>
            <a:r>
              <a:rPr lang="en-US" sz="1800" b="1" dirty="0">
                <a:latin typeface="Courier" pitchFamily="2" charset="0"/>
              </a:rPr>
              <a:t>if</a:t>
            </a:r>
            <a:r>
              <a:rPr lang="en-US" sz="1800" dirty="0">
                <a:latin typeface="Courier" pitchFamily="2" charset="0"/>
              </a:rPr>
              <a:t> x % 2 == 0 </a:t>
            </a:r>
            <a:r>
              <a:rPr lang="en-US" sz="1800" b="1" dirty="0">
                <a:latin typeface="Courier" pitchFamily="2" charset="0"/>
              </a:rPr>
              <a:t>else</a:t>
            </a:r>
            <a:r>
              <a:rPr lang="en-US" sz="1800" dirty="0">
                <a:latin typeface="Courier" pitchFamily="2" charset="0"/>
              </a:rPr>
              <a:t> "odd"</a:t>
            </a:r>
          </a:p>
        </p:txBody>
      </p:sp>
    </p:spTree>
    <p:extLst>
      <p:ext uri="{BB962C8B-B14F-4D97-AF65-F5344CB8AC3E}">
        <p14:creationId xmlns:p14="http://schemas.microsoft.com/office/powerpoint/2010/main" val="131024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330E01-2EC9-1547-9BD0-02839346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47217"/>
              </p:ext>
            </p:extLst>
          </p:nvPr>
        </p:nvGraphicFramePr>
        <p:xfrm>
          <a:off x="1538163" y="1438731"/>
          <a:ext cx="6067673" cy="4236723"/>
        </p:xfrm>
        <a:graphic>
          <a:graphicData uri="http://schemas.openxmlformats.org/drawingml/2006/table">
            <a:tbl>
              <a:tblPr/>
              <a:tblGrid>
                <a:gridCol w="207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47"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strictly 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strictly 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 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negated 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8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7FB-88E7-A24D-89F7-F8E4DF69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4E51-7FF0-B74A-B7AD-0446E57C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Enable constructing representations of a computational process; well-defined algorithms processing information </a:t>
            </a:r>
          </a:p>
          <a:p>
            <a:pPr lvl="1"/>
            <a:r>
              <a:rPr lang="en-US" dirty="0"/>
              <a:t>Mapping to machine instructions</a:t>
            </a:r>
          </a:p>
          <a:p>
            <a:pPr lvl="1"/>
            <a:r>
              <a:rPr lang="en-US" dirty="0"/>
              <a:t>Syntax and associated semantics </a:t>
            </a:r>
          </a:p>
          <a:p>
            <a:endParaRPr lang="en-US" dirty="0"/>
          </a:p>
          <a:p>
            <a:r>
              <a:rPr lang="en-US" dirty="0"/>
              <a:t>Fundamentally just like human languages and form of expression </a:t>
            </a:r>
          </a:p>
          <a:p>
            <a:pPr lvl="1"/>
            <a:r>
              <a:rPr lang="en-US" dirty="0"/>
              <a:t>Non-functional properties become critical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CE26-717A-9B46-B384-B362FA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Suffering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22B8-4DE6-1648-AB47-8F0DA8E7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516112" cy="5001061"/>
          </a:xfrm>
        </p:spPr>
        <p:txBody>
          <a:bodyPr/>
          <a:lstStyle/>
          <a:p>
            <a:r>
              <a:rPr lang="en-US" b="1" dirty="0"/>
              <a:t>Let’s use files instead of Interactive Prompt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Create a file with the extension “.</a:t>
            </a:r>
            <a:r>
              <a:rPr lang="en-US" b="1" dirty="0" err="1"/>
              <a:t>py</a:t>
            </a:r>
            <a:r>
              <a:rPr lang="en-US" b="1" dirty="0"/>
              <a:t>”</a:t>
            </a:r>
          </a:p>
          <a:p>
            <a:pPr lvl="1"/>
            <a:r>
              <a:rPr lang="en-US" dirty="0"/>
              <a:t>To run:</a:t>
            </a:r>
          </a:p>
          <a:p>
            <a:pPr lvl="1"/>
            <a:r>
              <a:rPr lang="en-US" dirty="0"/>
              <a:t>python3 &lt;filename&gt;.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3A4D-CA12-3F46-9157-9C33BD66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CE26-717A-9B46-B384-B362FA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3-minute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22B8-4DE6-1648-AB47-8F0DA8E7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516112" cy="5001061"/>
          </a:xfrm>
        </p:spPr>
        <p:txBody>
          <a:bodyPr/>
          <a:lstStyle/>
          <a:p>
            <a:r>
              <a:rPr lang="en-US" b="1" dirty="0"/>
              <a:t>Write a program to prompt the user age and returns:</a:t>
            </a:r>
          </a:p>
          <a:p>
            <a:pPr lvl="1"/>
            <a:r>
              <a:rPr lang="en-US" dirty="0"/>
              <a:t>“You are a kid” </a:t>
            </a:r>
            <a:r>
              <a:rPr lang="en-US" dirty="0">
                <a:sym typeface="Wingdings" pitchFamily="2" charset="2"/>
              </a:rPr>
              <a:t> in case the person is 12 or younger</a:t>
            </a:r>
          </a:p>
          <a:p>
            <a:pPr lvl="1"/>
            <a:r>
              <a:rPr lang="en-US" dirty="0">
                <a:sym typeface="Wingdings" pitchFamily="2" charset="2"/>
              </a:rPr>
              <a:t>“Teenager around”  If the age is from 13 to 19</a:t>
            </a:r>
          </a:p>
          <a:p>
            <a:pPr lvl="1"/>
            <a:r>
              <a:rPr lang="en-US" dirty="0">
                <a:sym typeface="Wingdings" pitchFamily="2" charset="2"/>
              </a:rPr>
              <a:t>“An adult, eh?”  If older than 19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it in a file called </a:t>
            </a:r>
            <a:r>
              <a:rPr lang="en-US" dirty="0" err="1"/>
              <a:t>age.py</a:t>
            </a:r>
            <a:r>
              <a:rPr lang="en-US" dirty="0"/>
              <a:t> and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3A4D-CA12-3F46-9157-9C33BD66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break up your code into reusable chunks</a:t>
            </a:r>
          </a:p>
          <a:p>
            <a:r>
              <a:rPr lang="en-US" dirty="0"/>
              <a:t>They take arguments and can return values</a:t>
            </a:r>
          </a:p>
          <a:p>
            <a:pPr lvl="1"/>
            <a:r>
              <a:rPr lang="en-US" dirty="0"/>
              <a:t>Increases maintainability</a:t>
            </a:r>
          </a:p>
          <a:p>
            <a:pPr lvl="1"/>
            <a:r>
              <a:rPr lang="en-US" dirty="0"/>
              <a:t>Makes 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57505-12B9-3245-92CF-4B8896552872}"/>
              </a:ext>
            </a:extLst>
          </p:cNvPr>
          <p:cNvSpPr txBox="1"/>
          <p:nvPr/>
        </p:nvSpPr>
        <p:spPr>
          <a:xfrm>
            <a:off x="381000" y="2847149"/>
            <a:ext cx="8165592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</a:rPr>
              <a:t>#function that answers if a number is even or not</a:t>
            </a:r>
            <a:endParaRPr lang="en-US" sz="1600" b="1" dirty="0">
              <a:solidFill>
                <a:srgbClr val="FF0000"/>
              </a:solidFill>
              <a:latin typeface="Andale Mono" panose="020B05090000000000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def</a:t>
            </a:r>
            <a:r>
              <a:rPr lang="en-US" sz="1600" b="1" dirty="0">
                <a:latin typeface="Andale Mono" panose="020B0509000000000004" pitchFamily="49" charset="0"/>
              </a:rPr>
              <a:t> </a:t>
            </a:r>
            <a:r>
              <a:rPr lang="en-US" sz="1600" b="1" dirty="0" err="1">
                <a:latin typeface="Andale Mono" panose="020B0509000000000004" pitchFamily="49" charset="0"/>
              </a:rPr>
              <a:t>isEven</a:t>
            </a:r>
            <a:r>
              <a:rPr lang="en-US" sz="1600" b="1" dirty="0">
                <a:latin typeface="Andale Mono" panose="020B0509000000000004" pitchFamily="49" charset="0"/>
              </a:rPr>
              <a:t> (number):</a:t>
            </a:r>
          </a:p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</a:rPr>
              <a:t>   #is the remainder when dividing number by 2 equals to 0</a:t>
            </a:r>
          </a:p>
          <a:p>
            <a:r>
              <a:rPr lang="en-US" sz="1600" b="1" dirty="0">
                <a:latin typeface="Andale Mono" panose="020B05090000000000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if</a:t>
            </a:r>
            <a:r>
              <a:rPr lang="en-US" sz="1600" b="1" dirty="0">
                <a:latin typeface="Andale Mono" panose="020B0509000000000004" pitchFamily="49" charset="0"/>
              </a:rPr>
              <a:t> (number % 2 == 0):</a:t>
            </a:r>
          </a:p>
          <a:p>
            <a:r>
              <a:rPr lang="en-US" sz="1600" b="1" dirty="0">
                <a:solidFill>
                  <a:srgbClr val="00B050"/>
                </a:solidFill>
                <a:latin typeface="Andale Mono" panose="020B0509000000000004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</a:rPr>
              <a:t>#yes, the number is even</a:t>
            </a:r>
            <a:endParaRPr lang="en-US" sz="1600" b="1" dirty="0">
              <a:latin typeface="Andale Mono" panose="020B0509000000000004" pitchFamily="49" charset="0"/>
            </a:endParaRPr>
          </a:p>
          <a:p>
            <a:r>
              <a:rPr lang="en-US" sz="1600" b="1" dirty="0">
                <a:latin typeface="Andale Mono" panose="020B05090000000000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return</a:t>
            </a:r>
            <a:r>
              <a:rPr lang="en-US" sz="1600" b="1" dirty="0">
                <a:latin typeface="Andale Mono" panose="020B0509000000000004" pitchFamily="49" charset="0"/>
              </a:rPr>
              <a:t> True</a:t>
            </a:r>
          </a:p>
          <a:p>
            <a:r>
              <a:rPr lang="en-US" sz="1600" b="1" dirty="0">
                <a:latin typeface="Andale Mono" panose="020B05090000000000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return</a:t>
            </a:r>
            <a:r>
              <a:rPr lang="en-US" sz="1600" b="1" dirty="0">
                <a:latin typeface="Andale Mono" panose="020B0509000000000004" pitchFamily="49" charset="0"/>
              </a:rPr>
              <a:t> False</a:t>
            </a:r>
          </a:p>
          <a:p>
            <a:endParaRPr lang="en-US" sz="1600" b="1" dirty="0">
              <a:latin typeface="Andale Mono" panose="020B0509000000000004" pitchFamily="49" charset="0"/>
            </a:endParaRPr>
          </a:p>
          <a:p>
            <a:r>
              <a:rPr lang="en-US" sz="1600" b="1" dirty="0" err="1">
                <a:latin typeface="Andale Mono" panose="020B0509000000000004" pitchFamily="49" charset="0"/>
              </a:rPr>
              <a:t>isEven</a:t>
            </a:r>
            <a:r>
              <a:rPr lang="en-US" sz="1600" b="1" dirty="0">
                <a:latin typeface="Andale Mono" panose="020B0509000000000004" pitchFamily="49" charset="0"/>
              </a:rPr>
              <a:t>(10)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True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b="1" dirty="0" err="1">
                <a:latin typeface="Andale Mono" panose="020B0509000000000004" pitchFamily="49" charset="0"/>
              </a:rPr>
              <a:t>isEven</a:t>
            </a:r>
            <a:r>
              <a:rPr lang="en-US" sz="1600" b="1" dirty="0">
                <a:latin typeface="Andale Mono" panose="020B0509000000000004" pitchFamily="49" charset="0"/>
              </a:rPr>
              <a:t>(17)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090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break up your code into reusable chunks</a:t>
            </a:r>
          </a:p>
          <a:p>
            <a:r>
              <a:rPr lang="en-US" dirty="0"/>
              <a:t>They take arguments and can return values</a:t>
            </a:r>
          </a:p>
          <a:p>
            <a:pPr lvl="1"/>
            <a:r>
              <a:rPr lang="en-US" dirty="0"/>
              <a:t>Increases maintainability</a:t>
            </a:r>
          </a:p>
          <a:p>
            <a:pPr lvl="1"/>
            <a:r>
              <a:rPr lang="en-US" dirty="0"/>
              <a:t>Makes 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57505-12B9-3245-92CF-4B8896552872}"/>
              </a:ext>
            </a:extLst>
          </p:cNvPr>
          <p:cNvSpPr txBox="1"/>
          <p:nvPr/>
        </p:nvSpPr>
        <p:spPr>
          <a:xfrm>
            <a:off x="381000" y="2847149"/>
            <a:ext cx="816559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</a:rPr>
              <a:t># Calculates the body mass index (weight in kg, height in m)</a:t>
            </a:r>
            <a:endParaRPr lang="en-US" sz="1600" b="1" dirty="0">
              <a:solidFill>
                <a:srgbClr val="FF0000"/>
              </a:solidFill>
              <a:latin typeface="Andale Mono" panose="020B05090000000000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def</a:t>
            </a:r>
            <a:r>
              <a:rPr lang="en-US" sz="1600" b="1" dirty="0">
                <a:latin typeface="Andale Mono" panose="020B0509000000000004" pitchFamily="49" charset="0"/>
              </a:rPr>
              <a:t> BMI(weight, height):</a:t>
            </a:r>
          </a:p>
          <a:p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   </a:t>
            </a:r>
            <a:r>
              <a:rPr lang="en-US" sz="1600" b="1" dirty="0" err="1">
                <a:latin typeface="Andale Mono" panose="020B0509000000000004" pitchFamily="49" charset="0"/>
              </a:rPr>
              <a:t>bmi</a:t>
            </a:r>
            <a:r>
              <a:rPr lang="en-US" sz="1600" b="1" dirty="0">
                <a:latin typeface="Andale Mono" panose="020B0509000000000004" pitchFamily="49" charset="0"/>
              </a:rPr>
              <a:t> = weight/(height**2) #height to the power of 2</a:t>
            </a:r>
          </a:p>
          <a:p>
            <a:r>
              <a:rPr lang="en-US" sz="1600" b="1" dirty="0">
                <a:solidFill>
                  <a:srgbClr val="FF0000"/>
                </a:solidFill>
                <a:latin typeface="Andale Mono" panose="020B0509000000000004" pitchFamily="49" charset="0"/>
              </a:rPr>
              <a:t>   return</a:t>
            </a:r>
            <a:r>
              <a:rPr lang="en-US" sz="1600" b="1" dirty="0">
                <a:latin typeface="Andale Mono" panose="020B0509000000000004" pitchFamily="49" charset="0"/>
              </a:rPr>
              <a:t> </a:t>
            </a:r>
            <a:r>
              <a:rPr lang="en-US" sz="1600" b="1" dirty="0" err="1">
                <a:latin typeface="Andale Mono" panose="020B0509000000000004" pitchFamily="49" charset="0"/>
              </a:rPr>
              <a:t>bmi</a:t>
            </a:r>
            <a:endParaRPr lang="en-US" sz="1600" b="1" dirty="0">
              <a:latin typeface="Andale Mono" panose="020B0509000000000004" pitchFamily="49" charset="0"/>
            </a:endParaRPr>
          </a:p>
          <a:p>
            <a:endParaRPr lang="en-US" sz="1600" b="1" dirty="0">
              <a:latin typeface="Andale Mono" panose="020B0509000000000004" pitchFamily="49" charset="0"/>
            </a:endParaRPr>
          </a:p>
          <a:p>
            <a:r>
              <a:rPr lang="en-US" sz="1600" b="1" dirty="0" err="1">
                <a:latin typeface="Andale Mono" panose="020B0509000000000004" pitchFamily="49" charset="0"/>
              </a:rPr>
              <a:t>bmi</a:t>
            </a:r>
            <a:r>
              <a:rPr lang="en-US" sz="1600" b="1" dirty="0">
                <a:latin typeface="Andale Mono" panose="020B0509000000000004" pitchFamily="49" charset="0"/>
              </a:rPr>
              <a:t>(98, 1.85)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28.634039444850252</a:t>
            </a:r>
          </a:p>
          <a:p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7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 of functions: </a:t>
            </a:r>
            <a:r>
              <a:rPr lang="pt-BR" b="1" dirty="0" err="1"/>
              <a:t>user-defined</a:t>
            </a:r>
            <a:r>
              <a:rPr lang="pt-BR" b="1" dirty="0"/>
              <a:t> </a:t>
            </a:r>
            <a:r>
              <a:rPr lang="pt-BR" b="1" dirty="0" err="1"/>
              <a:t>functions</a:t>
            </a:r>
            <a:r>
              <a:rPr lang="pt-BR" b="1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/>
              <a:t>user-defined</a:t>
            </a:r>
            <a:endParaRPr lang="en-US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BMI(weight, height) -&gt; Body mass index calculator</a:t>
            </a:r>
          </a:p>
          <a:p>
            <a:pPr lvl="1"/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len</a:t>
            </a:r>
            <a:r>
              <a:rPr lang="en-US" dirty="0">
                <a:latin typeface="Andale Mono" panose="020B0509000000000004" pitchFamily="49" charset="0"/>
              </a:rPr>
              <a:t>(s) -&gt; </a:t>
            </a:r>
            <a:r>
              <a:rPr lang="pt-BR" dirty="0" err="1">
                <a:latin typeface="Andale Mono" panose="020B0509000000000004" pitchFamily="49" charset="0"/>
              </a:rPr>
              <a:t>Return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the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length</a:t>
            </a:r>
            <a:r>
              <a:rPr lang="pt-BR" dirty="0">
                <a:latin typeface="Andale Mono" panose="020B0509000000000004" pitchFamily="49" charset="0"/>
              </a:rPr>
              <a:t> (</a:t>
            </a:r>
            <a:r>
              <a:rPr lang="pt-BR" dirty="0" err="1">
                <a:latin typeface="Andale Mono" panose="020B0509000000000004" pitchFamily="49" charset="0"/>
              </a:rPr>
              <a:t>the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number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of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items</a:t>
            </a:r>
            <a:r>
              <a:rPr lang="pt-BR" dirty="0">
                <a:latin typeface="Andale Mono" panose="020B0509000000000004" pitchFamily="49" charset="0"/>
              </a:rPr>
              <a:t>) </a:t>
            </a:r>
            <a:r>
              <a:rPr lang="pt-BR" dirty="0" err="1">
                <a:latin typeface="Andale Mono" panose="020B0509000000000004" pitchFamily="49" charset="0"/>
              </a:rPr>
              <a:t>of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an</a:t>
            </a:r>
            <a:r>
              <a:rPr lang="pt-BR" dirty="0">
                <a:latin typeface="Andale Mono" panose="020B0509000000000004" pitchFamily="49" charset="0"/>
              </a:rPr>
              <a:t> </a:t>
            </a:r>
            <a:r>
              <a:rPr lang="pt-BR" dirty="0" err="1">
                <a:latin typeface="Andale Mono" panose="020B0509000000000004" pitchFamily="49" charset="0"/>
              </a:rPr>
              <a:t>object</a:t>
            </a:r>
            <a:r>
              <a:rPr lang="pt-BR" dirty="0">
                <a:latin typeface="Andale Mono" panose="020B0509000000000004" pitchFamily="49" charset="0"/>
              </a:rPr>
              <a:t>.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endParaRPr lang="en-US" b="0" dirty="0"/>
          </a:p>
          <a:p>
            <a:pPr marL="457188" lvl="1" indent="0">
              <a:buNone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7D0C02-62D5-E641-ACE7-0E98F2FE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29" y="3859085"/>
            <a:ext cx="3286890" cy="16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F91-DF3D-A44B-A9B7-694B6805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10-Minutes and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E73-E7A1-A441-B598-3B3D5C1B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called “</a:t>
            </a:r>
            <a:r>
              <a:rPr lang="en-US" dirty="0" err="1"/>
              <a:t>convert_lb_to_kg</a:t>
            </a:r>
            <a:r>
              <a:rPr lang="en-US" dirty="0"/>
              <a:t>” which receives the weight in pounds and converts to kilograms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function called “</a:t>
            </a:r>
            <a:r>
              <a:rPr lang="en-US" dirty="0" err="1"/>
              <a:t>convert_ft_in_to_m</a:t>
            </a:r>
            <a:r>
              <a:rPr lang="en-US" dirty="0"/>
              <a:t>” which receives the height in feet and inches (2 parameters) and converts to 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3 functions we have now to calculate the BMI with inputs using imperial metrics.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1B3E7-1DDB-2647-9816-7800FE6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F91-DF3D-A44B-A9B7-694B6805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E73-E7A1-A441-B598-3B3D5C1B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Create</a:t>
            </a:r>
            <a:r>
              <a:rPr lang="pt-BR" b="1" dirty="0"/>
              <a:t> a </a:t>
            </a:r>
            <a:r>
              <a:rPr lang="pt-BR" b="1" dirty="0" err="1"/>
              <a:t>function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BMI </a:t>
            </a:r>
            <a:r>
              <a:rPr lang="pt-BR" b="1" dirty="0" err="1"/>
              <a:t>interpretation</a:t>
            </a:r>
            <a:r>
              <a:rPr lang="pt-BR" b="1" dirty="0"/>
              <a:t> </a:t>
            </a:r>
            <a:r>
              <a:rPr lang="pt-BR" b="1" dirty="0" err="1"/>
              <a:t>according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CDC (centers for </a:t>
            </a:r>
            <a:r>
              <a:rPr lang="pt-BR" b="1" dirty="0" err="1"/>
              <a:t>disease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control</a:t>
            </a:r>
            <a:r>
              <a:rPr lang="pt-BR" b="1" dirty="0"/>
              <a:t>)</a:t>
            </a:r>
          </a:p>
          <a:p>
            <a:endParaRPr lang="pt-BR" b="1" dirty="0"/>
          </a:p>
          <a:p>
            <a:r>
              <a:rPr lang="pt-BR" b="1" dirty="0"/>
              <a:t>The </a:t>
            </a:r>
            <a:r>
              <a:rPr lang="pt-BR" b="1" dirty="0" err="1"/>
              <a:t>program</a:t>
            </a:r>
            <a:r>
              <a:rPr lang="pt-BR" b="1" dirty="0"/>
              <a:t> must </a:t>
            </a:r>
            <a:r>
              <a:rPr lang="pt-BR" b="1" dirty="0" err="1"/>
              <a:t>print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these</a:t>
            </a:r>
            <a:r>
              <a:rPr lang="pt-BR" b="1" dirty="0"/>
              <a:t> BMI </a:t>
            </a:r>
            <a:r>
              <a:rPr lang="pt-BR" b="1" dirty="0" err="1"/>
              <a:t>interpretations</a:t>
            </a:r>
            <a:r>
              <a:rPr lang="pt-BR" b="1" dirty="0"/>
              <a:t> for </a:t>
            </a:r>
            <a:r>
              <a:rPr lang="pt-BR" b="1" dirty="0" err="1"/>
              <a:t>Adults</a:t>
            </a:r>
            <a:r>
              <a:rPr lang="pt-BR" b="1" dirty="0"/>
              <a:t> (20 </a:t>
            </a:r>
            <a:r>
              <a:rPr lang="pt-BR" b="1" dirty="0" err="1"/>
              <a:t>years</a:t>
            </a:r>
            <a:r>
              <a:rPr lang="pt-BR" b="1" dirty="0"/>
              <a:t> </a:t>
            </a:r>
            <a:r>
              <a:rPr lang="pt-BR" b="1" dirty="0" err="1"/>
              <a:t>old</a:t>
            </a:r>
            <a:r>
              <a:rPr lang="pt-BR" b="1" dirty="0"/>
              <a:t> </a:t>
            </a:r>
            <a:r>
              <a:rPr lang="pt-BR" b="1" dirty="0" err="1"/>
              <a:t>or</a:t>
            </a:r>
            <a:r>
              <a:rPr lang="pt-BR" b="1" dirty="0"/>
              <a:t> </a:t>
            </a:r>
            <a:r>
              <a:rPr lang="pt-BR" b="1" dirty="0" err="1"/>
              <a:t>older</a:t>
            </a:r>
            <a:r>
              <a:rPr lang="pt-BR" b="1" dirty="0"/>
              <a:t>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err="1"/>
              <a:t>Below</a:t>
            </a:r>
            <a:r>
              <a:rPr lang="pt-BR" dirty="0"/>
              <a:t> 18.5 = </a:t>
            </a:r>
            <a:r>
              <a:rPr lang="pt-BR" dirty="0" err="1"/>
              <a:t>Underweight</a:t>
            </a:r>
            <a:br>
              <a:rPr lang="pt-BR" dirty="0"/>
            </a:br>
            <a:r>
              <a:rPr lang="pt-BR" dirty="0"/>
              <a:t>18.5-24.9 = Normal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Healthy</a:t>
            </a:r>
            <a:r>
              <a:rPr lang="pt-BR" dirty="0"/>
              <a:t> </a:t>
            </a:r>
            <a:r>
              <a:rPr lang="pt-BR" dirty="0" err="1"/>
              <a:t>Weight</a:t>
            </a:r>
            <a:br>
              <a:rPr lang="pt-BR" dirty="0"/>
            </a:br>
            <a:r>
              <a:rPr lang="pt-BR" dirty="0"/>
              <a:t>25.0-29.9 = </a:t>
            </a:r>
            <a:r>
              <a:rPr lang="pt-BR" dirty="0" err="1"/>
              <a:t>Overweight</a:t>
            </a:r>
            <a:br>
              <a:rPr lang="pt-BR" dirty="0"/>
            </a:br>
            <a:r>
              <a:rPr lang="pt-BR" dirty="0"/>
              <a:t>30.0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Above</a:t>
            </a:r>
            <a:r>
              <a:rPr lang="pt-BR" dirty="0"/>
              <a:t> = </a:t>
            </a:r>
            <a:r>
              <a:rPr lang="pt-BR" dirty="0" err="1"/>
              <a:t>Obese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1B3E7-1DDB-2647-9816-7800FE6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A7983-402B-4549-8090-6C96B31C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32" y="3719664"/>
            <a:ext cx="3774053" cy="25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CA49E08-E511-B045-AFCC-CA14C78B6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9EE-B0F6-A344-A4C6-79F889E99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Lists, dictionaries,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4C80E-30EF-6047-8C7A-C21F87B9A8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A Python list is an </a:t>
            </a:r>
            <a:r>
              <a:rPr lang="en-US" b="1" dirty="0"/>
              <a:t>ordered</a:t>
            </a:r>
            <a:r>
              <a:rPr lang="en-US" dirty="0"/>
              <a:t>, </a:t>
            </a:r>
            <a:r>
              <a:rPr lang="en-US" b="1" dirty="0"/>
              <a:t>mutable</a:t>
            </a:r>
            <a:r>
              <a:rPr lang="en-US" dirty="0"/>
              <a:t> sequence of objects </a:t>
            </a:r>
          </a:p>
          <a:p>
            <a:r>
              <a:rPr lang="en-US" dirty="0"/>
              <a:t>Lists can contain a mixture of any sort of object: numbers, Booleans, strings, other lists, …</a:t>
            </a:r>
          </a:p>
          <a:p>
            <a:r>
              <a:rPr lang="en-US" dirty="0"/>
              <a:t>Lists can grow or shrink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851262" y="3143800"/>
            <a:ext cx="751336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 = [1,2,3,4,5]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len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5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[0]</a:t>
            </a:r>
          </a:p>
          <a:p>
            <a:r>
              <a:rPr lang="en-US" sz="1800" dirty="0">
                <a:latin typeface="Courier" pitchFamily="2" charset="0"/>
              </a:rPr>
              <a:t>1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[4]</a:t>
            </a:r>
          </a:p>
          <a:p>
            <a:r>
              <a:rPr lang="en-US" sz="1800" dirty="0">
                <a:latin typeface="Courier" pitchFamily="2" charset="0"/>
              </a:rPr>
              <a:t>5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[-2]</a:t>
            </a:r>
          </a:p>
          <a:p>
            <a:r>
              <a:rPr lang="en-US" sz="1800" dirty="0">
                <a:latin typeface="Courier" pitchFamily="2" charset="0"/>
              </a:rPr>
              <a:t>4</a:t>
            </a:r>
          </a:p>
          <a:p>
            <a:endParaRPr lang="en-US" sz="1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2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652247" y="1227027"/>
            <a:ext cx="803670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#extending it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list_of_numbers.extend</a:t>
            </a:r>
            <a:r>
              <a:rPr lang="en-US" sz="1800" dirty="0">
                <a:latin typeface="Courier" pitchFamily="2" charset="0"/>
              </a:rPr>
              <a:t>([6,7,8])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[1,2,3,4,5,6,7,8]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#slicing it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piece</a:t>
            </a:r>
            <a:r>
              <a:rPr lang="en-US" sz="1800" b="1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[:4]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 #beginning to 4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print </a:t>
            </a:r>
            <a:r>
              <a:rPr lang="en-US" sz="1800" dirty="0">
                <a:latin typeface="Courier" pitchFamily="2" charset="0"/>
              </a:rPr>
              <a:t>(piece)</a:t>
            </a:r>
          </a:p>
          <a:p>
            <a:r>
              <a:rPr lang="en-US" sz="1800" dirty="0">
                <a:latin typeface="Courier" pitchFamily="2" charset="0"/>
              </a:rPr>
              <a:t>[1,2,3,4]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piece</a:t>
            </a:r>
            <a:r>
              <a:rPr lang="en-US" sz="1800" b="1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[2:6]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#from position 2 to 6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print </a:t>
            </a:r>
            <a:r>
              <a:rPr lang="en-US" sz="1800" dirty="0">
                <a:latin typeface="Courier" pitchFamily="2" charset="0"/>
              </a:rPr>
              <a:t>(piece)</a:t>
            </a:r>
          </a:p>
          <a:p>
            <a:r>
              <a:rPr lang="en-US" sz="1800" dirty="0">
                <a:latin typeface="Courier" pitchFamily="2" charset="0"/>
              </a:rPr>
              <a:t>[3,4,5,6]</a:t>
            </a:r>
          </a:p>
          <a:p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#shrinking it</a:t>
            </a:r>
          </a:p>
          <a:p>
            <a:r>
              <a:rPr lang="en-US" sz="1800" b="1" dirty="0">
                <a:latin typeface="Courier" pitchFamily="2" charset="0"/>
              </a:rPr>
              <a:t>&gt;&gt;&gt; del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 [2:5]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[1,2,6,7,8]</a:t>
            </a:r>
          </a:p>
        </p:txBody>
      </p:sp>
    </p:spTree>
    <p:extLst>
      <p:ext uri="{BB962C8B-B14F-4D97-AF65-F5344CB8AC3E}">
        <p14:creationId xmlns:p14="http://schemas.microsoft.com/office/powerpoint/2010/main" val="15800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9C9A-9242-2D4C-9463-C98C06D8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0EB7-A8E3-194F-A045-208765C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9" y="1876167"/>
            <a:ext cx="4257125" cy="37507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Layered architectures </a:t>
            </a:r>
          </a:p>
          <a:p>
            <a:pPr lvl="1"/>
            <a:r>
              <a:rPr lang="en-US" dirty="0"/>
              <a:t>Mappings from high-level to low-level instructions </a:t>
            </a:r>
            <a:endParaRPr lang="en-US" dirty="0">
              <a:effectLst/>
            </a:endParaRPr>
          </a:p>
        </p:txBody>
      </p:sp>
      <p:pic>
        <p:nvPicPr>
          <p:cNvPr id="1025" name="Picture 1" descr="page2image2865255136">
            <a:extLst>
              <a:ext uri="{FF2B5EF4-FFF2-40B4-BE49-F238E27FC236}">
                <a16:creationId xmlns:a16="http://schemas.microsoft.com/office/drawing/2014/main" id="{A8A33018-E7DC-5B44-9DBC-915095A7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76" y="1960493"/>
            <a:ext cx="4326262" cy="334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3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91415" y="1420846"/>
            <a:ext cx="4298769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#merging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 = [1,2,3]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list2 = [4,5,6]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pPr lvl="0"/>
            <a:r>
              <a:rPr lang="en-US" sz="1800" b="1" dirty="0">
                <a:solidFill>
                  <a:srgbClr val="003366"/>
                </a:solidFill>
                <a:latin typeface="Courier" pitchFamily="2" charset="0"/>
              </a:rPr>
              <a:t>&gt;&gt;&gt; </a:t>
            </a:r>
            <a:r>
              <a:rPr lang="en-US" sz="1800" dirty="0">
                <a:solidFill>
                  <a:srgbClr val="003366"/>
                </a:solidFill>
                <a:latin typeface="Courier" pitchFamily="2" charset="0"/>
              </a:rPr>
              <a:t>list3 = list1 + list2 </a:t>
            </a:r>
          </a:p>
          <a:p>
            <a:pPr lvl="0"/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(list3)</a:t>
            </a:r>
          </a:p>
          <a:p>
            <a:r>
              <a:rPr lang="en-US" sz="1800" dirty="0">
                <a:latin typeface="Courier" pitchFamily="2" charset="0"/>
              </a:rPr>
              <a:t>[1,2,3,4,5,6]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list1.extend(list2)</a:t>
            </a:r>
          </a:p>
          <a:p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(list1)</a:t>
            </a:r>
          </a:p>
          <a:p>
            <a:r>
              <a:rPr lang="en-US" sz="1800" dirty="0">
                <a:latin typeface="Courier" pitchFamily="2" charset="0"/>
              </a:rPr>
              <a:t>[1,2,3,4,5,6]</a:t>
            </a:r>
          </a:p>
          <a:p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#sorting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 = [-1,4,0,9,2,7]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list1.sort()</a:t>
            </a:r>
          </a:p>
          <a:p>
            <a:r>
              <a:rPr lang="en-US" sz="1800" b="1" dirty="0">
                <a:latin typeface="Courier" pitchFamily="2" charset="0"/>
              </a:rPr>
              <a:t>&gt;&gt;&gt; print </a:t>
            </a:r>
            <a:r>
              <a:rPr lang="en-US" sz="1800" dirty="0">
                <a:latin typeface="Courier" pitchFamily="2" charset="0"/>
              </a:rPr>
              <a:t>(list1)</a:t>
            </a:r>
          </a:p>
          <a:p>
            <a:r>
              <a:rPr lang="en-US" sz="1800" dirty="0">
                <a:solidFill>
                  <a:srgbClr val="001933"/>
                </a:solidFill>
                <a:latin typeface="Courier" pitchFamily="2" charset="0"/>
              </a:rPr>
              <a:t>[-1,0,2,4,7,9]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A4338-90D8-724C-A569-8C046647A4A9}"/>
              </a:ext>
            </a:extLst>
          </p:cNvPr>
          <p:cNvSpPr txBox="1"/>
          <p:nvPr/>
        </p:nvSpPr>
        <p:spPr>
          <a:xfrm>
            <a:off x="4544527" y="1420846"/>
            <a:ext cx="45720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#other functions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list1.append(&lt;value&gt;)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list1.insert(&lt;pos&gt;,&lt;value&gt;)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list1.remove(&lt;value&gt;)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list1.clean()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list1.remove(&lt;value&gt;)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list1.index(&lt;value&gt;)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list1.reverse()</a:t>
            </a:r>
          </a:p>
          <a:p>
            <a:r>
              <a:rPr lang="en-US" sz="1800" dirty="0">
                <a:latin typeface="Courier" pitchFamily="2" charset="0"/>
              </a:rPr>
              <a:t>&gt;&gt;&gt; list1.set()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&lt;value&gt; in list1</a:t>
            </a:r>
          </a:p>
          <a:p>
            <a:endParaRPr lang="en-US" sz="1800" dirty="0">
              <a:latin typeface="Courier" pitchFamily="2" charset="0"/>
            </a:endParaRPr>
          </a:p>
          <a:p>
            <a:endParaRPr lang="en-US" sz="1800" dirty="0">
              <a:latin typeface="Courier" pitchFamily="2" charset="0"/>
            </a:endParaRPr>
          </a:p>
          <a:p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D3B-47FB-9D40-B737-1B29523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D55-ADE5-D64A-8AD0-B0618AF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4481413"/>
          </a:xfrm>
        </p:spPr>
        <p:txBody>
          <a:bodyPr/>
          <a:lstStyle/>
          <a:p>
            <a:r>
              <a:rPr lang="en-US" dirty="0"/>
              <a:t>Starting with the </a:t>
            </a:r>
            <a:r>
              <a:rPr lang="en-US" b="1" dirty="0"/>
              <a:t>for</a:t>
            </a:r>
            <a:r>
              <a:rPr lang="en-US" dirty="0"/>
              <a:t> (highly used with </a:t>
            </a:r>
            <a:r>
              <a:rPr lang="en-US" dirty="0" err="1"/>
              <a:t>iterable</a:t>
            </a:r>
            <a:r>
              <a:rPr lang="en-US" dirty="0"/>
              <a:t> objects)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But… also for counting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DEEE-A3B2-0645-B635-45371A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4277-F3BB-0149-A9EF-352CB8B6CB42}"/>
              </a:ext>
            </a:extLst>
          </p:cNvPr>
          <p:cNvSpPr txBox="1"/>
          <p:nvPr/>
        </p:nvSpPr>
        <p:spPr>
          <a:xfrm>
            <a:off x="815315" y="1997839"/>
            <a:ext cx="751336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 = [1,2,3,4,5]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for</a:t>
            </a:r>
            <a:r>
              <a:rPr lang="en-US" sz="1800" dirty="0">
                <a:latin typeface="Courier" pitchFamily="2" charset="0"/>
              </a:rPr>
              <a:t> element </a:t>
            </a:r>
            <a:r>
              <a:rPr lang="en-US" sz="1800" b="1" dirty="0">
                <a:latin typeface="Courier" pitchFamily="2" charset="0"/>
              </a:rPr>
              <a:t>in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list_of_numbers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 (element)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75792-7450-6248-B868-749AFB3C32E6}"/>
              </a:ext>
            </a:extLst>
          </p:cNvPr>
          <p:cNvSpPr txBox="1"/>
          <p:nvPr/>
        </p:nvSpPr>
        <p:spPr>
          <a:xfrm>
            <a:off x="815314" y="3837452"/>
            <a:ext cx="751336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for</a:t>
            </a:r>
            <a:r>
              <a:rPr lang="en-US" sz="1800" dirty="0">
                <a:latin typeface="Courier" pitchFamily="2" charset="0"/>
              </a:rPr>
              <a:t> x </a:t>
            </a:r>
            <a:r>
              <a:rPr lang="en-US" sz="1800" b="1" dirty="0">
                <a:latin typeface="Courier" pitchFamily="2" charset="0"/>
              </a:rPr>
              <a:t>in </a:t>
            </a:r>
            <a:r>
              <a:rPr lang="en-US" sz="1800" dirty="0">
                <a:latin typeface="Courier" pitchFamily="2" charset="0"/>
              </a:rPr>
              <a:t>range</a:t>
            </a:r>
            <a:r>
              <a:rPr lang="en-US" sz="1800" b="1" dirty="0">
                <a:latin typeface="Courier" pitchFamily="2" charset="0"/>
              </a:rPr>
              <a:t>(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):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#will iterate from 0 to 9</a:t>
            </a:r>
          </a:p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="1" dirty="0">
                <a:latin typeface="Courier" pitchFamily="2" charset="0"/>
              </a:rPr>
              <a:t>if</a:t>
            </a:r>
            <a:r>
              <a:rPr lang="en-US" sz="1800" dirty="0">
                <a:latin typeface="Courier" pitchFamily="2" charset="0"/>
              </a:rPr>
              <a:t> (x%3==0):</a:t>
            </a:r>
          </a:p>
          <a:p>
            <a:r>
              <a:rPr lang="en-US" sz="1800" dirty="0">
                <a:latin typeface="Courier" pitchFamily="2" charset="0"/>
              </a:rPr>
              <a:t>      </a:t>
            </a:r>
            <a:r>
              <a:rPr lang="en-US" sz="1800" b="1" dirty="0">
                <a:latin typeface="Courier" pitchFamily="2" charset="0"/>
              </a:rPr>
              <a:t>continue</a:t>
            </a:r>
          </a:p>
          <a:p>
            <a:r>
              <a:rPr lang="en-US" sz="1800" b="1" dirty="0">
                <a:latin typeface="Courier" pitchFamily="2" charset="0"/>
              </a:rPr>
              <a:t>   print</a:t>
            </a:r>
            <a:r>
              <a:rPr lang="en-US" sz="1800" dirty="0">
                <a:latin typeface="Courier" pitchFamily="2" charset="0"/>
              </a:rPr>
              <a:t> (x)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#what is the output?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CD0122-656E-DF4C-A540-005DAE610B8A}"/>
              </a:ext>
            </a:extLst>
          </p:cNvPr>
          <p:cNvGraphicFramePr>
            <a:graphicFrameLocks noGrp="1"/>
          </p:cNvGraphicFramePr>
          <p:nvPr/>
        </p:nvGraphicFramePr>
        <p:xfrm>
          <a:off x="4197350" y="3658870"/>
          <a:ext cx="825500" cy="37528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4102204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[None Given]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5223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F0702-315E-754F-8E65-638A1291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12"/>
              </p:ext>
            </p:extLst>
          </p:nvPr>
        </p:nvGraphicFramePr>
        <p:xfrm>
          <a:off x="4197350" y="3658870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6723554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[Non Given]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8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D3B-47FB-9D40-B737-1B29523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D55-ADE5-D64A-8AD0-B0618AF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4481413"/>
          </a:xfrm>
        </p:spPr>
        <p:txBody>
          <a:bodyPr/>
          <a:lstStyle/>
          <a:p>
            <a:r>
              <a:rPr lang="en-US" dirty="0"/>
              <a:t>Now iterating over a list of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DEEE-A3B2-0645-B635-45371A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4277-F3BB-0149-A9EF-352CB8B6CB42}"/>
              </a:ext>
            </a:extLst>
          </p:cNvPr>
          <p:cNvSpPr txBox="1"/>
          <p:nvPr/>
        </p:nvSpPr>
        <p:spPr>
          <a:xfrm>
            <a:off x="182881" y="1997839"/>
            <a:ext cx="858012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grades is a list that stores the name and the grade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of students. Each position of the list has one list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with two positions. The first stores the name, and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the second stores the grade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grades = [["John",60],["Paul", 84],[”Ben", 70], ["Tony",35]]</a:t>
            </a:r>
          </a:p>
          <a:p>
            <a:r>
              <a:rPr lang="en-US" sz="1800" b="1" dirty="0">
                <a:latin typeface="Courier" pitchFamily="2" charset="0"/>
              </a:rPr>
              <a:t>for</a:t>
            </a:r>
            <a:r>
              <a:rPr lang="en-US" sz="1800" dirty="0">
                <a:latin typeface="Courier" pitchFamily="2" charset="0"/>
              </a:rPr>
              <a:t> entry </a:t>
            </a:r>
            <a:r>
              <a:rPr lang="en-US" sz="1800" b="1" dirty="0">
                <a:latin typeface="Courier" pitchFamily="2" charset="0"/>
              </a:rPr>
              <a:t>in</a:t>
            </a:r>
            <a:r>
              <a:rPr lang="en-US" sz="1800" dirty="0">
                <a:latin typeface="Courier" pitchFamily="2" charset="0"/>
              </a:rPr>
              <a:t> grades:</a:t>
            </a:r>
          </a:p>
          <a:p>
            <a:r>
              <a:rPr lang="en-US" sz="1800" dirty="0">
                <a:latin typeface="Courier" pitchFamily="2" charset="0"/>
              </a:rPr>
              <a:t>   </a:t>
            </a:r>
            <a:r>
              <a:rPr lang="en-US" sz="1800" b="1" dirty="0">
                <a:latin typeface="Courier" pitchFamily="2" charset="0"/>
              </a:rPr>
              <a:t>if</a:t>
            </a:r>
            <a:r>
              <a:rPr lang="en-US" sz="1800" dirty="0">
                <a:latin typeface="Courier" pitchFamily="2" charset="0"/>
              </a:rPr>
              <a:t> (entry[1]&gt;60):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(entry[0] + ": approved")</a:t>
            </a:r>
          </a:p>
          <a:p>
            <a:r>
              <a:rPr lang="en-US" sz="1800" dirty="0">
                <a:latin typeface="Courier" pitchFamily="2" charset="0"/>
              </a:rPr>
              <a:t>   </a:t>
            </a:r>
            <a:r>
              <a:rPr lang="en-US" sz="1800" b="1" dirty="0">
                <a:latin typeface="Courier" pitchFamily="2" charset="0"/>
              </a:rPr>
              <a:t>else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(entry[0] + ": talk to the instructor")</a:t>
            </a:r>
          </a:p>
          <a:p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1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D3B-47FB-9D40-B737-1B29523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D55-ADE5-D64A-8AD0-B0618AF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4481413"/>
          </a:xfrm>
        </p:spPr>
        <p:txBody>
          <a:bodyPr/>
          <a:lstStyle/>
          <a:p>
            <a:r>
              <a:rPr lang="en-US" dirty="0"/>
              <a:t>Now iterating over a list of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DEEE-A3B2-0645-B635-45371A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4277-F3BB-0149-A9EF-352CB8B6CB42}"/>
              </a:ext>
            </a:extLst>
          </p:cNvPr>
          <p:cNvSpPr txBox="1"/>
          <p:nvPr/>
        </p:nvSpPr>
        <p:spPr>
          <a:xfrm>
            <a:off x="182881" y="1997839"/>
            <a:ext cx="858012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grades is a list that stores the name and the grade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of students. Each position of the list has one list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with two positions. The first stores the name, and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the second stores the grade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grades = [["John",60],["Paul", 84],[”Ben", 70], ["Tony",35]]</a:t>
            </a:r>
          </a:p>
          <a:p>
            <a:r>
              <a:rPr lang="en-US" sz="1800" b="1" dirty="0">
                <a:latin typeface="Courier" pitchFamily="2" charset="0"/>
              </a:rPr>
              <a:t>for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name, grade </a:t>
            </a:r>
            <a:r>
              <a:rPr lang="en-US" sz="1800" b="1" dirty="0">
                <a:latin typeface="Courier" pitchFamily="2" charset="0"/>
              </a:rPr>
              <a:t>in</a:t>
            </a:r>
            <a:r>
              <a:rPr lang="en-US" sz="1800" dirty="0">
                <a:latin typeface="Courier" pitchFamily="2" charset="0"/>
              </a:rPr>
              <a:t> grades:</a:t>
            </a:r>
          </a:p>
          <a:p>
            <a:r>
              <a:rPr lang="en-US" sz="1800" dirty="0">
                <a:latin typeface="Courier" pitchFamily="2" charset="0"/>
              </a:rPr>
              <a:t>   </a:t>
            </a:r>
            <a:r>
              <a:rPr lang="en-US" sz="1800" b="1" dirty="0">
                <a:latin typeface="Courier" pitchFamily="2" charset="0"/>
              </a:rPr>
              <a:t>if</a:t>
            </a:r>
            <a:r>
              <a:rPr lang="en-US" sz="1800" dirty="0">
                <a:latin typeface="Courier" pitchFamily="2" charset="0"/>
              </a:rPr>
              <a:t> (grade&gt;60):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(name + ": approved")</a:t>
            </a:r>
          </a:p>
          <a:p>
            <a:r>
              <a:rPr lang="en-US" sz="1800" dirty="0">
                <a:latin typeface="Courier" pitchFamily="2" charset="0"/>
              </a:rPr>
              <a:t>   </a:t>
            </a:r>
            <a:r>
              <a:rPr lang="en-US" sz="1800" b="1" dirty="0">
                <a:latin typeface="Courier" pitchFamily="2" charset="0"/>
              </a:rPr>
              <a:t>else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(name + ": talk to the instructor")</a:t>
            </a:r>
          </a:p>
          <a:p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95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D3B-47FB-9D40-B737-1B29523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D55-ADE5-D64A-8AD0-B0618AF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4481413"/>
          </a:xfrm>
        </p:spPr>
        <p:txBody>
          <a:bodyPr/>
          <a:lstStyle/>
          <a:p>
            <a:r>
              <a:rPr lang="en-US" dirty="0"/>
              <a:t>Now iterating over a list of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DEEE-A3B2-0645-B635-45371A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4277-F3BB-0149-A9EF-352CB8B6CB42}"/>
              </a:ext>
            </a:extLst>
          </p:cNvPr>
          <p:cNvSpPr txBox="1"/>
          <p:nvPr/>
        </p:nvSpPr>
        <p:spPr>
          <a:xfrm>
            <a:off x="182881" y="1997839"/>
            <a:ext cx="858012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grades is a list that stores the name and the grade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of students. Each position of the list has one list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with two positions. The first stores the name, and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the second stores the grade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grades = [["John",60],["Paul", 84],[”Ben", 70], ["Tony",35]]</a:t>
            </a:r>
          </a:p>
          <a:p>
            <a:r>
              <a:rPr lang="en-US" sz="1800" b="1" dirty="0">
                <a:latin typeface="Courier" pitchFamily="2" charset="0"/>
              </a:rPr>
              <a:t>for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name, grade </a:t>
            </a:r>
            <a:r>
              <a:rPr lang="en-US" sz="1800" b="1" dirty="0">
                <a:latin typeface="Courier" pitchFamily="2" charset="0"/>
              </a:rPr>
              <a:t>in</a:t>
            </a:r>
            <a:r>
              <a:rPr lang="en-US" sz="1800" dirty="0">
                <a:latin typeface="Courier" pitchFamily="2" charset="0"/>
              </a:rPr>
              <a:t> grades:</a:t>
            </a:r>
          </a:p>
          <a:p>
            <a:r>
              <a:rPr lang="en-US" sz="1800" dirty="0">
                <a:latin typeface="Courier" pitchFamily="2" charset="0"/>
              </a:rPr>
              <a:t>   </a:t>
            </a:r>
            <a:r>
              <a:rPr lang="en-US" sz="1800" b="1" dirty="0">
                <a:latin typeface="Courier" pitchFamily="2" charset="0"/>
              </a:rPr>
              <a:t>if</a:t>
            </a:r>
            <a:r>
              <a:rPr lang="en-US" sz="1800" dirty="0">
                <a:latin typeface="Courier" pitchFamily="2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grade</a:t>
            </a:r>
            <a:r>
              <a:rPr lang="en-US" sz="1800" dirty="0">
                <a:latin typeface="Courier" pitchFamily="2" charset="0"/>
              </a:rPr>
              <a:t>&gt;60):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name</a:t>
            </a:r>
            <a:r>
              <a:rPr lang="en-US" sz="1800" dirty="0">
                <a:latin typeface="Courier" pitchFamily="2" charset="0"/>
              </a:rPr>
              <a:t> + ": approved")</a:t>
            </a:r>
          </a:p>
          <a:p>
            <a:r>
              <a:rPr lang="en-US" sz="1800" dirty="0">
                <a:latin typeface="Courier" pitchFamily="2" charset="0"/>
              </a:rPr>
              <a:t>   </a:t>
            </a:r>
            <a:r>
              <a:rPr lang="en-US" sz="1800" b="1" dirty="0">
                <a:latin typeface="Courier" pitchFamily="2" charset="0"/>
              </a:rPr>
              <a:t>else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r>
              <a:rPr lang="en-US" sz="1800" dirty="0">
                <a:latin typeface="Courier" pitchFamily="2" charset="0"/>
              </a:rPr>
              <a:t>      </a:t>
            </a:r>
            <a:r>
              <a:rPr lang="en-US" sz="1800" b="1" dirty="0">
                <a:latin typeface="Courier" pitchFamily="2" charset="0"/>
              </a:rPr>
              <a:t>print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name</a:t>
            </a:r>
            <a:r>
              <a:rPr lang="en-US" sz="1800" dirty="0">
                <a:latin typeface="Courier" pitchFamily="2" charset="0"/>
              </a:rPr>
              <a:t> + ": talk to the instructor")</a:t>
            </a:r>
          </a:p>
          <a:p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96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D3B-47FB-9D40-B737-1B29523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D55-ADE5-D64A-8AD0-B0618AFE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4481413"/>
          </a:xfrm>
        </p:spPr>
        <p:txBody>
          <a:bodyPr/>
          <a:lstStyle/>
          <a:p>
            <a:r>
              <a:rPr lang="en-US" dirty="0"/>
              <a:t>Using While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DEEE-A3B2-0645-B635-45371A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4277-F3BB-0149-A9EF-352CB8B6CB42}"/>
              </a:ext>
            </a:extLst>
          </p:cNvPr>
          <p:cNvSpPr txBox="1"/>
          <p:nvPr/>
        </p:nvSpPr>
        <p:spPr>
          <a:xfrm>
            <a:off x="598713" y="1997839"/>
            <a:ext cx="80880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= 1</a:t>
            </a:r>
          </a:p>
          <a:p>
            <a:r>
              <a:rPr lang="en-US" sz="1800" dirty="0">
                <a:latin typeface="Courier" pitchFamily="2" charset="0"/>
              </a:rPr>
              <a:t>while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&lt;= 10: </a:t>
            </a:r>
          </a:p>
          <a:p>
            <a:r>
              <a:rPr lang="en-US" sz="1800" dirty="0">
                <a:latin typeface="Courier" pitchFamily="2" charset="0"/>
              </a:rPr>
              <a:t>    print(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+=1 #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=i+1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for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in range (1,11):</a:t>
            </a:r>
          </a:p>
          <a:p>
            <a:r>
              <a:rPr lang="en-US" sz="1800" dirty="0">
                <a:latin typeface="Courier" pitchFamily="2" charset="0"/>
              </a:rPr>
              <a:t>    print(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39236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I will create a program that stores a set of numbers in a list.</a:t>
            </a:r>
          </a:p>
          <a:p>
            <a:r>
              <a:rPr lang="en-US" dirty="0"/>
              <a:t>The list will be filled with random numbers. The user needs to be able to:</a:t>
            </a:r>
          </a:p>
          <a:p>
            <a:pPr marL="800088" lvl="1" indent="-342900">
              <a:buAutoNum type="arabicPeriod"/>
            </a:pPr>
            <a:r>
              <a:rPr lang="en-US" dirty="0"/>
              <a:t>Add a number to the list</a:t>
            </a:r>
          </a:p>
          <a:p>
            <a:pPr marL="800088" lvl="1" indent="-342900">
              <a:buAutoNum type="arabicPeriod"/>
            </a:pPr>
            <a:r>
              <a:rPr lang="en-US" dirty="0"/>
              <a:t>Present the number of elements in the list, and list the numbers (one per line)</a:t>
            </a:r>
          </a:p>
          <a:p>
            <a:pPr marL="800088" lvl="1" indent="-342900">
              <a:buAutoNum type="arabicPeriod"/>
            </a:pPr>
            <a:r>
              <a:rPr lang="en-US" dirty="0"/>
              <a:t>Clear the list</a:t>
            </a:r>
          </a:p>
          <a:p>
            <a:pPr marL="800088" lvl="1" indent="-342900">
              <a:buAutoNum type="arabicPeriod"/>
            </a:pPr>
            <a:r>
              <a:rPr lang="en-US" dirty="0"/>
              <a:t>Exit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320-37E0-5049-BCA6-32369E9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805-F6F4-F14A-B34F-FF99997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47" y="1405876"/>
            <a:ext cx="8305800" cy="5001061"/>
          </a:xfrm>
        </p:spPr>
        <p:txBody>
          <a:bodyPr/>
          <a:lstStyle/>
          <a:p>
            <a:r>
              <a:rPr lang="en-US" dirty="0"/>
              <a:t>A Python tuple is an ordered, </a:t>
            </a:r>
            <a:r>
              <a:rPr lang="en-US" b="1" dirty="0"/>
              <a:t>immutable</a:t>
            </a:r>
            <a:r>
              <a:rPr lang="en-US" dirty="0"/>
              <a:t> sequence of objects </a:t>
            </a:r>
          </a:p>
          <a:p>
            <a:r>
              <a:rPr lang="en-US" dirty="0"/>
              <a:t>Like lists, but cannot be altered </a:t>
            </a:r>
          </a:p>
          <a:p>
            <a:pPr lvl="1"/>
            <a:r>
              <a:rPr lang="en-US" dirty="0"/>
              <a:t>Do not have methods like reverse(), sort()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8B2C-B660-4B43-B1A5-AA26154C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4DB7D-615B-4B48-8AE5-A8E7A02428CF}"/>
              </a:ext>
            </a:extLst>
          </p:cNvPr>
          <p:cNvSpPr txBox="1"/>
          <p:nvPr/>
        </p:nvSpPr>
        <p:spPr>
          <a:xfrm>
            <a:off x="455047" y="2633472"/>
            <a:ext cx="844448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my_tuple</a:t>
            </a:r>
            <a:r>
              <a:rPr lang="en-US" sz="1800" dirty="0">
                <a:latin typeface="Courier" pitchFamily="2" charset="0"/>
              </a:rPr>
              <a:t> = (6,34,6,7,2)</a:t>
            </a:r>
            <a:endParaRPr lang="en-US" sz="18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len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my_tuple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r>
              <a:rPr lang="en-US" sz="1800" dirty="0">
                <a:latin typeface="Courier" pitchFamily="2" charset="0"/>
              </a:rPr>
              <a:t>5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my_tuple</a:t>
            </a:r>
            <a:r>
              <a:rPr lang="en-US" sz="1800" dirty="0">
                <a:latin typeface="Courier" pitchFamily="2" charset="0"/>
              </a:rPr>
              <a:t>[3]</a:t>
            </a:r>
          </a:p>
          <a:p>
            <a:r>
              <a:rPr lang="en-US" sz="1800" dirty="0">
                <a:latin typeface="Courier" pitchFamily="2" charset="0"/>
              </a:rPr>
              <a:t>7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my_tuple</a:t>
            </a:r>
            <a:r>
              <a:rPr lang="en-US" sz="1800" dirty="0">
                <a:latin typeface="Courier" pitchFamily="2" charset="0"/>
              </a:rPr>
              <a:t>[1:4]</a:t>
            </a:r>
          </a:p>
          <a:p>
            <a:r>
              <a:rPr lang="en-US" sz="1800" dirty="0">
                <a:latin typeface="Courier" pitchFamily="2" charset="0"/>
              </a:rPr>
              <a:t>[34, 6, 7]</a:t>
            </a:r>
          </a:p>
          <a:p>
            <a:r>
              <a:rPr lang="en-US" sz="1800" b="1" dirty="0">
                <a:latin typeface="Courier" pitchFamily="2" charset="0"/>
              </a:rPr>
              <a:t>&gt;&gt;&gt;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my_tuple</a:t>
            </a:r>
            <a:r>
              <a:rPr lang="en-US" sz="1800" dirty="0">
                <a:latin typeface="Courier" pitchFamily="2" charset="0"/>
              </a:rPr>
              <a:t>[2]=8</a:t>
            </a:r>
          </a:p>
          <a:p>
            <a:r>
              <a:rPr lang="en-US" sz="1800" dirty="0">
                <a:latin typeface="Courier" pitchFamily="2" charset="0"/>
              </a:rPr>
              <a:t>Traceback (most recent call last):</a:t>
            </a:r>
          </a:p>
          <a:p>
            <a:r>
              <a:rPr lang="en-US" sz="1800" dirty="0">
                <a:latin typeface="Courier" pitchFamily="2" charset="0"/>
              </a:rPr>
              <a:t>  File "&lt;stdin&gt;", line 1, in &lt;module&gt;</a:t>
            </a:r>
          </a:p>
          <a:p>
            <a:r>
              <a:rPr lang="en-US" sz="1800" dirty="0" err="1">
                <a:latin typeface="Courier" pitchFamily="2" charset="0"/>
              </a:rPr>
              <a:t>TypeError</a:t>
            </a:r>
            <a:r>
              <a:rPr lang="en-US" sz="1800" dirty="0">
                <a:latin typeface="Courier" pitchFamily="2" charset="0"/>
              </a:rPr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597478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35B1-50C1-9B49-B570-7EF339AD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08C7-775B-DE4F-ABAB-E1EBD6F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associates values with unique keys</a:t>
            </a:r>
          </a:p>
          <a:p>
            <a:pPr lvl="1"/>
            <a:r>
              <a:rPr lang="en-US" dirty="0"/>
              <a:t>Use braces instead of square </a:t>
            </a:r>
            <a:r>
              <a:rPr lang="pt-BR" dirty="0" err="1"/>
              <a:t>brackets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A0A9-5AB2-7D4C-976E-92894D5F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C93B4-C0C8-9F43-9373-C7C541323F8B}"/>
              </a:ext>
            </a:extLst>
          </p:cNvPr>
          <p:cNvSpPr txBox="1"/>
          <p:nvPr/>
        </p:nvSpPr>
        <p:spPr>
          <a:xfrm>
            <a:off x="281940" y="2551837"/>
            <a:ext cx="858012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&gt;&gt;&gt; grades = {"John": 60, "Paul": 84, "Ben": 70, "Tony": 35}</a:t>
            </a:r>
          </a:p>
          <a:p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(grades["John"])</a:t>
            </a:r>
          </a:p>
          <a:p>
            <a:r>
              <a:rPr lang="en-US" sz="1800" dirty="0">
                <a:latin typeface="Courier" pitchFamily="2" charset="0"/>
              </a:rPr>
              <a:t>60</a:t>
            </a:r>
          </a:p>
          <a:p>
            <a:r>
              <a:rPr lang="en-US" sz="1800" dirty="0">
                <a:latin typeface="Courier" pitchFamily="2" charset="0"/>
              </a:rPr>
              <a:t>&gt;&gt;&gt; grades["Kate"] = 100           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adds another entry </a:t>
            </a:r>
          </a:p>
          <a:p>
            <a:r>
              <a:rPr lang="en-US" sz="1800" dirty="0">
                <a:latin typeface="Courier" pitchFamily="2" charset="0"/>
              </a:rPr>
              <a:t>&gt;&gt;&gt; grades["John"] = 90            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changes John’s grade </a:t>
            </a:r>
          </a:p>
          <a:p>
            <a:r>
              <a:rPr lang="en-US" sz="1800" b="1" dirty="0">
                <a:latin typeface="Courier" pitchFamily="2" charset="0"/>
              </a:rPr>
              <a:t>&gt;&gt;&gt; print</a:t>
            </a:r>
            <a:r>
              <a:rPr lang="en-US" sz="1800" dirty="0">
                <a:latin typeface="Courier" pitchFamily="2" charset="0"/>
              </a:rPr>
              <a:t>(grades)</a:t>
            </a:r>
          </a:p>
          <a:p>
            <a:r>
              <a:rPr lang="en-US" sz="1800" dirty="0">
                <a:latin typeface="Courier" pitchFamily="2" charset="0"/>
              </a:rPr>
              <a:t>{'John': 90, 'Paul': 84, 'Ben': 70, 'Tony': 35, 'Kate': 100}</a:t>
            </a:r>
          </a:p>
        </p:txBody>
      </p:sp>
    </p:spTree>
    <p:extLst>
      <p:ext uri="{BB962C8B-B14F-4D97-AF65-F5344CB8AC3E}">
        <p14:creationId xmlns:p14="http://schemas.microsoft.com/office/powerpoint/2010/main" val="373423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35B1-50C1-9B49-B570-7EF339AD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A0A9-5AB2-7D4C-976E-92894D5F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C93B4-C0C8-9F43-9373-C7C541323F8B}"/>
              </a:ext>
            </a:extLst>
          </p:cNvPr>
          <p:cNvSpPr txBox="1"/>
          <p:nvPr/>
        </p:nvSpPr>
        <p:spPr>
          <a:xfrm>
            <a:off x="85344" y="1728874"/>
            <a:ext cx="894220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"John" in grades</a:t>
            </a:r>
          </a:p>
          <a:p>
            <a:r>
              <a:rPr lang="en-US" sz="1800" dirty="0">
                <a:latin typeface="Courier" pitchFamily="2" charset="0"/>
              </a:rPr>
              <a:t>True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>
                <a:latin typeface="Courier" pitchFamily="2" charset="0"/>
              </a:rPr>
              <a:t>”Igor" in grades</a:t>
            </a:r>
          </a:p>
          <a:p>
            <a:r>
              <a:rPr lang="en-US" sz="1800" dirty="0">
                <a:latin typeface="Courier" pitchFamily="2" charset="0"/>
              </a:rPr>
              <a:t>False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grades.get</a:t>
            </a:r>
            <a:r>
              <a:rPr lang="en-US" sz="1800" dirty="0">
                <a:latin typeface="Courier" pitchFamily="2" charset="0"/>
              </a:rPr>
              <a:t>("Joel", -1)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will return -1 (avoid errors)</a:t>
            </a:r>
            <a:r>
              <a:rPr lang="en-US" sz="1800" dirty="0">
                <a:latin typeface="Courier" pitchFamily="2" charset="0"/>
              </a:rPr>
              <a:t>    </a:t>
            </a:r>
          </a:p>
          <a:p>
            <a:r>
              <a:rPr lang="en-US" sz="1800" b="1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grades.get</a:t>
            </a:r>
            <a:r>
              <a:rPr lang="en-US" sz="1800" dirty="0">
                <a:latin typeface="Courier" pitchFamily="2" charset="0"/>
              </a:rPr>
              <a:t>(”John", -1)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will return 90 (exists)</a:t>
            </a:r>
            <a:r>
              <a:rPr lang="en-US" sz="1800" dirty="0">
                <a:latin typeface="Courier" pitchFamily="2" charset="0"/>
              </a:rPr>
              <a:t>    </a:t>
            </a:r>
          </a:p>
          <a:p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all_keys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grades.keys</a:t>
            </a:r>
            <a:r>
              <a:rPr lang="en-US" sz="1800" dirty="0">
                <a:latin typeface="Courier" pitchFamily="2" charset="0"/>
              </a:rPr>
              <a:t>().   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return a list of all keys</a:t>
            </a:r>
          </a:p>
          <a:p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all_values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grades.values</a:t>
            </a:r>
            <a:r>
              <a:rPr lang="en-US" sz="1800" dirty="0">
                <a:latin typeface="Courier" pitchFamily="2" charset="0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return a list of all values</a:t>
            </a:r>
          </a:p>
          <a:p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all_pairs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grades.items</a:t>
            </a:r>
            <a:r>
              <a:rPr lang="en-US" sz="1800" dirty="0">
                <a:latin typeface="Courier" pitchFamily="2" charset="0"/>
              </a:rPr>
              <a:t>()   </a:t>
            </a:r>
            <a:r>
              <a:rPr lang="en-US" sz="1800" dirty="0">
                <a:solidFill>
                  <a:srgbClr val="00B050"/>
                </a:solidFill>
                <a:latin typeface="Courier" pitchFamily="2" charset="0"/>
              </a:rPr>
              <a:t># a list of (key, value) tuples</a:t>
            </a:r>
          </a:p>
        </p:txBody>
      </p:sp>
    </p:spTree>
    <p:extLst>
      <p:ext uri="{BB962C8B-B14F-4D97-AF65-F5344CB8AC3E}">
        <p14:creationId xmlns:p14="http://schemas.microsoft.com/office/powerpoint/2010/main" val="23068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F50-96A4-3D48-8798-4CE79816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Compiler-based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C5B4-0755-3A40-9405-4EC5F169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876167"/>
            <a:ext cx="5159102" cy="3750796"/>
          </a:xfrm>
        </p:spPr>
        <p:txBody>
          <a:bodyPr/>
          <a:lstStyle/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High-level syntax to machine code </a:t>
            </a:r>
          </a:p>
          <a:p>
            <a:pPr lvl="2"/>
            <a:r>
              <a:rPr lang="en-US" dirty="0"/>
              <a:t>Plus linking of external resources </a:t>
            </a:r>
          </a:p>
          <a:p>
            <a:r>
              <a:rPr lang="en-US" dirty="0"/>
              <a:t>(Some) Advantages: </a:t>
            </a:r>
          </a:p>
          <a:p>
            <a:pPr lvl="1"/>
            <a:r>
              <a:rPr lang="en-US" dirty="0"/>
              <a:t>(Usually) faster execution due to optimizations </a:t>
            </a:r>
          </a:p>
          <a:p>
            <a:pPr lvl="2"/>
            <a:r>
              <a:rPr lang="en-US" dirty="0"/>
              <a:t>Both algorithmic and machine-specific </a:t>
            </a:r>
          </a:p>
          <a:p>
            <a:r>
              <a:rPr lang="en-US" dirty="0"/>
              <a:t>(Some) Disadvantages: </a:t>
            </a:r>
          </a:p>
          <a:p>
            <a:pPr lvl="1"/>
            <a:r>
              <a:rPr lang="en-US" dirty="0"/>
              <a:t>Compiled code coupled to specific hardware architecture </a:t>
            </a:r>
          </a:p>
          <a:p>
            <a:pPr lvl="1"/>
            <a:r>
              <a:rPr lang="en-US" dirty="0"/>
              <a:t>Long iterative cycle </a:t>
            </a:r>
          </a:p>
          <a:p>
            <a:pPr lvl="1"/>
            <a:r>
              <a:rPr lang="en-US" dirty="0"/>
              <a:t>Requires complete program </a:t>
            </a:r>
            <a:endParaRPr lang="en-US" dirty="0">
              <a:effectLst/>
            </a:endParaRPr>
          </a:p>
        </p:txBody>
      </p:sp>
      <p:pic>
        <p:nvPicPr>
          <p:cNvPr id="2053" name="Picture 5" descr="page2image2865273744">
            <a:extLst>
              <a:ext uri="{FF2B5EF4-FFF2-40B4-BE49-F238E27FC236}">
                <a16:creationId xmlns:a16="http://schemas.microsoft.com/office/drawing/2014/main" id="{4068D0F4-975B-9F45-A5CF-81F76A1C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2" y="1710665"/>
            <a:ext cx="3739598" cy="38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ge3image2868538144">
            <a:extLst>
              <a:ext uri="{FF2B5EF4-FFF2-40B4-BE49-F238E27FC236}">
                <a16:creationId xmlns:a16="http://schemas.microsoft.com/office/drawing/2014/main" id="{6CCECFFB-3503-154A-988B-95457AF7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847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63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35B1-50C1-9B49-B570-7EF339AD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A0A9-5AB2-7D4C-976E-92894D5F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C93B4-C0C8-9F43-9373-C7C541323F8B}"/>
              </a:ext>
            </a:extLst>
          </p:cNvPr>
          <p:cNvSpPr txBox="1"/>
          <p:nvPr/>
        </p:nvSpPr>
        <p:spPr>
          <a:xfrm>
            <a:off x="85344" y="1728874"/>
            <a:ext cx="8942203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# Nested structures... why not?</a:t>
            </a:r>
            <a:endParaRPr lang="en-US" sz="160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family = {"John": {"age": 30, "weight": 170, "city": "Flagstaff"}, 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         "Paul": {"age": 45, "weight": 200, "city": "Buenos Aires"}, 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         "Anna": {"age": 26, "weight": 130, "city": "Paris"}}</a:t>
            </a:r>
          </a:p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# Lazy iteration</a:t>
            </a:r>
            <a:endParaRPr lang="en-US" sz="160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Andale Mono" panose="020B05090000000000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>
                <a:latin typeface="Andale Mono" panose="020B05090000000000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family: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  print(member)</a:t>
            </a:r>
          </a:p>
          <a:p>
            <a:endParaRPr lang="en-US" sz="160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Andale Mono" panose="020B05090000000000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>
                <a:latin typeface="Andale Mono" panose="020B05090000000000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family: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  print(family[member])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US" sz="160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76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BB85-4555-8D45-9580-751F439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132F-9A59-AE49-AA59-4F0827A5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the grades dictionary provided previously </a:t>
            </a:r>
          </a:p>
          <a:p>
            <a:pPr marL="457188" lvl="1" indent="0">
              <a:buNone/>
            </a:pPr>
            <a:r>
              <a:rPr lang="en-US" sz="2100" dirty="0">
                <a:latin typeface="Courier" pitchFamily="2" charset="0"/>
              </a:rPr>
              <a:t>{'John': 90, 'Paul': 84, 'Ben': 70, 'Tony': 35, 'Kate': 100}</a:t>
            </a:r>
          </a:p>
          <a:p>
            <a:pPr marL="457188" lvl="1" indent="0">
              <a:buNone/>
            </a:pPr>
            <a:r>
              <a:rPr lang="en-US" sz="2100" dirty="0">
                <a:latin typeface="Courier" pitchFamily="2" charset="0"/>
              </a:rPr>
              <a:t>Create a program that enables the user to choose one of the options:</a:t>
            </a:r>
          </a:p>
          <a:p>
            <a:pPr marL="914388" lvl="1" indent="-457200">
              <a:buAutoNum type="arabicPeriod"/>
            </a:pPr>
            <a:r>
              <a:rPr lang="en-US" sz="2100" dirty="0">
                <a:latin typeface="Courier" pitchFamily="2" charset="0"/>
              </a:rPr>
              <a:t>See the grade of someone by providing a name</a:t>
            </a:r>
          </a:p>
          <a:p>
            <a:pPr marL="914388" lvl="1" indent="-457200">
              <a:buAutoNum type="arabicPeriod"/>
            </a:pPr>
            <a:r>
              <a:rPr lang="en-US" sz="2100" dirty="0">
                <a:latin typeface="Courier" pitchFamily="2" charset="0"/>
              </a:rPr>
              <a:t>Add a new student and grade</a:t>
            </a:r>
          </a:p>
          <a:p>
            <a:pPr marL="914388" lvl="1" indent="-457200">
              <a:buAutoNum type="arabicPeriod"/>
            </a:pPr>
            <a:r>
              <a:rPr lang="en-US" sz="2100" dirty="0">
                <a:latin typeface="Courier" pitchFamily="2" charset="0"/>
              </a:rPr>
              <a:t>Change a grade given a name of an existing student</a:t>
            </a:r>
          </a:p>
          <a:p>
            <a:pPr marL="914388" lvl="1" indent="-457200">
              <a:buAutoNum type="arabicPeriod"/>
            </a:pPr>
            <a:r>
              <a:rPr lang="en-US" sz="2100" dirty="0">
                <a:latin typeface="Courier" pitchFamily="2" charset="0"/>
              </a:rPr>
              <a:t>List all the grades in the dictionary</a:t>
            </a:r>
          </a:p>
          <a:p>
            <a:pPr marL="457188" lvl="1" indent="0">
              <a:buNone/>
            </a:pPr>
            <a:endParaRPr lang="en-US" sz="2100" dirty="0">
              <a:latin typeface="Courier" pitchFamily="2" charset="0"/>
            </a:endParaRPr>
          </a:p>
          <a:p>
            <a:pPr marL="457188" lvl="1" indent="0">
              <a:buNone/>
            </a:pPr>
            <a:r>
              <a:rPr lang="en-US" sz="2100" dirty="0">
                <a:latin typeface="Courier" pitchFamily="2" charset="0"/>
              </a:rPr>
              <a:t>Each of the options needs to be implemented as a different function.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E08C-EBB3-084A-A106-210DD7E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5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BB85-4555-8D45-9580-751F439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still have time (Extra!)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132F-9A59-AE49-AA59-4F0827A5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Mountain Heights </a:t>
            </a:r>
          </a:p>
          <a:p>
            <a:pPr lvl="1"/>
            <a:r>
              <a:rPr lang="en-US" dirty="0"/>
              <a:t>Wikipedia has a list of the </a:t>
            </a:r>
            <a:r>
              <a:rPr lang="en-US" u="sng" dirty="0">
                <a:hlinkClick r:id="rId3"/>
              </a:rPr>
              <a:t>tallest mountains in the world</a:t>
            </a:r>
            <a:r>
              <a:rPr lang="en-US" dirty="0"/>
              <a:t>, with each mountain's elevation. Pick five mountains from this list.</a:t>
            </a:r>
          </a:p>
          <a:p>
            <a:pPr lvl="2"/>
            <a:r>
              <a:rPr lang="en-US" b="0" dirty="0"/>
              <a:t>Create a dictionary with the mountain names as keys, and the elevations as values.</a:t>
            </a:r>
          </a:p>
          <a:p>
            <a:pPr lvl="2"/>
            <a:r>
              <a:rPr lang="en-US" b="0" dirty="0"/>
              <a:t>Create a function that receives the dictionary as a parameter and prints out just the mountains' names</a:t>
            </a:r>
            <a:r>
              <a:rPr lang="en-US" dirty="0"/>
              <a:t> and </a:t>
            </a:r>
            <a:r>
              <a:rPr lang="en-US" b="0" dirty="0"/>
              <a:t>elevations, as a series of statements telling how tall each mountain is: "Everest is 8848 m tall."</a:t>
            </a:r>
          </a:p>
          <a:p>
            <a:r>
              <a:rPr lang="en-US" sz="2800" dirty="0"/>
              <a:t>Mountain Heights 2</a:t>
            </a:r>
          </a:p>
          <a:p>
            <a:pPr lvl="1"/>
            <a:r>
              <a:rPr lang="en-US" dirty="0"/>
              <a:t>Change your function adding a second parameter (Boolean) called sorted. When this parameter is True, your algorithm needs to print the same statements as before, but in alphabetical order.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E08C-EBB3-084A-A106-210DD7E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6BD2-49E7-8D49-889E-97F1AC9E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Interpreter-based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E8F1-BD3C-A941-9E72-6D5AA567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High-level syntax executed by interpreter</a:t>
            </a:r>
          </a:p>
          <a:p>
            <a:pPr lvl="1"/>
            <a:r>
              <a:rPr lang="en-US" dirty="0"/>
              <a:t>Interpreter “wraps” around machine and maps to machine code </a:t>
            </a:r>
          </a:p>
          <a:p>
            <a:r>
              <a:rPr lang="en-US" dirty="0"/>
              <a:t>(Some) Advantages:</a:t>
            </a:r>
          </a:p>
          <a:p>
            <a:pPr lvl="1"/>
            <a:r>
              <a:rPr lang="en-US" dirty="0"/>
              <a:t>Higher accessibility </a:t>
            </a:r>
          </a:p>
          <a:p>
            <a:pPr lvl="2"/>
            <a:r>
              <a:rPr lang="en-US" dirty="0"/>
              <a:t>Ease of experimentation</a:t>
            </a:r>
          </a:p>
          <a:p>
            <a:pPr lvl="1"/>
            <a:r>
              <a:rPr lang="en-US" dirty="0"/>
              <a:t>Portable from machine to machine </a:t>
            </a:r>
          </a:p>
          <a:p>
            <a:pPr lvl="2"/>
            <a:r>
              <a:rPr lang="en-US" dirty="0"/>
              <a:t>As long as an interpreter exists for each </a:t>
            </a:r>
          </a:p>
          <a:p>
            <a:pPr lvl="1"/>
            <a:r>
              <a:rPr lang="en-US" dirty="0"/>
              <a:t>Dynamic code generation </a:t>
            </a:r>
          </a:p>
          <a:p>
            <a:r>
              <a:rPr lang="en-US" dirty="0"/>
              <a:t>(Some) Disadvantages:</a:t>
            </a:r>
          </a:p>
          <a:p>
            <a:pPr lvl="1"/>
            <a:r>
              <a:rPr lang="en-US" dirty="0"/>
              <a:t>(Usually) slower due to interpreter layer </a:t>
            </a:r>
          </a:p>
          <a:p>
            <a:endParaRPr lang="en-US" dirty="0"/>
          </a:p>
        </p:txBody>
      </p:sp>
      <p:pic>
        <p:nvPicPr>
          <p:cNvPr id="3075" name="Picture 3" descr="page3image2868538144">
            <a:extLst>
              <a:ext uri="{FF2B5EF4-FFF2-40B4-BE49-F238E27FC236}">
                <a16:creationId xmlns:a16="http://schemas.microsoft.com/office/drawing/2014/main" id="{B3D28763-F107-4D40-ADAC-5F4F01CB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95" y="2723167"/>
            <a:ext cx="3150705" cy="24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7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page3image2868493760">
            <a:extLst>
              <a:ext uri="{FF2B5EF4-FFF2-40B4-BE49-F238E27FC236}">
                <a16:creationId xmlns:a16="http://schemas.microsoft.com/office/drawing/2014/main" id="{87CBA8B0-F1D4-D14A-B0E6-0B40AED1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49" y="1961037"/>
            <a:ext cx="2692181" cy="39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9E997-AF65-634B-A534-43340FDB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9B4A-815B-E645-B783-53535ACB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6" y="1245623"/>
            <a:ext cx="7674173" cy="3750796"/>
          </a:xfrm>
        </p:spPr>
        <p:txBody>
          <a:bodyPr/>
          <a:lstStyle/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High-level syntax to interpreter instructions (intermediate representation)</a:t>
            </a:r>
          </a:p>
          <a:p>
            <a:pPr lvl="2"/>
            <a:r>
              <a:rPr lang="en-US" dirty="0"/>
              <a:t>Or purely interpreted </a:t>
            </a:r>
          </a:p>
          <a:p>
            <a:pPr lvl="1"/>
            <a:r>
              <a:rPr lang="en-US" dirty="0"/>
              <a:t>Interpreter still “wraps” around machine and maps intermediate representation to machine code </a:t>
            </a:r>
          </a:p>
          <a:p>
            <a:r>
              <a:rPr lang="en-US" dirty="0"/>
              <a:t>(Some) Advantages:</a:t>
            </a:r>
          </a:p>
          <a:p>
            <a:pPr lvl="1"/>
            <a:r>
              <a:rPr lang="en-US" dirty="0"/>
              <a:t>Improved performance (over fully interpreted options) </a:t>
            </a:r>
          </a:p>
          <a:p>
            <a:pPr lvl="2"/>
            <a:r>
              <a:rPr lang="en-US" dirty="0"/>
              <a:t>Enabling compiler-type optimizations</a:t>
            </a:r>
          </a:p>
          <a:p>
            <a:pPr lvl="1"/>
            <a:r>
              <a:rPr lang="en-US" dirty="0"/>
              <a:t>Higher accessibility</a:t>
            </a:r>
          </a:p>
          <a:p>
            <a:pPr lvl="2"/>
            <a:r>
              <a:rPr lang="en-US" dirty="0"/>
              <a:t>Intermediate representation portable from machine to machine </a:t>
            </a:r>
          </a:p>
          <a:p>
            <a:r>
              <a:rPr lang="en-US" dirty="0"/>
              <a:t>(Some) Disadvantages: </a:t>
            </a:r>
          </a:p>
          <a:p>
            <a:pPr lvl="1"/>
            <a:r>
              <a:rPr lang="en-US" dirty="0"/>
              <a:t>Longer iterative cycle than fully interpreted options </a:t>
            </a:r>
          </a:p>
          <a:p>
            <a:pPr lvl="1"/>
            <a:r>
              <a:rPr lang="en-US" dirty="0"/>
              <a:t>(Usually) still slower due to interpreter layer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C82D-6A27-B24D-96EB-1322BE79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 of Prog. Lang.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1001-E1F6-F740-9243-1F62D29B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Association between entity and attribute </a:t>
            </a:r>
          </a:p>
          <a:p>
            <a:pPr lvl="2"/>
            <a:r>
              <a:rPr lang="en-US" dirty="0"/>
              <a:t>Type bindings: static/dynamic, implicit/explicit </a:t>
            </a:r>
          </a:p>
          <a:p>
            <a:pPr lvl="2"/>
            <a:r>
              <a:rPr lang="en-US" dirty="0"/>
              <a:t>Storage bindings: static, stack, heap</a:t>
            </a:r>
          </a:p>
          <a:p>
            <a:endParaRPr lang="en-US" dirty="0"/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Support for defining new composite elements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142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Lecture: Introduction to Python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INF502</a:t>
            </a:r>
          </a:p>
        </p:txBody>
      </p:sp>
    </p:spTree>
    <p:extLst>
      <p:ext uri="{BB962C8B-B14F-4D97-AF65-F5344CB8AC3E}">
        <p14:creationId xmlns:p14="http://schemas.microsoft.com/office/powerpoint/2010/main" val="159341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6B21-1F96-0C44-85B4-A450FFE6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A360-4BC0-734C-9C73-155C4CE4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147C-0F8E-794A-A754-5EDDE54E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886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92097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32553</TotalTime>
  <Words>2959</Words>
  <Application>Microsoft Macintosh PowerPoint</Application>
  <PresentationFormat>On-screen Show (4:3)</PresentationFormat>
  <Paragraphs>547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Andale Mono</vt:lpstr>
      <vt:lpstr>Arial</vt:lpstr>
      <vt:lpstr>Arial Hebrew Scholar</vt:lpstr>
      <vt:lpstr>Calibri</vt:lpstr>
      <vt:lpstr>Courier</vt:lpstr>
      <vt:lpstr>Rial</vt:lpstr>
      <vt:lpstr>Times</vt:lpstr>
      <vt:lpstr>Dark-Blue-Vertical-PPT-Template</vt:lpstr>
      <vt:lpstr>1_Dark-Blue-Vertical-PPT-Template</vt:lpstr>
      <vt:lpstr>Programming languages A KiCK-OFF</vt:lpstr>
      <vt:lpstr>Programming languages</vt:lpstr>
      <vt:lpstr>Language Implementations</vt:lpstr>
      <vt:lpstr>Compiler-based implementations </vt:lpstr>
      <vt:lpstr>Interpreter-based implementations </vt:lpstr>
      <vt:lpstr>Hybrid implementations </vt:lpstr>
      <vt:lpstr>Other Characteristics of Prog. Lang.</vt:lpstr>
      <vt:lpstr>INF502</vt:lpstr>
      <vt:lpstr>Welcome to Python</vt:lpstr>
      <vt:lpstr>Kicking Off</vt:lpstr>
      <vt:lpstr>Formatting</vt:lpstr>
      <vt:lpstr>Variables</vt:lpstr>
      <vt:lpstr>Arithmetic</vt:lpstr>
      <vt:lpstr>Strings</vt:lpstr>
      <vt:lpstr>Strings</vt:lpstr>
      <vt:lpstr>How to Input??</vt:lpstr>
      <vt:lpstr>4-minute madness</vt:lpstr>
      <vt:lpstr>Conditional</vt:lpstr>
      <vt:lpstr>Comparison Operations</vt:lpstr>
      <vt:lpstr>Less Suffering</vt:lpstr>
      <vt:lpstr>3-minute madness</vt:lpstr>
      <vt:lpstr>Functions</vt:lpstr>
      <vt:lpstr>Functions</vt:lpstr>
      <vt:lpstr>Functions</vt:lpstr>
      <vt:lpstr>10-Minutes and go</vt:lpstr>
      <vt:lpstr>Combining Functions and Conditionals</vt:lpstr>
      <vt:lpstr>Lists, dictionaries, etc.</vt:lpstr>
      <vt:lpstr>Lists</vt:lpstr>
      <vt:lpstr>Lists</vt:lpstr>
      <vt:lpstr>Lists</vt:lpstr>
      <vt:lpstr>Iterations (Loops)</vt:lpstr>
      <vt:lpstr>Iterations (Loops)</vt:lpstr>
      <vt:lpstr>Iterations (Loops)</vt:lpstr>
      <vt:lpstr>Iterations (Loops)</vt:lpstr>
      <vt:lpstr>Iterations (Loops)</vt:lpstr>
      <vt:lpstr>Tutorial time</vt:lpstr>
      <vt:lpstr>Tuples</vt:lpstr>
      <vt:lpstr>Dictionaries</vt:lpstr>
      <vt:lpstr>Dictionaries</vt:lpstr>
      <vt:lpstr>Dictionaries</vt:lpstr>
      <vt:lpstr>Training a bit</vt:lpstr>
      <vt:lpstr>If we still have time (Extra!)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F Steinmacher</cp:lastModifiedBy>
  <cp:revision>394</cp:revision>
  <cp:lastPrinted>2019-09-05T07:36:48Z</cp:lastPrinted>
  <dcterms:created xsi:type="dcterms:W3CDTF">2014-02-19T16:49:03Z</dcterms:created>
  <dcterms:modified xsi:type="dcterms:W3CDTF">2020-08-31T03:19:21Z</dcterms:modified>
</cp:coreProperties>
</file>