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T Sans Narrow"/>
      <p:regular r:id="rId14"/>
      <p:bold r:id="rId15"/>
    </p:embeddedFont>
    <p:embeddedFont>
      <p:font typeface="Montserrat"/>
      <p:regular r:id="rId16"/>
      <p:bold r:id="rId17"/>
      <p:italic r:id="rId18"/>
      <p:boldItalic r:id="rId19"/>
    </p:embeddedFont>
    <p:embeddedFont>
      <p:font typeface="Montserrat Medium"/>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regular.fntdata"/><Relationship Id="rId22" Type="http://schemas.openxmlformats.org/officeDocument/2006/relationships/font" Target="fonts/MontserratMedium-italic.fntdata"/><Relationship Id="rId21" Type="http://schemas.openxmlformats.org/officeDocument/2006/relationships/font" Target="fonts/MontserratMedium-bold.fntdata"/><Relationship Id="rId24" Type="http://schemas.openxmlformats.org/officeDocument/2006/relationships/font" Target="fonts/OpenSans-regular.fntdata"/><Relationship Id="rId23" Type="http://schemas.openxmlformats.org/officeDocument/2006/relationships/font" Target="fonts/Montserrat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5a71a6a8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5a71a6a8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5a71a6a8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5a71a6a8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5a71a6a8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5a71a6a8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5a71a6a8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5a71a6a8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5a71a6a8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5a71a6a8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5a71a6a8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5a71a6a8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5a71a6a8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5a71a6a8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amazon.com/Mastering-Community-Surprising-Together-Surviving/dp/1538736861/"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08" y="6060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n">
                <a:latin typeface="Montserrat Medium"/>
                <a:ea typeface="Montserrat Medium"/>
                <a:cs typeface="Montserrat Medium"/>
                <a:sym typeface="Montserrat Medium"/>
              </a:rPr>
              <a:t>Agile and Empathy</a:t>
            </a:r>
            <a:endParaRPr i="1">
              <a:latin typeface="Montserrat Medium"/>
              <a:ea typeface="Montserrat Medium"/>
              <a:cs typeface="Montserrat Medium"/>
              <a:sym typeface="Montserrat Medium"/>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i="1" lang="en">
                <a:latin typeface="Montserrat Medium"/>
                <a:ea typeface="Montserrat Medium"/>
                <a:cs typeface="Montserrat Medium"/>
                <a:sym typeface="Montserrat Medium"/>
              </a:rPr>
              <a:t>How Developers and Project Managers can work together to create a better workplace environment</a:t>
            </a:r>
            <a:endParaRPr i="1">
              <a:latin typeface="Montserrat Medium"/>
              <a:ea typeface="Montserrat Medium"/>
              <a:cs typeface="Montserrat Medium"/>
              <a:sym typeface="Montserrat Medium"/>
            </a:endParaRPr>
          </a:p>
        </p:txBody>
      </p:sp>
      <p:sp>
        <p:nvSpPr>
          <p:cNvPr id="68" name="Google Shape;68;p13"/>
          <p:cNvSpPr txBox="1"/>
          <p:nvPr>
            <p:ph idx="1" type="subTitle"/>
          </p:nvPr>
        </p:nvSpPr>
        <p:spPr>
          <a:xfrm>
            <a:off x="311700" y="35405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By </a:t>
            </a:r>
            <a:r>
              <a:rPr lang="en" sz="1800"/>
              <a:t>Jackie Henson</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Montserrat"/>
                <a:ea typeface="Montserrat"/>
                <a:cs typeface="Montserrat"/>
                <a:sym typeface="Montserrat"/>
              </a:rPr>
              <a:t>Understanding Agile</a:t>
            </a:r>
            <a:endParaRPr i="1">
              <a:latin typeface="Montserrat"/>
              <a:ea typeface="Montserrat"/>
              <a:cs typeface="Montserrat"/>
              <a:sym typeface="Montserrat"/>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Georgia"/>
              <a:buChar char="●"/>
            </a:pPr>
            <a:r>
              <a:rPr lang="en" sz="1500">
                <a:latin typeface="Georgia"/>
                <a:ea typeface="Georgia"/>
                <a:cs typeface="Georgia"/>
                <a:sym typeface="Georgia"/>
              </a:rPr>
              <a:t>Breaking the project into phases which emphasizes continuous collaboration and improvement.</a:t>
            </a:r>
            <a:endParaRPr sz="1500">
              <a:latin typeface="Georgia"/>
              <a:ea typeface="Georgia"/>
              <a:cs typeface="Georgia"/>
              <a:sym typeface="Georgia"/>
            </a:endParaRPr>
          </a:p>
          <a:p>
            <a:pPr indent="-323850" lvl="0" marL="457200" rtl="0" algn="l">
              <a:spcBef>
                <a:spcPts val="0"/>
              </a:spcBef>
              <a:spcAft>
                <a:spcPts val="0"/>
              </a:spcAft>
              <a:buSzPts val="1500"/>
              <a:buFont typeface="Georgia"/>
              <a:buChar char="●"/>
            </a:pPr>
            <a:r>
              <a:rPr lang="en" sz="1500">
                <a:latin typeface="Georgia"/>
                <a:ea typeface="Georgia"/>
                <a:cs typeface="Georgia"/>
                <a:sym typeface="Georgia"/>
              </a:rPr>
              <a:t>Works well from a CI/CD pipeline standpoint, iterative development that allows for setbacks/problems to be quickly identified and solved </a:t>
            </a:r>
            <a:endParaRPr sz="1500">
              <a:latin typeface="Georgia"/>
              <a:ea typeface="Georgia"/>
              <a:cs typeface="Georgia"/>
              <a:sym typeface="Georgia"/>
            </a:endParaRPr>
          </a:p>
          <a:p>
            <a:pPr indent="-323850" lvl="0" marL="457200" rtl="0" algn="l">
              <a:spcBef>
                <a:spcPts val="0"/>
              </a:spcBef>
              <a:spcAft>
                <a:spcPts val="0"/>
              </a:spcAft>
              <a:buSzPts val="1500"/>
              <a:buFont typeface="Georgia"/>
              <a:buChar char="●"/>
            </a:pPr>
            <a:r>
              <a:rPr lang="en" sz="1500">
                <a:latin typeface="Georgia"/>
                <a:ea typeface="Georgia"/>
                <a:cs typeface="Georgia"/>
                <a:sym typeface="Georgia"/>
              </a:rPr>
              <a:t>Allows for teams to be adaptable and </a:t>
            </a:r>
            <a:r>
              <a:rPr lang="en" sz="1500">
                <a:latin typeface="Georgia"/>
                <a:ea typeface="Georgia"/>
                <a:cs typeface="Georgia"/>
                <a:sym typeface="Georgia"/>
              </a:rPr>
              <a:t>work collaboratively via scrum meetings, standups, and retrospectives</a:t>
            </a:r>
            <a:endParaRPr sz="1500">
              <a:latin typeface="Georgia"/>
              <a:ea typeface="Georgia"/>
              <a:cs typeface="Georgia"/>
              <a:sym typeface="Georgia"/>
            </a:endParaRPr>
          </a:p>
        </p:txBody>
      </p:sp>
      <p:pic>
        <p:nvPicPr>
          <p:cNvPr id="75" name="Google Shape;75;p14"/>
          <p:cNvPicPr preferRelativeResize="0"/>
          <p:nvPr/>
        </p:nvPicPr>
        <p:blipFill>
          <a:blip r:embed="rId3">
            <a:alphaModFix/>
          </a:blip>
          <a:stretch>
            <a:fillRect/>
          </a:stretch>
        </p:blipFill>
        <p:spPr>
          <a:xfrm>
            <a:off x="1690900" y="2937700"/>
            <a:ext cx="2253150" cy="2106125"/>
          </a:xfrm>
          <a:prstGeom prst="rect">
            <a:avLst/>
          </a:prstGeom>
          <a:noFill/>
          <a:ln>
            <a:noFill/>
          </a:ln>
        </p:spPr>
      </p:pic>
      <p:pic>
        <p:nvPicPr>
          <p:cNvPr id="76" name="Google Shape;76;p14"/>
          <p:cNvPicPr preferRelativeResize="0"/>
          <p:nvPr/>
        </p:nvPicPr>
        <p:blipFill>
          <a:blip r:embed="rId4">
            <a:alphaModFix/>
          </a:blip>
          <a:stretch>
            <a:fillRect/>
          </a:stretch>
        </p:blipFill>
        <p:spPr>
          <a:xfrm>
            <a:off x="4396500" y="3009700"/>
            <a:ext cx="3766524" cy="1994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Montserrat"/>
                <a:ea typeface="Montserrat"/>
                <a:cs typeface="Montserrat"/>
                <a:sym typeface="Montserrat"/>
              </a:rPr>
              <a:t>The Role of Empathy in Agile:</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p:txBody>
      </p:sp>
      <p:sp>
        <p:nvSpPr>
          <p:cNvPr id="82" name="Google Shape;82;p15"/>
          <p:cNvSpPr txBox="1"/>
          <p:nvPr>
            <p:ph idx="1" type="body"/>
          </p:nvPr>
        </p:nvSpPr>
        <p:spPr>
          <a:xfrm>
            <a:off x="311700" y="1266325"/>
            <a:ext cx="8520600" cy="2448000"/>
          </a:xfrm>
          <a:prstGeom prst="rect">
            <a:avLst/>
          </a:prstGeom>
        </p:spPr>
        <p:txBody>
          <a:bodyPr anchorCtr="0" anchor="b" bIns="91425" lIns="91425" spcFirstLastPara="1" rIns="91425" wrap="square" tIns="91425">
            <a:normAutofit lnSpcReduction="10000"/>
          </a:bodyPr>
          <a:lstStyle/>
          <a:p>
            <a:pPr indent="-336550" lvl="0" marL="457200" rtl="0" algn="l">
              <a:lnSpc>
                <a:spcPct val="105000"/>
              </a:lnSpc>
              <a:spcBef>
                <a:spcPts val="0"/>
              </a:spcBef>
              <a:spcAft>
                <a:spcPts val="0"/>
              </a:spcAft>
              <a:buSzPts val="1700"/>
              <a:buFont typeface="Georgia"/>
              <a:buChar char="●"/>
            </a:pPr>
            <a:r>
              <a:rPr lang="en" sz="1700">
                <a:latin typeface="Georgia"/>
                <a:ea typeface="Georgia"/>
                <a:cs typeface="Georgia"/>
                <a:sym typeface="Georgia"/>
              </a:rPr>
              <a:t>Empathy - from HBR - </a:t>
            </a:r>
            <a:r>
              <a:rPr i="1" lang="en" sz="1700">
                <a:latin typeface="Georgia"/>
                <a:ea typeface="Georgia"/>
                <a:cs typeface="Georgia"/>
                <a:sym typeface="Georgia"/>
              </a:rPr>
              <a:t>“the act of putting yourself in someone else's problem in the hopes of understanding, of bridging a gap”</a:t>
            </a:r>
            <a:r>
              <a:rPr lang="en" sz="1700">
                <a:latin typeface="Georgia"/>
                <a:ea typeface="Georgia"/>
                <a:cs typeface="Georgia"/>
                <a:sym typeface="Georgia"/>
              </a:rPr>
              <a:t> </a:t>
            </a:r>
            <a:endParaRPr sz="1700">
              <a:latin typeface="Georgia"/>
              <a:ea typeface="Georgia"/>
              <a:cs typeface="Georgia"/>
              <a:sym typeface="Georgia"/>
            </a:endParaRPr>
          </a:p>
          <a:p>
            <a:pPr indent="-336550" lvl="0" marL="457200" rtl="0" algn="l">
              <a:lnSpc>
                <a:spcPct val="105000"/>
              </a:lnSpc>
              <a:spcBef>
                <a:spcPts val="0"/>
              </a:spcBef>
              <a:spcAft>
                <a:spcPts val="0"/>
              </a:spcAft>
              <a:buSzPts val="1700"/>
              <a:buChar char="●"/>
            </a:pPr>
            <a:r>
              <a:rPr lang="en" sz="1700">
                <a:latin typeface="Georgia"/>
                <a:ea typeface="Georgia"/>
                <a:cs typeface="Georgia"/>
                <a:sym typeface="Georgia"/>
              </a:rPr>
              <a:t>We </a:t>
            </a:r>
            <a:r>
              <a:rPr b="1" lang="en" sz="1700">
                <a:latin typeface="Georgia"/>
                <a:ea typeface="Georgia"/>
                <a:cs typeface="Georgia"/>
                <a:sym typeface="Georgia"/>
              </a:rPr>
              <a:t>ALL </a:t>
            </a:r>
            <a:r>
              <a:rPr lang="en" sz="1700">
                <a:latin typeface="Georgia"/>
                <a:ea typeface="Georgia"/>
                <a:cs typeface="Georgia"/>
                <a:sym typeface="Georgia"/>
              </a:rPr>
              <a:t>want to be seen, heard, and understood. We are all working towards the same goal, and opinions or ideas to a given project all matter to its success</a:t>
            </a:r>
            <a:endParaRPr sz="1700">
              <a:latin typeface="Georgia"/>
              <a:ea typeface="Georgia"/>
              <a:cs typeface="Georgia"/>
              <a:sym typeface="Georgia"/>
            </a:endParaRPr>
          </a:p>
          <a:p>
            <a:pPr indent="-336550" lvl="0" marL="457200" rtl="0" algn="l">
              <a:lnSpc>
                <a:spcPct val="105000"/>
              </a:lnSpc>
              <a:spcBef>
                <a:spcPts val="0"/>
              </a:spcBef>
              <a:spcAft>
                <a:spcPts val="0"/>
              </a:spcAft>
              <a:buSzPts val="1700"/>
              <a:buFont typeface="Georgia"/>
              <a:buChar char="●"/>
            </a:pPr>
            <a:r>
              <a:rPr lang="en" sz="1700">
                <a:latin typeface="Georgia"/>
                <a:ea typeface="Georgia"/>
                <a:cs typeface="Georgia"/>
                <a:sym typeface="Georgia"/>
              </a:rPr>
              <a:t>By asking questions to understand others perspectives, it allows for unique ideas that may not have been communicated </a:t>
            </a:r>
            <a:r>
              <a:rPr lang="en" sz="1700">
                <a:latin typeface="Georgia"/>
                <a:ea typeface="Georgia"/>
                <a:cs typeface="Georgia"/>
                <a:sym typeface="Georgia"/>
              </a:rPr>
              <a:t>otherwise</a:t>
            </a:r>
            <a:r>
              <a:rPr lang="en" sz="1700">
                <a:latin typeface="Georgia"/>
                <a:ea typeface="Georgia"/>
                <a:cs typeface="Georgia"/>
                <a:sym typeface="Georgia"/>
              </a:rPr>
              <a:t>, helps team members feel valued and respected </a:t>
            </a:r>
            <a:endParaRPr sz="1700">
              <a:latin typeface="Georgia"/>
              <a:ea typeface="Georgia"/>
              <a:cs typeface="Georgia"/>
              <a:sym typeface="Georgia"/>
            </a:endParaRPr>
          </a:p>
          <a:p>
            <a:pPr indent="-336550" lvl="0" marL="457200" rtl="0" algn="l">
              <a:lnSpc>
                <a:spcPct val="105000"/>
              </a:lnSpc>
              <a:spcBef>
                <a:spcPts val="0"/>
              </a:spcBef>
              <a:spcAft>
                <a:spcPts val="0"/>
              </a:spcAft>
              <a:buSzPts val="1700"/>
              <a:buFont typeface="Georgia"/>
              <a:buChar char="●"/>
            </a:pPr>
            <a:r>
              <a:rPr lang="en" sz="1700">
                <a:latin typeface="Georgia"/>
                <a:ea typeface="Georgia"/>
                <a:cs typeface="Georgia"/>
                <a:sym typeface="Georgia"/>
              </a:rPr>
              <a:t>Better communication -&gt; Effective meetings -&gt; Happier team -&gt; Iterative project design based on a successful teams valuable needs and strengths</a:t>
            </a:r>
            <a:endParaRPr sz="1700">
              <a:latin typeface="Georgia"/>
              <a:ea typeface="Georgia"/>
              <a:cs typeface="Georgia"/>
              <a:sym typeface="Georgia"/>
            </a:endParaRPr>
          </a:p>
        </p:txBody>
      </p:sp>
      <p:sp>
        <p:nvSpPr>
          <p:cNvPr id="83" name="Google Shape;83;p15"/>
          <p:cNvSpPr txBox="1"/>
          <p:nvPr/>
        </p:nvSpPr>
        <p:spPr>
          <a:xfrm>
            <a:off x="231875" y="4120550"/>
            <a:ext cx="7378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Source: </a:t>
            </a:r>
            <a:r>
              <a:rPr lang="en" sz="1100">
                <a:solidFill>
                  <a:schemeClr val="dk2"/>
                </a:solidFill>
              </a:rPr>
              <a:t>“Practice Empathy as a Team.” </a:t>
            </a:r>
            <a:r>
              <a:rPr i="1" lang="en" sz="1100">
                <a:solidFill>
                  <a:schemeClr val="dk2"/>
                </a:solidFill>
              </a:rPr>
              <a:t>Harvard Business Review</a:t>
            </a:r>
            <a:r>
              <a:rPr lang="en" sz="1100">
                <a:solidFill>
                  <a:schemeClr val="dk2"/>
                </a:solidFill>
              </a:rPr>
              <a:t>, 10 Feb. 2023, hbr.org/2023/02/practice-empathy-as-a-team. </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Montserrat"/>
                <a:ea typeface="Montserrat"/>
                <a:cs typeface="Montserrat"/>
                <a:sym typeface="Montserrat"/>
              </a:rPr>
              <a:t>Fostering Empathy for Developers:</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p:txBody>
      </p:sp>
      <p:sp>
        <p:nvSpPr>
          <p:cNvPr id="89" name="Google Shape;89;p16"/>
          <p:cNvSpPr txBox="1"/>
          <p:nvPr>
            <p:ph idx="1" type="body"/>
          </p:nvPr>
        </p:nvSpPr>
        <p:spPr>
          <a:xfrm>
            <a:off x="311700" y="1266325"/>
            <a:ext cx="8378700" cy="2540400"/>
          </a:xfrm>
          <a:prstGeom prst="rect">
            <a:avLst/>
          </a:prstGeom>
        </p:spPr>
        <p:txBody>
          <a:bodyPr anchorCtr="0" anchor="t" bIns="91425" lIns="91425" spcFirstLastPara="1" rIns="91425" wrap="square" tIns="91425">
            <a:normAutofit lnSpcReduction="10000"/>
          </a:bodyPr>
          <a:lstStyle/>
          <a:p>
            <a:pPr indent="-330397" lvl="0" marL="457200" rtl="0" algn="l">
              <a:lnSpc>
                <a:spcPct val="105000"/>
              </a:lnSpc>
              <a:spcBef>
                <a:spcPts val="0"/>
              </a:spcBef>
              <a:spcAft>
                <a:spcPts val="0"/>
              </a:spcAft>
              <a:buSzPts val="1603"/>
              <a:buFont typeface="Georgia"/>
              <a:buChar char="●"/>
            </a:pPr>
            <a:r>
              <a:rPr lang="en" sz="1254">
                <a:solidFill>
                  <a:srgbClr val="282828"/>
                </a:solidFill>
                <a:highlight>
                  <a:srgbClr val="FFFFFF"/>
                </a:highlight>
                <a:latin typeface="Georgia"/>
                <a:ea typeface="Georgia"/>
                <a:cs typeface="Georgia"/>
                <a:sym typeface="Georgia"/>
              </a:rPr>
              <a:t>In a </a:t>
            </a:r>
            <a:r>
              <a:rPr lang="en" sz="1254">
                <a:solidFill>
                  <a:srgbClr val="282828"/>
                </a:solidFill>
                <a:highlight>
                  <a:srgbClr val="FFFFFF"/>
                </a:highlight>
                <a:uFill>
                  <a:noFill/>
                </a:uFill>
                <a:latin typeface="Georgia"/>
                <a:ea typeface="Georgia"/>
                <a:cs typeface="Georgia"/>
                <a:sym typeface="Georgia"/>
                <a:hlinkClick r:id="rId3">
                  <a:extLst>
                    <a:ext uri="{A12FA001-AC4F-418D-AE19-62706E023703}">
                      <ahyp:hlinkClr val="tx"/>
                    </a:ext>
                  </a:extLst>
                </a:hlinkClick>
              </a:rPr>
              <a:t>survey of over 20,000 people</a:t>
            </a:r>
            <a:r>
              <a:rPr lang="en" sz="1254">
                <a:solidFill>
                  <a:srgbClr val="282828"/>
                </a:solidFill>
                <a:highlight>
                  <a:srgbClr val="FFFFFF"/>
                </a:highlight>
                <a:latin typeface="Georgia"/>
                <a:ea typeface="Georgia"/>
                <a:cs typeface="Georgia"/>
                <a:sym typeface="Georgia"/>
              </a:rPr>
              <a:t>, HBR found that a only 42% believed that their manager appreciated their work. </a:t>
            </a:r>
            <a:endParaRPr sz="1293">
              <a:latin typeface="Georgia"/>
              <a:ea typeface="Georgia"/>
              <a:cs typeface="Georgia"/>
              <a:sym typeface="Georgia"/>
            </a:endParaRPr>
          </a:p>
          <a:p>
            <a:pPr indent="-310832" lvl="0" marL="457200" rtl="0" algn="l">
              <a:lnSpc>
                <a:spcPct val="105000"/>
              </a:lnSpc>
              <a:spcBef>
                <a:spcPts val="0"/>
              </a:spcBef>
              <a:spcAft>
                <a:spcPts val="0"/>
              </a:spcAft>
              <a:buSzPts val="1295"/>
              <a:buFont typeface="Georgia"/>
              <a:buChar char="●"/>
            </a:pPr>
            <a:r>
              <a:rPr lang="en" sz="1295">
                <a:latin typeface="Georgia"/>
                <a:ea typeface="Georgia"/>
                <a:cs typeface="Georgia"/>
                <a:sym typeface="Georgia"/>
              </a:rPr>
              <a:t>Empathetic project managers can better understand individual strengths, weaknesses, and motivators of team members, leading to improved task assignments and resource allocation</a:t>
            </a:r>
            <a:endParaRPr sz="1295">
              <a:latin typeface="Georgia"/>
              <a:ea typeface="Georgia"/>
              <a:cs typeface="Georgia"/>
              <a:sym typeface="Georgia"/>
            </a:endParaRPr>
          </a:p>
          <a:p>
            <a:pPr indent="-310832" lvl="0" marL="457200" rtl="0" algn="l">
              <a:lnSpc>
                <a:spcPct val="105000"/>
              </a:lnSpc>
              <a:spcBef>
                <a:spcPts val="0"/>
              </a:spcBef>
              <a:spcAft>
                <a:spcPts val="0"/>
              </a:spcAft>
              <a:buSzPts val="1295"/>
              <a:buFont typeface="Georgia"/>
              <a:buChar char="●"/>
            </a:pPr>
            <a:r>
              <a:rPr lang="en" sz="1295">
                <a:latin typeface="Georgia"/>
                <a:ea typeface="Georgia"/>
                <a:cs typeface="Georgia"/>
                <a:sym typeface="Georgia"/>
              </a:rPr>
              <a:t>Developers can foster </a:t>
            </a:r>
            <a:r>
              <a:rPr lang="en" sz="1295">
                <a:latin typeface="Georgia"/>
                <a:ea typeface="Georgia"/>
                <a:cs typeface="Georgia"/>
                <a:sym typeface="Georgia"/>
              </a:rPr>
              <a:t>empathy</a:t>
            </a:r>
            <a:r>
              <a:rPr lang="en" sz="1295">
                <a:latin typeface="Georgia"/>
                <a:ea typeface="Georgia"/>
                <a:cs typeface="Georgia"/>
                <a:sym typeface="Georgia"/>
              </a:rPr>
              <a:t> with each other by inviting feedback and putting themselves in each others shoes to better solve problems</a:t>
            </a:r>
            <a:endParaRPr sz="1295">
              <a:latin typeface="Georgia"/>
              <a:ea typeface="Georgia"/>
              <a:cs typeface="Georgia"/>
              <a:sym typeface="Georgia"/>
            </a:endParaRPr>
          </a:p>
          <a:p>
            <a:pPr indent="-310832" lvl="0" marL="457200" rtl="0" algn="l">
              <a:lnSpc>
                <a:spcPct val="105000"/>
              </a:lnSpc>
              <a:spcBef>
                <a:spcPts val="0"/>
              </a:spcBef>
              <a:spcAft>
                <a:spcPts val="0"/>
              </a:spcAft>
              <a:buSzPts val="1295"/>
              <a:buFont typeface="Georgia"/>
              <a:buChar char="●"/>
            </a:pPr>
            <a:r>
              <a:rPr lang="en" sz="1295">
                <a:latin typeface="Georgia"/>
                <a:ea typeface="Georgia"/>
                <a:cs typeface="Georgia"/>
                <a:sym typeface="Georgia"/>
              </a:rPr>
              <a:t>What this might look like: </a:t>
            </a:r>
            <a:endParaRPr sz="1295">
              <a:latin typeface="Georgia"/>
              <a:ea typeface="Georgia"/>
              <a:cs typeface="Georgia"/>
              <a:sym typeface="Georgia"/>
            </a:endParaRPr>
          </a:p>
          <a:p>
            <a:pPr indent="-291147" lvl="1" marL="914400" rtl="0" algn="l">
              <a:lnSpc>
                <a:spcPct val="105000"/>
              </a:lnSpc>
              <a:spcBef>
                <a:spcPts val="0"/>
              </a:spcBef>
              <a:spcAft>
                <a:spcPts val="0"/>
              </a:spcAft>
              <a:buSzPts val="985"/>
              <a:buFont typeface="Georgia"/>
              <a:buChar char="○"/>
            </a:pPr>
            <a:r>
              <a:rPr lang="en" sz="985">
                <a:latin typeface="Georgia"/>
                <a:ea typeface="Georgia"/>
                <a:cs typeface="Georgia"/>
                <a:sym typeface="Georgia"/>
              </a:rPr>
              <a:t>Kira, a Project Manager, knows that one of her developers Casey, wants to pursue more front-end work to grow his career. She makes sure to ask Casey if he would like to take on the front-end ticket, knowing that his skillset and enthusiasm align with the project, and in turn will help make a better product and happier team. </a:t>
            </a:r>
            <a:endParaRPr sz="985">
              <a:latin typeface="Georgia"/>
              <a:ea typeface="Georgia"/>
              <a:cs typeface="Georgia"/>
              <a:sym typeface="Georgia"/>
            </a:endParaRPr>
          </a:p>
          <a:p>
            <a:pPr indent="-291147" lvl="1" marL="914400" rtl="0" algn="l">
              <a:lnSpc>
                <a:spcPct val="105000"/>
              </a:lnSpc>
              <a:spcBef>
                <a:spcPts val="0"/>
              </a:spcBef>
              <a:spcAft>
                <a:spcPts val="0"/>
              </a:spcAft>
              <a:buSzPts val="985"/>
              <a:buFont typeface="Georgia"/>
              <a:buChar char="○"/>
            </a:pPr>
            <a:r>
              <a:rPr lang="en" sz="985">
                <a:latin typeface="Georgia"/>
                <a:ea typeface="Georgia"/>
                <a:cs typeface="Georgia"/>
                <a:sym typeface="Georgia"/>
              </a:rPr>
              <a:t>Alex, a developer, asks for feedback to make sure his team agrees with his solution to a solve a tough coding problem. While he may feel confident he has a working solution, he also knows that his team has valuable feedback and input that could make the end result even better, or catch edge cases he hadn’t considered </a:t>
            </a:r>
            <a:endParaRPr sz="985">
              <a:latin typeface="Georgia"/>
              <a:ea typeface="Georgia"/>
              <a:cs typeface="Georgia"/>
              <a:sym typeface="Georgia"/>
            </a:endParaRPr>
          </a:p>
        </p:txBody>
      </p:sp>
      <p:sp>
        <p:nvSpPr>
          <p:cNvPr id="90" name="Google Shape;90;p16"/>
          <p:cNvSpPr txBox="1"/>
          <p:nvPr/>
        </p:nvSpPr>
        <p:spPr>
          <a:xfrm>
            <a:off x="194950" y="4397575"/>
            <a:ext cx="7378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Source: </a:t>
            </a:r>
            <a:r>
              <a:rPr lang="en" sz="1100">
                <a:solidFill>
                  <a:schemeClr val="dk2"/>
                </a:solidFill>
              </a:rPr>
              <a:t>“Practice Empathy as a Team.” </a:t>
            </a:r>
            <a:r>
              <a:rPr i="1" lang="en" sz="1100">
                <a:solidFill>
                  <a:schemeClr val="dk2"/>
                </a:solidFill>
              </a:rPr>
              <a:t>Harvard Business Review</a:t>
            </a:r>
            <a:r>
              <a:rPr lang="en" sz="1100">
                <a:solidFill>
                  <a:schemeClr val="dk2"/>
                </a:solidFill>
              </a:rPr>
              <a:t>, 10 Feb. 2023, hbr.org/2023/02/practice-empathy-as-a-team. </a:t>
            </a:r>
            <a:endParaRPr>
              <a:latin typeface="Open Sans"/>
              <a:ea typeface="Open Sans"/>
              <a:cs typeface="Open Sans"/>
              <a:sym typeface="Open Sans"/>
            </a:endParaRPr>
          </a:p>
        </p:txBody>
      </p:sp>
      <p:pic>
        <p:nvPicPr>
          <p:cNvPr id="91" name="Google Shape;91;p16"/>
          <p:cNvPicPr preferRelativeResize="0"/>
          <p:nvPr/>
        </p:nvPicPr>
        <p:blipFill>
          <a:blip r:embed="rId4">
            <a:alphaModFix/>
          </a:blip>
          <a:stretch>
            <a:fillRect/>
          </a:stretch>
        </p:blipFill>
        <p:spPr>
          <a:xfrm>
            <a:off x="6538925" y="3501475"/>
            <a:ext cx="2199925" cy="146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77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sz="3266">
                <a:latin typeface="Montserrat"/>
                <a:ea typeface="Montserrat"/>
                <a:cs typeface="Montserrat"/>
                <a:sym typeface="Montserrat"/>
              </a:rPr>
              <a:t>Fostering Empathy for Leadership:</a:t>
            </a:r>
            <a:endParaRPr i="1" sz="3266">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p:txBody>
      </p:sp>
      <p:sp>
        <p:nvSpPr>
          <p:cNvPr id="97" name="Google Shape;97;p17"/>
          <p:cNvSpPr txBox="1"/>
          <p:nvPr>
            <p:ph idx="1" type="body"/>
          </p:nvPr>
        </p:nvSpPr>
        <p:spPr>
          <a:xfrm>
            <a:off x="311700" y="1266325"/>
            <a:ext cx="8520600" cy="2512500"/>
          </a:xfrm>
          <a:prstGeom prst="rect">
            <a:avLst/>
          </a:prstGeom>
        </p:spPr>
        <p:txBody>
          <a:bodyPr anchorCtr="0" anchor="t" bIns="91425" lIns="91425" spcFirstLastPara="1" rIns="91425" wrap="square" tIns="91425">
            <a:normAutofit/>
          </a:bodyPr>
          <a:lstStyle/>
          <a:p>
            <a:pPr indent="-321627" lvl="0" marL="457200" rtl="0" algn="l">
              <a:lnSpc>
                <a:spcPct val="95000"/>
              </a:lnSpc>
              <a:spcBef>
                <a:spcPts val="0"/>
              </a:spcBef>
              <a:spcAft>
                <a:spcPts val="0"/>
              </a:spcAft>
              <a:buSzPts val="1465"/>
              <a:buFont typeface="Georgia"/>
              <a:buChar char="●"/>
            </a:pPr>
            <a:r>
              <a:rPr lang="en" sz="1465">
                <a:latin typeface="Georgia"/>
                <a:ea typeface="Georgia"/>
                <a:cs typeface="Georgia"/>
                <a:sym typeface="Georgia"/>
              </a:rPr>
              <a:t>P</a:t>
            </a:r>
            <a:r>
              <a:rPr lang="en" sz="1465">
                <a:latin typeface="Georgia"/>
                <a:ea typeface="Georgia"/>
                <a:cs typeface="Georgia"/>
                <a:sym typeface="Georgia"/>
              </a:rPr>
              <a:t>roject Managers and Leadership have their own roles to balancing timelines, budgets, and stakeholder expectations, all of which require adept planning and communication skills. </a:t>
            </a:r>
            <a:endParaRPr sz="1465">
              <a:latin typeface="Georgia"/>
              <a:ea typeface="Georgia"/>
              <a:cs typeface="Georgia"/>
              <a:sym typeface="Georgia"/>
            </a:endParaRPr>
          </a:p>
          <a:p>
            <a:pPr indent="-321627" lvl="0" marL="457200" rtl="0" algn="l">
              <a:lnSpc>
                <a:spcPct val="95000"/>
              </a:lnSpc>
              <a:spcBef>
                <a:spcPts val="0"/>
              </a:spcBef>
              <a:spcAft>
                <a:spcPts val="0"/>
              </a:spcAft>
              <a:buSzPts val="1465"/>
              <a:buFont typeface="Georgia"/>
              <a:buChar char="●"/>
            </a:pPr>
            <a:r>
              <a:rPr lang="en" sz="1465">
                <a:latin typeface="Georgia"/>
                <a:ea typeface="Georgia"/>
                <a:cs typeface="Georgia"/>
                <a:sym typeface="Georgia"/>
              </a:rPr>
              <a:t>As developers, </a:t>
            </a:r>
            <a:r>
              <a:rPr lang="en" sz="1465">
                <a:latin typeface="Georgia"/>
                <a:ea typeface="Georgia"/>
                <a:cs typeface="Georgia"/>
                <a:sym typeface="Georgia"/>
              </a:rPr>
              <a:t>by putting ourselves into a project manager's shoes, we gain insight into their decision-making processes and priorities.</a:t>
            </a:r>
            <a:endParaRPr sz="1465">
              <a:latin typeface="Georgia"/>
              <a:ea typeface="Georgia"/>
              <a:cs typeface="Georgia"/>
              <a:sym typeface="Georgia"/>
            </a:endParaRPr>
          </a:p>
          <a:p>
            <a:pPr indent="-321627" lvl="0" marL="457200" rtl="0" algn="l">
              <a:lnSpc>
                <a:spcPct val="95000"/>
              </a:lnSpc>
              <a:spcBef>
                <a:spcPts val="0"/>
              </a:spcBef>
              <a:spcAft>
                <a:spcPts val="0"/>
              </a:spcAft>
              <a:buSzPts val="1465"/>
              <a:buFont typeface="Georgia"/>
              <a:buChar char="●"/>
            </a:pPr>
            <a:r>
              <a:rPr lang="en" sz="1465">
                <a:latin typeface="Georgia"/>
                <a:ea typeface="Georgia"/>
                <a:cs typeface="Georgia"/>
                <a:sym typeface="Georgia"/>
              </a:rPr>
              <a:t>Developers should understand the pressures project managers encounter, such as managing budgets, timelines, and stakeholder expectations</a:t>
            </a:r>
            <a:endParaRPr sz="1465">
              <a:latin typeface="Georgia"/>
              <a:ea typeface="Georgia"/>
              <a:cs typeface="Georgia"/>
              <a:sym typeface="Georgia"/>
            </a:endParaRPr>
          </a:p>
          <a:p>
            <a:pPr indent="-321627" lvl="0" marL="457200" rtl="0" algn="l">
              <a:lnSpc>
                <a:spcPct val="95000"/>
              </a:lnSpc>
              <a:spcBef>
                <a:spcPts val="0"/>
              </a:spcBef>
              <a:spcAft>
                <a:spcPts val="0"/>
              </a:spcAft>
              <a:buSzPts val="1465"/>
              <a:buFont typeface="Georgia"/>
              <a:buChar char="●"/>
            </a:pPr>
            <a:r>
              <a:rPr lang="en" sz="1465">
                <a:latin typeface="Georgia"/>
                <a:ea typeface="Georgia"/>
                <a:cs typeface="Georgia"/>
                <a:sym typeface="Georgia"/>
              </a:rPr>
              <a:t>What</a:t>
            </a:r>
            <a:r>
              <a:rPr lang="en" sz="1465">
                <a:latin typeface="Georgia"/>
                <a:ea typeface="Georgia"/>
                <a:cs typeface="Georgia"/>
                <a:sym typeface="Georgia"/>
              </a:rPr>
              <a:t> this might look like: </a:t>
            </a:r>
            <a:endParaRPr sz="1095">
              <a:latin typeface="Georgia"/>
              <a:ea typeface="Georgia"/>
              <a:cs typeface="Georgia"/>
              <a:sym typeface="Georgia"/>
            </a:endParaRPr>
          </a:p>
        </p:txBody>
      </p:sp>
      <p:sp>
        <p:nvSpPr>
          <p:cNvPr id="98" name="Google Shape;98;p17"/>
          <p:cNvSpPr txBox="1"/>
          <p:nvPr/>
        </p:nvSpPr>
        <p:spPr>
          <a:xfrm>
            <a:off x="490450" y="3021675"/>
            <a:ext cx="4801800" cy="1305600"/>
          </a:xfrm>
          <a:prstGeom prst="rect">
            <a:avLst/>
          </a:prstGeom>
          <a:noFill/>
          <a:ln>
            <a:noFill/>
          </a:ln>
        </p:spPr>
        <p:txBody>
          <a:bodyPr anchorCtr="0" anchor="t" bIns="91425" lIns="91425" spcFirstLastPara="1" rIns="91425" wrap="square" tIns="91425">
            <a:spAutoFit/>
          </a:bodyPr>
          <a:lstStyle/>
          <a:p>
            <a:pPr indent="-298132" lvl="1" marL="914400" rtl="0" algn="l">
              <a:lnSpc>
                <a:spcPct val="95000"/>
              </a:lnSpc>
              <a:spcBef>
                <a:spcPts val="0"/>
              </a:spcBef>
              <a:spcAft>
                <a:spcPts val="0"/>
              </a:spcAft>
              <a:buClr>
                <a:schemeClr val="dk2"/>
              </a:buClr>
              <a:buSzPts val="1095"/>
              <a:buFont typeface="Georgia"/>
              <a:buChar char="○"/>
            </a:pPr>
            <a:r>
              <a:rPr lang="en" sz="1095">
                <a:solidFill>
                  <a:schemeClr val="dk2"/>
                </a:solidFill>
                <a:latin typeface="Georgia"/>
                <a:ea typeface="Georgia"/>
                <a:cs typeface="Georgia"/>
                <a:sym typeface="Georgia"/>
              </a:rPr>
              <a:t>Heather, a dev, knows that Kira has to return to her stakeholders with news about why a project is taking longer than expected. Heather can propose alternative solutions or suggestions that may help expedite the project or minimize further delays. This proactive approach demonstrates empathy towards Kira's position, and shows a willingness to contribute to the project's success.</a:t>
            </a:r>
            <a:endParaRPr>
              <a:latin typeface="Open Sans"/>
              <a:ea typeface="Open Sans"/>
              <a:cs typeface="Open Sans"/>
              <a:sym typeface="Open Sans"/>
            </a:endParaRPr>
          </a:p>
        </p:txBody>
      </p:sp>
      <p:pic>
        <p:nvPicPr>
          <p:cNvPr id="99" name="Google Shape;99;p17"/>
          <p:cNvPicPr preferRelativeResize="0"/>
          <p:nvPr/>
        </p:nvPicPr>
        <p:blipFill>
          <a:blip r:embed="rId3">
            <a:alphaModFix/>
          </a:blip>
          <a:stretch>
            <a:fillRect/>
          </a:stretch>
        </p:blipFill>
        <p:spPr>
          <a:xfrm>
            <a:off x="5597000" y="3042111"/>
            <a:ext cx="2933099" cy="19248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832300" cy="77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4859"/>
              <a:buFont typeface="Arial"/>
              <a:buNone/>
            </a:pPr>
            <a:r>
              <a:rPr i="1" lang="en" sz="3155">
                <a:latin typeface="Montserrat"/>
                <a:ea typeface="Montserrat"/>
                <a:cs typeface="Montserrat"/>
                <a:sym typeface="Montserrat"/>
              </a:rPr>
              <a:t>Other ways to Practice Agile With Empathy:</a:t>
            </a:r>
            <a:endParaRPr i="1" sz="3155">
              <a:latin typeface="Montserrat"/>
              <a:ea typeface="Montserrat"/>
              <a:cs typeface="Montserrat"/>
              <a:sym typeface="Montserrat"/>
            </a:endParaRPr>
          </a:p>
          <a:p>
            <a:pPr indent="0" lvl="0" marL="0" rtl="0" algn="l">
              <a:spcBef>
                <a:spcPts val="0"/>
              </a:spcBef>
              <a:spcAft>
                <a:spcPts val="0"/>
              </a:spcAft>
              <a:buClr>
                <a:schemeClr val="dk2"/>
              </a:buClr>
              <a:buSzPct val="33673"/>
              <a:buFont typeface="Arial"/>
              <a:buNone/>
            </a:pPr>
            <a:r>
              <a:t/>
            </a:r>
            <a:endParaRPr i="1" sz="3266">
              <a:latin typeface="Montserrat"/>
              <a:ea typeface="Montserrat"/>
              <a:cs typeface="Montserrat"/>
              <a:sym typeface="Montserrat"/>
            </a:endParaRPr>
          </a:p>
          <a:p>
            <a:pPr indent="0" lvl="0" marL="0" rtl="0" algn="l">
              <a:spcBef>
                <a:spcPts val="0"/>
              </a:spcBef>
              <a:spcAft>
                <a:spcPts val="0"/>
              </a:spcAft>
              <a:buNone/>
            </a:pPr>
            <a:r>
              <a:t/>
            </a:r>
            <a:endParaRPr i="1" sz="3266">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p:txBody>
      </p:sp>
      <p:sp>
        <p:nvSpPr>
          <p:cNvPr id="105" name="Google Shape;105;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9405" lvl="0" marL="457200" rtl="0" algn="l">
              <a:lnSpc>
                <a:spcPct val="95000"/>
              </a:lnSpc>
              <a:spcBef>
                <a:spcPts val="0"/>
              </a:spcBef>
              <a:spcAft>
                <a:spcPts val="0"/>
              </a:spcAft>
              <a:buSzPts val="1430"/>
              <a:buChar char="●"/>
            </a:pPr>
            <a:r>
              <a:rPr b="1" i="1" lang="en" sz="1430">
                <a:highlight>
                  <a:schemeClr val="lt1"/>
                </a:highlight>
                <a:latin typeface="Georgia"/>
                <a:ea typeface="Georgia"/>
                <a:cs typeface="Georgia"/>
                <a:sym typeface="Georgia"/>
              </a:rPr>
              <a:t>Pair Programming with Empathy Pairs</a:t>
            </a:r>
            <a:r>
              <a:rPr lang="en" sz="1430">
                <a:highlight>
                  <a:schemeClr val="lt1"/>
                </a:highlight>
                <a:latin typeface="Georgia"/>
                <a:ea typeface="Georgia"/>
                <a:cs typeface="Georgia"/>
                <a:sym typeface="Georgia"/>
              </a:rPr>
              <a:t>: Pair programming, a common practice in Agile development, can be enhanced by assigning unique pairs. Team members can be intentionally paired with someone they may have less interaction with, thus fostering empathy by encouraging collaboration through understanding different perspectives.</a:t>
            </a:r>
            <a:endParaRPr sz="1430">
              <a:highlight>
                <a:schemeClr val="lt1"/>
              </a:highlight>
              <a:latin typeface="Georgia"/>
              <a:ea typeface="Georgia"/>
              <a:cs typeface="Georgia"/>
              <a:sym typeface="Georgia"/>
            </a:endParaRPr>
          </a:p>
          <a:p>
            <a:pPr indent="-319405" lvl="0" marL="457200" rtl="0" algn="l">
              <a:lnSpc>
                <a:spcPct val="95000"/>
              </a:lnSpc>
              <a:spcBef>
                <a:spcPts val="0"/>
              </a:spcBef>
              <a:spcAft>
                <a:spcPts val="0"/>
              </a:spcAft>
              <a:buSzPts val="1430"/>
              <a:buChar char="●"/>
            </a:pPr>
            <a:r>
              <a:rPr b="1" i="1" lang="en" sz="1430">
                <a:highlight>
                  <a:schemeClr val="lt1"/>
                </a:highlight>
                <a:latin typeface="Georgia"/>
                <a:ea typeface="Georgia"/>
                <a:cs typeface="Georgia"/>
                <a:sym typeface="Georgia"/>
              </a:rPr>
              <a:t>User Story Mapping for Stakeholders</a:t>
            </a:r>
            <a:r>
              <a:rPr lang="en" sz="1430">
                <a:highlight>
                  <a:schemeClr val="lt1"/>
                </a:highlight>
                <a:latin typeface="Georgia"/>
                <a:ea typeface="Georgia"/>
                <a:cs typeface="Georgia"/>
                <a:sym typeface="Georgia"/>
              </a:rPr>
              <a:t> - When creating user story maps, teams can include an empathy-driven component that focuses on understanding the needs, motivations, and challenges of end users/stakeholders. This helps teams develop a deeper understanding of the user's perspective, leading to more empathetic and user-centered product development.</a:t>
            </a:r>
            <a:endParaRPr sz="1430">
              <a:highlight>
                <a:schemeClr val="lt1"/>
              </a:highlight>
              <a:latin typeface="Georgia"/>
              <a:ea typeface="Georgia"/>
              <a:cs typeface="Georgia"/>
              <a:sym typeface="Georgia"/>
            </a:endParaRPr>
          </a:p>
          <a:p>
            <a:pPr indent="-319405" lvl="0" marL="457200" rtl="0" algn="l">
              <a:lnSpc>
                <a:spcPct val="95000"/>
              </a:lnSpc>
              <a:spcBef>
                <a:spcPts val="0"/>
              </a:spcBef>
              <a:spcAft>
                <a:spcPts val="0"/>
              </a:spcAft>
              <a:buSzPts val="1430"/>
              <a:buChar char="●"/>
            </a:pPr>
            <a:r>
              <a:rPr b="1" i="1" lang="en" sz="1430">
                <a:highlight>
                  <a:schemeClr val="lt1"/>
                </a:highlight>
                <a:latin typeface="Georgia"/>
                <a:ea typeface="Georgia"/>
                <a:cs typeface="Georgia"/>
                <a:sym typeface="Georgia"/>
              </a:rPr>
              <a:t>Celebrating Successes and Milestones</a:t>
            </a:r>
            <a:r>
              <a:rPr lang="en" sz="1430">
                <a:highlight>
                  <a:schemeClr val="lt1"/>
                </a:highlight>
                <a:latin typeface="Georgia"/>
                <a:ea typeface="Georgia"/>
                <a:cs typeface="Georgia"/>
                <a:sym typeface="Georgia"/>
              </a:rPr>
              <a:t> - In both Agile and Empathy, it's essential to celebrate team successes and milestones. By acknowledging and appreciating individual contributions, team and individual successes, team members and leaders feel a stronger sense of connection to the project and each other </a:t>
            </a:r>
            <a:endParaRPr sz="1430">
              <a:highlight>
                <a:schemeClr val="lt1"/>
              </a:highlight>
              <a:latin typeface="Georgia"/>
              <a:ea typeface="Georgia"/>
              <a:cs typeface="Georgia"/>
              <a:sym typeface="Georgia"/>
            </a:endParaRPr>
          </a:p>
        </p:txBody>
      </p:sp>
      <p:pic>
        <p:nvPicPr>
          <p:cNvPr id="106" name="Google Shape;106;p18"/>
          <p:cNvPicPr preferRelativeResize="0"/>
          <p:nvPr/>
        </p:nvPicPr>
        <p:blipFill>
          <a:blip r:embed="rId3">
            <a:alphaModFix/>
          </a:blip>
          <a:stretch>
            <a:fillRect/>
          </a:stretch>
        </p:blipFill>
        <p:spPr>
          <a:xfrm>
            <a:off x="4198299" y="3647049"/>
            <a:ext cx="2010576" cy="1430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77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sz="3266">
                <a:latin typeface="Montserrat"/>
                <a:ea typeface="Montserrat"/>
                <a:cs typeface="Montserrat"/>
                <a:sym typeface="Montserrat"/>
              </a:rPr>
              <a:t>Concluding Thoughts</a:t>
            </a:r>
            <a:endParaRPr i="1" sz="3266">
              <a:latin typeface="Montserrat"/>
              <a:ea typeface="Montserrat"/>
              <a:cs typeface="Montserrat"/>
              <a:sym typeface="Montserrat"/>
            </a:endParaRPr>
          </a:p>
          <a:p>
            <a:pPr indent="0" lvl="0" marL="0" rtl="0" algn="l">
              <a:spcBef>
                <a:spcPts val="0"/>
              </a:spcBef>
              <a:spcAft>
                <a:spcPts val="0"/>
              </a:spcAft>
              <a:buNone/>
            </a:pPr>
            <a:r>
              <a:t/>
            </a:r>
            <a:endParaRPr i="1" sz="3266">
              <a:latin typeface="Montserrat"/>
              <a:ea typeface="Montserrat"/>
              <a:cs typeface="Montserrat"/>
              <a:sym typeface="Montserrat"/>
            </a:endParaRPr>
          </a:p>
          <a:p>
            <a:pPr indent="0" lvl="0" marL="0" rtl="0" algn="l">
              <a:spcBef>
                <a:spcPts val="0"/>
              </a:spcBef>
              <a:spcAft>
                <a:spcPts val="0"/>
              </a:spcAft>
              <a:buNone/>
            </a:pPr>
            <a:r>
              <a:t/>
            </a:r>
            <a:endParaRPr i="1" sz="3266">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t/>
            </a:r>
            <a:endParaRPr i="1">
              <a:latin typeface="Montserrat"/>
              <a:ea typeface="Montserrat"/>
              <a:cs typeface="Montserrat"/>
              <a:sym typeface="Montserrat"/>
            </a:endParaRPr>
          </a:p>
        </p:txBody>
      </p:sp>
      <p:sp>
        <p:nvSpPr>
          <p:cNvPr id="112" name="Google Shape;112;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Font typeface="Georgia"/>
              <a:buChar char="●"/>
            </a:pPr>
            <a:r>
              <a:rPr lang="en" sz="1600">
                <a:latin typeface="Georgia"/>
                <a:ea typeface="Georgia"/>
                <a:cs typeface="Georgia"/>
                <a:sym typeface="Georgia"/>
              </a:rPr>
              <a:t>Empathy enhances all aspects </a:t>
            </a:r>
            <a:r>
              <a:rPr lang="en" sz="1600">
                <a:latin typeface="Georgia"/>
                <a:ea typeface="Georgia"/>
                <a:cs typeface="Georgia"/>
                <a:sym typeface="Georgia"/>
              </a:rPr>
              <a:t>of Agile</a:t>
            </a:r>
            <a:r>
              <a:rPr lang="en" sz="1600">
                <a:latin typeface="Georgia"/>
                <a:ea typeface="Georgia"/>
                <a:cs typeface="Georgia"/>
                <a:sym typeface="Georgia"/>
              </a:rPr>
              <a:t>, not just among team members, but allows for a better overall development cycle and product in the long run.</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This allows for a happier work environment that values people and individual ideas, creates better software, fosters a sense of community, and leads to a higher driven success based environment! </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It allows for voices of everyone, regardless of background, to matter! </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For this </a:t>
            </a:r>
            <a:r>
              <a:rPr lang="en" sz="1600">
                <a:latin typeface="Georgia"/>
                <a:ea typeface="Georgia"/>
                <a:cs typeface="Georgia"/>
                <a:sym typeface="Georgia"/>
              </a:rPr>
              <a:t>audience</a:t>
            </a:r>
            <a:r>
              <a:rPr lang="en" sz="1600">
                <a:latin typeface="Georgia"/>
                <a:ea typeface="Georgia"/>
                <a:cs typeface="Georgia"/>
                <a:sym typeface="Georgia"/>
              </a:rPr>
              <a:t> - how do you think you can embrace empathy as a core value in your development and project management practices?</a:t>
            </a:r>
            <a:endParaRPr sz="1600">
              <a:latin typeface="Georgia"/>
              <a:ea typeface="Georgia"/>
              <a:cs typeface="Georgia"/>
              <a:sym typeface="Georgia"/>
            </a:endParaRPr>
          </a:p>
          <a:p>
            <a:pPr indent="0" lvl="0" marL="0" rtl="0" algn="l">
              <a:spcBef>
                <a:spcPts val="1200"/>
              </a:spcBef>
              <a:spcAft>
                <a:spcPts val="1200"/>
              </a:spcAft>
              <a:buNone/>
            </a:pPr>
            <a:r>
              <a:t/>
            </a:r>
            <a:endParaRPr sz="1600">
              <a:latin typeface="Georgia"/>
              <a:ea typeface="Georgia"/>
              <a:cs typeface="Georgia"/>
              <a:sym typeface="Georgia"/>
            </a:endParaRPr>
          </a:p>
        </p:txBody>
      </p:sp>
      <p:pic>
        <p:nvPicPr>
          <p:cNvPr id="113" name="Google Shape;113;p19"/>
          <p:cNvPicPr preferRelativeResize="0"/>
          <p:nvPr/>
        </p:nvPicPr>
        <p:blipFill>
          <a:blip r:embed="rId3">
            <a:alphaModFix/>
          </a:blip>
          <a:stretch>
            <a:fillRect/>
          </a:stretch>
        </p:blipFill>
        <p:spPr>
          <a:xfrm>
            <a:off x="6100175" y="3279725"/>
            <a:ext cx="2524475" cy="1681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21441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CC0000"/>
      </a:dk1>
      <a:lt1>
        <a:srgbClr val="FFFFFF"/>
      </a:lt1>
      <a:dk2>
        <a:srgbClr val="000000"/>
      </a:dk2>
      <a:lt2>
        <a:srgbClr val="434343"/>
      </a:lt2>
      <a:accent1>
        <a:srgbClr val="CC0000"/>
      </a:accent1>
      <a:accent2>
        <a:srgbClr val="CE93D8"/>
      </a:accent2>
      <a:accent3>
        <a:srgbClr val="B7B7B7"/>
      </a:accent3>
      <a:accent4>
        <a:srgbClr val="FF9800"/>
      </a:accent4>
      <a:accent5>
        <a:srgbClr val="FF0000"/>
      </a:accent5>
      <a:accent6>
        <a:srgbClr val="980000"/>
      </a:accent6>
      <a:hlink>
        <a:srgbClr val="6FA8DC"/>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