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378E6-9D3C-4571-B1EA-D6F0A2B011BA}" type="datetimeFigureOut">
              <a:rPr lang="en-US" smtClean="0"/>
              <a:pPr/>
              <a:t>5/26/2020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881F5B-B503-4549-9AD5-302ED55B8F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81F5B-B503-4549-9AD5-302ED55B8F4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5E31583-6BD8-4F00-8649-7C04C3D9E8A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E31583-6BD8-4F00-8649-7C04C3D9E8A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E31583-6BD8-4F00-8649-7C04C3D9E8A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E31583-6BD8-4F00-8649-7C04C3D9E8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45F8825-DBB7-40FC-9E80-5205D3EFDA4E}" type="datetimeFigureOut">
              <a:rPr lang="en-US" smtClean="0"/>
              <a:pPr/>
              <a:t>5/26/2020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E31583-6BD8-4F00-8649-7C04C3D9E8A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45F8825-DBB7-40FC-9E80-5205D3EFDA4E}" type="datetimeFigureOut">
              <a:rPr lang="en-US" smtClean="0"/>
              <a:pPr/>
              <a:t>5/26/2020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5E31583-6BD8-4F00-8649-7C04C3D9E8A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akaan.com/price-tren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95400" y="1752600"/>
            <a:ext cx="8229600" cy="1143000"/>
          </a:xfrm>
        </p:spPr>
        <p:txBody>
          <a:bodyPr>
            <a:normAutofit fontScale="90000"/>
          </a:bodyPr>
          <a:lstStyle/>
          <a:p>
            <a:r>
              <a:rPr lang="en-US" sz="5400" dirty="0" smtClean="0"/>
              <a:t>Capstone Project:</a:t>
            </a:r>
            <a:br>
              <a:rPr lang="en-US" sz="5400" dirty="0" smtClean="0"/>
            </a:br>
            <a:r>
              <a:rPr lang="en-US" sz="5400" dirty="0" smtClean="0"/>
              <a:t>Analysis of Indian Cities</a:t>
            </a:r>
            <a:endParaRPr lang="en-US" sz="5400" dirty="0"/>
          </a:p>
        </p:txBody>
      </p:sp>
      <p:sp>
        <p:nvSpPr>
          <p:cNvPr id="3" name="TextBox 2"/>
          <p:cNvSpPr txBox="1"/>
          <p:nvPr/>
        </p:nvSpPr>
        <p:spPr>
          <a:xfrm>
            <a:off x="5486400" y="5486400"/>
            <a:ext cx="4038600" cy="369332"/>
          </a:xfrm>
          <a:prstGeom prst="rect">
            <a:avLst/>
          </a:prstGeom>
          <a:noFill/>
        </p:spPr>
        <p:txBody>
          <a:bodyPr wrap="square" rtlCol="0">
            <a:spAutoFit/>
          </a:bodyPr>
          <a:lstStyle/>
          <a:p>
            <a:r>
              <a:rPr lang="en-US" dirty="0" smtClean="0"/>
              <a:t>- Radhika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8229600" cy="1143000"/>
          </a:xfrm>
        </p:spPr>
        <p:txBody>
          <a:bodyPr>
            <a:normAutofit/>
          </a:bodyPr>
          <a:lstStyle/>
          <a:p>
            <a:pPr algn="l"/>
            <a:r>
              <a:rPr lang="en-US" sz="2400" dirty="0"/>
              <a:t>I then plotted them on map too.</a:t>
            </a:r>
            <a:br>
              <a:rPr lang="en-US" sz="2400" dirty="0"/>
            </a:br>
            <a:endParaRPr lang="en-US" sz="2400" dirty="0"/>
          </a:p>
        </p:txBody>
      </p:sp>
      <p:pic>
        <p:nvPicPr>
          <p:cNvPr id="4" name="Content Placeholder 3" descr="Top10Citiesmap.jpg"/>
          <p:cNvPicPr>
            <a:picLocks noGrp="1" noChangeAspect="1"/>
          </p:cNvPicPr>
          <p:nvPr>
            <p:ph idx="1"/>
          </p:nvPr>
        </p:nvPicPr>
        <p:blipFill>
          <a:blip r:embed="rId2"/>
          <a:stretch>
            <a:fillRect/>
          </a:stretch>
        </p:blipFill>
        <p:spPr>
          <a:xfrm>
            <a:off x="1143000" y="1524000"/>
            <a:ext cx="7585514"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95400"/>
            <a:ext cx="8229600" cy="1143000"/>
          </a:xfrm>
        </p:spPr>
        <p:txBody>
          <a:bodyPr>
            <a:normAutofit fontScale="90000"/>
          </a:bodyPr>
          <a:lstStyle/>
          <a:p>
            <a:pPr algn="l"/>
            <a:r>
              <a:rPr lang="en-US" sz="2400" dirty="0"/>
              <a:t>I utilized </a:t>
            </a:r>
            <a:r>
              <a:rPr lang="en-US" sz="2400" b="1" dirty="0"/>
              <a:t>Foursquare API</a:t>
            </a:r>
            <a:r>
              <a:rPr lang="en-US" sz="2400" dirty="0"/>
              <a:t> to explore the venues of </a:t>
            </a:r>
            <a:r>
              <a:rPr lang="en-US" sz="2400" b="1" dirty="0"/>
              <a:t>top 5</a:t>
            </a:r>
            <a:r>
              <a:rPr lang="en-US" sz="2400" dirty="0"/>
              <a:t> countries. I set the radius 500m and the limit 100 for each</a:t>
            </a:r>
            <a:r>
              <a:rPr lang="en-US" sz="2400" dirty="0" smtClean="0"/>
              <a:t>.</a:t>
            </a:r>
            <a:br>
              <a:rPr lang="en-US" sz="2400" dirty="0" smtClean="0"/>
            </a:br>
            <a:r>
              <a:rPr lang="en-US" sz="2400" b="1" dirty="0" smtClean="0"/>
              <a:t>The </a:t>
            </a:r>
            <a:r>
              <a:rPr lang="en-US" sz="2400" b="1" dirty="0"/>
              <a:t>venues of the following cities were returned by Foursquare API</a:t>
            </a:r>
            <a:r>
              <a:rPr lang="en-US" sz="2400" b="1" dirty="0" smtClean="0"/>
              <a:t>:</a:t>
            </a:r>
            <a:br>
              <a:rPr lang="en-US" sz="2400" b="1" dirty="0" smtClean="0"/>
            </a:br>
            <a:r>
              <a:rPr lang="en-US" sz="2400" dirty="0"/>
              <a:t/>
            </a:r>
            <a:br>
              <a:rPr lang="en-US" sz="2400" dirty="0"/>
            </a:br>
            <a:r>
              <a:rPr lang="en-US" sz="3100" dirty="0"/>
              <a:t>1. </a:t>
            </a:r>
            <a:r>
              <a:rPr lang="en-US" sz="3100" dirty="0" smtClean="0"/>
              <a:t> Ahmedabad</a:t>
            </a:r>
            <a:r>
              <a:rPr lang="en-US" sz="3100" dirty="0" smtClean="0"/>
              <a:t>:</a:t>
            </a:r>
            <a:r>
              <a:rPr lang="en-US" sz="2400" dirty="0"/>
              <a:t/>
            </a:r>
            <a:br>
              <a:rPr lang="en-US" sz="2400" dirty="0"/>
            </a:br>
            <a:endParaRPr lang="en-US" sz="2400" dirty="0"/>
          </a:p>
        </p:txBody>
      </p:sp>
      <p:pic>
        <p:nvPicPr>
          <p:cNvPr id="4" name="Content Placeholder 3" descr="Ahmedabadvenues.JPG"/>
          <p:cNvPicPr>
            <a:picLocks noGrp="1" noChangeAspect="1"/>
          </p:cNvPicPr>
          <p:nvPr>
            <p:ph idx="1"/>
          </p:nvPr>
        </p:nvPicPr>
        <p:blipFill>
          <a:blip r:embed="rId2"/>
          <a:stretch>
            <a:fillRect/>
          </a:stretch>
        </p:blipFill>
        <p:spPr>
          <a:xfrm>
            <a:off x="1295400" y="2971800"/>
            <a:ext cx="5562600" cy="346433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8229600" cy="1143000"/>
          </a:xfrm>
        </p:spPr>
        <p:txBody>
          <a:bodyPr>
            <a:normAutofit/>
          </a:bodyPr>
          <a:lstStyle/>
          <a:p>
            <a:pPr algn="l"/>
            <a:r>
              <a:rPr lang="en-US" sz="2400" dirty="0"/>
              <a:t>2. </a:t>
            </a:r>
            <a:r>
              <a:rPr lang="en-US" sz="2800" dirty="0" smtClean="0"/>
              <a:t>Bangalore</a:t>
            </a:r>
            <a:r>
              <a:rPr lang="en-US" sz="2400" dirty="0" smtClean="0"/>
              <a:t>:</a:t>
            </a:r>
            <a:r>
              <a:rPr lang="en-US" sz="2400" dirty="0"/>
              <a:t/>
            </a:r>
            <a:br>
              <a:rPr lang="en-US" sz="2400" dirty="0"/>
            </a:br>
            <a:endParaRPr lang="en-US" sz="2400" dirty="0"/>
          </a:p>
        </p:txBody>
      </p:sp>
      <p:pic>
        <p:nvPicPr>
          <p:cNvPr id="4" name="Content Placeholder 3" descr="Bangalorevenues.JPG"/>
          <p:cNvPicPr>
            <a:picLocks noGrp="1" noChangeAspect="1"/>
          </p:cNvPicPr>
          <p:nvPr>
            <p:ph idx="1"/>
          </p:nvPr>
        </p:nvPicPr>
        <p:blipFill>
          <a:blip r:embed="rId2"/>
          <a:stretch>
            <a:fillRect/>
          </a:stretch>
        </p:blipFill>
        <p:spPr>
          <a:xfrm>
            <a:off x="1143000" y="1752600"/>
            <a:ext cx="6934200" cy="467724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8229600" cy="1143000"/>
          </a:xfrm>
        </p:spPr>
        <p:txBody>
          <a:bodyPr>
            <a:normAutofit/>
          </a:bodyPr>
          <a:lstStyle/>
          <a:p>
            <a:pPr algn="l"/>
            <a:r>
              <a:rPr lang="en-US" sz="2800" dirty="0" smtClean="0"/>
              <a:t>3. Delhi:</a:t>
            </a:r>
            <a:endParaRPr lang="en-US" sz="2800" dirty="0"/>
          </a:p>
        </p:txBody>
      </p:sp>
      <p:pic>
        <p:nvPicPr>
          <p:cNvPr id="4" name="Content Placeholder 3" descr="Delhivenues.JPG"/>
          <p:cNvPicPr>
            <a:picLocks noGrp="1" noChangeAspect="1"/>
          </p:cNvPicPr>
          <p:nvPr>
            <p:ph idx="1"/>
          </p:nvPr>
        </p:nvPicPr>
        <p:blipFill>
          <a:blip r:embed="rId2"/>
          <a:stretch>
            <a:fillRect/>
          </a:stretch>
        </p:blipFill>
        <p:spPr>
          <a:xfrm>
            <a:off x="1219200" y="1828800"/>
            <a:ext cx="7354779" cy="38862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8229600" cy="1143000"/>
          </a:xfrm>
        </p:spPr>
        <p:txBody>
          <a:bodyPr>
            <a:normAutofit/>
          </a:bodyPr>
          <a:lstStyle/>
          <a:p>
            <a:pPr algn="l"/>
            <a:r>
              <a:rPr lang="en-US" sz="2800" dirty="0" smtClean="0"/>
              <a:t>4. Mumbai:</a:t>
            </a:r>
            <a:endParaRPr lang="en-US" sz="2800" dirty="0"/>
          </a:p>
        </p:txBody>
      </p:sp>
      <p:pic>
        <p:nvPicPr>
          <p:cNvPr id="4" name="Content Placeholder 3" descr="Delhivenues.JPG"/>
          <p:cNvPicPr>
            <a:picLocks noGrp="1" noChangeAspect="1"/>
          </p:cNvPicPr>
          <p:nvPr>
            <p:ph idx="1"/>
          </p:nvPr>
        </p:nvPicPr>
        <p:blipFill>
          <a:blip r:embed="rId2"/>
          <a:stretch>
            <a:fillRect/>
          </a:stretch>
        </p:blipFill>
        <p:spPr>
          <a:xfrm>
            <a:off x="1143001" y="1828800"/>
            <a:ext cx="7696200" cy="406660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8229600" cy="1143000"/>
          </a:xfrm>
        </p:spPr>
        <p:txBody>
          <a:bodyPr>
            <a:normAutofit/>
          </a:bodyPr>
          <a:lstStyle/>
          <a:p>
            <a:pPr algn="l"/>
            <a:r>
              <a:rPr lang="en-US" sz="2800" dirty="0" smtClean="0"/>
              <a:t>5. Pune:</a:t>
            </a:r>
            <a:endParaRPr lang="en-US" sz="2800" dirty="0"/>
          </a:p>
        </p:txBody>
      </p:sp>
      <p:pic>
        <p:nvPicPr>
          <p:cNvPr id="4" name="Content Placeholder 3" descr="Punevenues.JPG"/>
          <p:cNvPicPr>
            <a:picLocks noGrp="1" noChangeAspect="1"/>
          </p:cNvPicPr>
          <p:nvPr>
            <p:ph idx="1"/>
          </p:nvPr>
        </p:nvPicPr>
        <p:blipFill>
          <a:blip r:embed="rId2"/>
          <a:stretch>
            <a:fillRect/>
          </a:stretch>
        </p:blipFill>
        <p:spPr>
          <a:xfrm>
            <a:off x="1295400" y="2209800"/>
            <a:ext cx="7499350" cy="3189006"/>
          </a:xfrm>
        </p:spPr>
      </p:pic>
      <p:sp>
        <p:nvSpPr>
          <p:cNvPr id="5" name="TextBox 4"/>
          <p:cNvSpPr txBox="1"/>
          <p:nvPr/>
        </p:nvSpPr>
        <p:spPr>
          <a:xfrm>
            <a:off x="1143000" y="5638800"/>
            <a:ext cx="8001000" cy="1581459"/>
          </a:xfrm>
          <a:prstGeom prst="rect">
            <a:avLst/>
          </a:prstGeom>
          <a:noFill/>
        </p:spPr>
        <p:txBody>
          <a:bodyPr wrap="square" rtlCol="0">
            <a:spAutoFit/>
          </a:bodyPr>
          <a:lstStyle/>
          <a:p>
            <a:pPr>
              <a:lnSpc>
                <a:spcPct val="115000"/>
              </a:lnSpc>
              <a:spcAft>
                <a:spcPts val="1000"/>
              </a:spcAft>
            </a:pPr>
            <a:r>
              <a:rPr lang="en-US" dirty="0" smtClean="0">
                <a:latin typeface="Cambria"/>
                <a:ea typeface="Calibri"/>
                <a:cs typeface="Times New Roman"/>
              </a:rPr>
              <a:t>* We can increase the number of venues with more latitude longitude information.</a:t>
            </a:r>
            <a:endParaRPr lang="en-US" sz="1400" dirty="0">
              <a:ea typeface="Calibri"/>
              <a:cs typeface="Times New Roman"/>
            </a:endParaRPr>
          </a:p>
          <a:p>
            <a:pPr>
              <a:lnSpc>
                <a:spcPct val="115000"/>
              </a:lnSpc>
              <a:spcAft>
                <a:spcPts val="1000"/>
              </a:spcAft>
            </a:pPr>
            <a:r>
              <a:rPr lang="en-US" dirty="0" smtClean="0">
                <a:latin typeface="Cambria"/>
                <a:ea typeface="Calibri"/>
                <a:cs typeface="Times New Roman"/>
              </a:rPr>
              <a:t> </a:t>
            </a:r>
            <a:endParaRPr lang="en-US" sz="1400" dirty="0">
              <a:ea typeface="Calibri"/>
              <a:cs typeface="Times New Roman"/>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304800"/>
            <a:ext cx="7772400" cy="1107996"/>
          </a:xfrm>
          <a:prstGeom prst="rect">
            <a:avLst/>
          </a:prstGeom>
          <a:noFill/>
        </p:spPr>
        <p:txBody>
          <a:bodyPr wrap="square" rtlCol="0">
            <a:spAutoFit/>
          </a:bodyPr>
          <a:lstStyle/>
          <a:p>
            <a:r>
              <a:rPr lang="en-US" sz="2200" dirty="0" smtClean="0"/>
              <a:t>Understanding the trend of rents is important. Usually, </a:t>
            </a:r>
            <a:r>
              <a:rPr lang="en-US" sz="2200" dirty="0" smtClean="0"/>
              <a:t> the most common rented apartments are 2bhk. The multiple bar chart of the rents of the top 10 cities is as below:</a:t>
            </a:r>
            <a:endParaRPr lang="en-US" sz="2200" dirty="0" smtClean="0"/>
          </a:p>
        </p:txBody>
      </p:sp>
      <p:pic>
        <p:nvPicPr>
          <p:cNvPr id="1026" name="Picture 2" descr="C:\Users\Administrator\Desktop\Top10bar.JPG"/>
          <p:cNvPicPr>
            <a:picLocks noChangeAspect="1" noChangeArrowheads="1"/>
          </p:cNvPicPr>
          <p:nvPr/>
        </p:nvPicPr>
        <p:blipFill>
          <a:blip r:embed="rId2"/>
          <a:srcRect/>
          <a:stretch>
            <a:fillRect/>
          </a:stretch>
        </p:blipFill>
        <p:spPr bwMode="auto">
          <a:xfrm>
            <a:off x="1295400" y="1676400"/>
            <a:ext cx="7848600" cy="487063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latin typeface="+mn-lt"/>
              </a:rPr>
              <a:t>Using one hot encoding to the venues data gotten from Foursquare enables you to make clusters. I have done one for </a:t>
            </a:r>
            <a:r>
              <a:rPr lang="en-US" sz="2400" b="1" dirty="0" smtClean="0">
                <a:latin typeface="+mn-lt"/>
              </a:rPr>
              <a:t>Delhi</a:t>
            </a:r>
            <a:r>
              <a:rPr lang="en-US" sz="2400" dirty="0" smtClean="0">
                <a:latin typeface="+mn-lt"/>
              </a:rPr>
              <a:t>.</a:t>
            </a:r>
            <a:endParaRPr lang="en-US" sz="2400" dirty="0">
              <a:latin typeface="+mn-lt"/>
            </a:endParaRPr>
          </a:p>
        </p:txBody>
      </p:sp>
      <p:pic>
        <p:nvPicPr>
          <p:cNvPr id="4" name="Content Placeholder 3" descr="Cluster.jpg"/>
          <p:cNvPicPr>
            <a:picLocks noGrp="1" noChangeAspect="1"/>
          </p:cNvPicPr>
          <p:nvPr>
            <p:ph idx="1"/>
          </p:nvPr>
        </p:nvPicPr>
        <p:blipFill>
          <a:blip r:embed="rId2"/>
          <a:stretch>
            <a:fillRect/>
          </a:stretch>
        </p:blipFill>
        <p:spPr>
          <a:xfrm>
            <a:off x="1435100" y="1832189"/>
            <a:ext cx="7499350" cy="4031821"/>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8229600" cy="1143000"/>
          </a:xfrm>
        </p:spPr>
        <p:txBody>
          <a:bodyPr>
            <a:normAutofit/>
          </a:bodyPr>
          <a:lstStyle/>
          <a:p>
            <a:pPr algn="l"/>
            <a:r>
              <a:rPr lang="en-US" dirty="0" smtClean="0"/>
              <a:t> Observations and Discussion:</a:t>
            </a:r>
            <a:endParaRPr lang="en-US" dirty="0"/>
          </a:p>
        </p:txBody>
      </p:sp>
      <p:sp>
        <p:nvSpPr>
          <p:cNvPr id="4" name="TextBox 3"/>
          <p:cNvSpPr txBox="1"/>
          <p:nvPr/>
        </p:nvSpPr>
        <p:spPr>
          <a:xfrm>
            <a:off x="1219200" y="1676400"/>
            <a:ext cx="7924800" cy="4154984"/>
          </a:xfrm>
          <a:prstGeom prst="rect">
            <a:avLst/>
          </a:prstGeom>
          <a:noFill/>
        </p:spPr>
        <p:txBody>
          <a:bodyPr wrap="square" rtlCol="0">
            <a:spAutoFit/>
          </a:bodyPr>
          <a:lstStyle/>
          <a:p>
            <a:r>
              <a:rPr lang="en-US" sz="2400" dirty="0" smtClean="0"/>
              <a:t>All these cities have adaptable  neighborhoods, covering almost all the necessities.</a:t>
            </a:r>
          </a:p>
          <a:p>
            <a:r>
              <a:rPr lang="en-US" sz="2400" dirty="0" smtClean="0"/>
              <a:t> Being a resident of Pune, I personally would recommend the city to the investors, as there are a lot of opportunities here. The rents data will help the common man who wants to move here. </a:t>
            </a:r>
          </a:p>
          <a:p>
            <a:r>
              <a:rPr lang="en-US" sz="2400" dirty="0" smtClean="0"/>
              <a:t>There are other factors like weather, financial and job opportunities, education, family needs, which differ from person to person, hence the audience has to prioritize their needs and may choose this project to decide the city they want to move in.</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8229600" cy="1143000"/>
          </a:xfrm>
        </p:spPr>
        <p:txBody>
          <a:bodyPr/>
          <a:lstStyle/>
          <a:p>
            <a:pPr algn="l"/>
            <a:r>
              <a:rPr lang="en-US" dirty="0" smtClean="0"/>
              <a:t>Conclusion:</a:t>
            </a:r>
            <a:endParaRPr lang="en-US" dirty="0"/>
          </a:p>
        </p:txBody>
      </p:sp>
      <p:sp>
        <p:nvSpPr>
          <p:cNvPr id="5" name="TextBox 4"/>
          <p:cNvSpPr txBox="1"/>
          <p:nvPr/>
        </p:nvSpPr>
        <p:spPr>
          <a:xfrm>
            <a:off x="1066800" y="1905000"/>
            <a:ext cx="8077200" cy="3046988"/>
          </a:xfrm>
          <a:prstGeom prst="rect">
            <a:avLst/>
          </a:prstGeom>
          <a:noFill/>
        </p:spPr>
        <p:txBody>
          <a:bodyPr wrap="square" rtlCol="0">
            <a:spAutoFit/>
          </a:bodyPr>
          <a:lstStyle/>
          <a:p>
            <a:r>
              <a:rPr lang="en-US" sz="2400" dirty="0" smtClean="0"/>
              <a:t>What comes to your mind when you hear the name ’India’? Definitely culture, world heritage, food, etc.</a:t>
            </a:r>
          </a:p>
          <a:p>
            <a:r>
              <a:rPr lang="en-US" sz="2400" dirty="0" smtClean="0"/>
              <a:t>India is one of the fastest growing economies. </a:t>
            </a:r>
          </a:p>
          <a:p>
            <a:r>
              <a:rPr lang="en-US" sz="2400" dirty="0" smtClean="0"/>
              <a:t>The above analyzed 5 cities are the safest cities to live in, having  the best quality of life. I have tried to tell you the which are the best cities to live in according to various factors. </a:t>
            </a:r>
          </a:p>
          <a:p>
            <a:r>
              <a:rPr lang="en-US" sz="2400" dirty="0" smtClean="0"/>
              <a:t>I used the methods taught in the series of courses. </a:t>
            </a:r>
          </a:p>
          <a:p>
            <a:endParaRPr lang="en-US" sz="2400" dirty="0"/>
          </a:p>
        </p:txBody>
      </p:sp>
      <p:sp>
        <p:nvSpPr>
          <p:cNvPr id="6" name="TextBox 5"/>
          <p:cNvSpPr txBox="1"/>
          <p:nvPr/>
        </p:nvSpPr>
        <p:spPr>
          <a:xfrm>
            <a:off x="6248400" y="5334000"/>
            <a:ext cx="4267200" cy="523220"/>
          </a:xfrm>
          <a:prstGeom prst="rect">
            <a:avLst/>
          </a:prstGeom>
          <a:noFill/>
        </p:spPr>
        <p:txBody>
          <a:bodyPr wrap="square" rtlCol="0">
            <a:spAutoFit/>
          </a:bodyPr>
          <a:lstStyle/>
          <a:p>
            <a:r>
              <a:rPr lang="en-US" sz="2800" dirty="0" smtClean="0"/>
              <a:t>THANK YOU!</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81000"/>
            <a:ext cx="8229600" cy="1143000"/>
          </a:xfrm>
        </p:spPr>
        <p:txBody>
          <a:bodyPr>
            <a:normAutofit/>
          </a:bodyPr>
          <a:lstStyle/>
          <a:p>
            <a:pPr algn="l"/>
            <a:r>
              <a:rPr lang="en-US" sz="4800" b="1" dirty="0" smtClean="0"/>
              <a:t>   </a:t>
            </a:r>
            <a:r>
              <a:rPr lang="en-US" sz="4800" dirty="0" smtClean="0"/>
              <a:t>A:</a:t>
            </a:r>
            <a:r>
              <a:rPr lang="en-US" sz="4800" b="1" dirty="0" smtClean="0"/>
              <a:t> </a:t>
            </a:r>
            <a:r>
              <a:rPr lang="en-US" sz="4800" dirty="0" smtClean="0"/>
              <a:t>Introduction</a:t>
            </a:r>
            <a:r>
              <a:rPr lang="en-US" sz="4800" b="1" dirty="0" smtClean="0"/>
              <a:t>:</a:t>
            </a:r>
            <a:endParaRPr lang="en-US" sz="4800" b="1" dirty="0"/>
          </a:p>
        </p:txBody>
      </p:sp>
      <p:sp>
        <p:nvSpPr>
          <p:cNvPr id="4" name="Content Placeholder 3"/>
          <p:cNvSpPr>
            <a:spLocks noGrp="1"/>
          </p:cNvSpPr>
          <p:nvPr>
            <p:ph idx="1"/>
          </p:nvPr>
        </p:nvSpPr>
        <p:spPr>
          <a:xfrm>
            <a:off x="1219200" y="1676400"/>
            <a:ext cx="7924800" cy="4525963"/>
          </a:xfrm>
        </p:spPr>
        <p:txBody>
          <a:bodyPr>
            <a:normAutofit fontScale="70000" lnSpcReduction="20000"/>
          </a:bodyPr>
          <a:lstStyle/>
          <a:p>
            <a:pPr marL="0" marR="0">
              <a:lnSpc>
                <a:spcPct val="115000"/>
              </a:lnSpc>
              <a:spcBef>
                <a:spcPts val="0"/>
              </a:spcBef>
              <a:spcAft>
                <a:spcPts val="1000"/>
              </a:spcAft>
              <a:buNone/>
            </a:pPr>
            <a:r>
              <a:rPr lang="en-US" dirty="0" smtClean="0">
                <a:latin typeface="Cambria"/>
                <a:ea typeface="Calibri"/>
                <a:cs typeface="Times New Roman"/>
              </a:rPr>
              <a:t>India, a country in South Asia, is the second-most populous country and the most populous democracy in the world, with the population of about </a:t>
            </a:r>
            <a:r>
              <a:rPr lang="en-US" b="1" dirty="0" smtClean="0">
                <a:latin typeface="Cambria"/>
                <a:ea typeface="Calibri"/>
                <a:cs typeface="Times New Roman"/>
              </a:rPr>
              <a:t>135.26 crores (2018)</a:t>
            </a:r>
            <a:r>
              <a:rPr lang="en-US" dirty="0" smtClean="0">
                <a:latin typeface="Cambria"/>
                <a:ea typeface="Calibri"/>
                <a:cs typeface="Times New Roman"/>
              </a:rPr>
              <a:t>. It has a population density of about </a:t>
            </a:r>
            <a:r>
              <a:rPr lang="en-US" b="1" dirty="0" smtClean="0">
                <a:latin typeface="Cambria"/>
                <a:ea typeface="Calibri"/>
                <a:cs typeface="Times New Roman"/>
              </a:rPr>
              <a:t>454.94 inhabitants per square kilometer.</a:t>
            </a:r>
          </a:p>
          <a:p>
            <a:pPr marL="0" marR="0">
              <a:lnSpc>
                <a:spcPct val="115000"/>
              </a:lnSpc>
              <a:spcBef>
                <a:spcPts val="0"/>
              </a:spcBef>
              <a:spcAft>
                <a:spcPts val="1000"/>
              </a:spcAft>
              <a:buNone/>
            </a:pPr>
            <a:endParaRPr lang="en-US" sz="2400" dirty="0">
              <a:ea typeface="Calibri"/>
              <a:cs typeface="Times New Roman"/>
            </a:endParaRPr>
          </a:p>
          <a:p>
            <a:pPr marL="0" marR="0">
              <a:lnSpc>
                <a:spcPct val="115000"/>
              </a:lnSpc>
              <a:spcBef>
                <a:spcPts val="0"/>
              </a:spcBef>
              <a:spcAft>
                <a:spcPts val="1000"/>
              </a:spcAft>
              <a:buNone/>
            </a:pPr>
            <a:r>
              <a:rPr lang="en-US" dirty="0" smtClean="0">
                <a:latin typeface="Cambria"/>
                <a:ea typeface="Calibri"/>
                <a:cs typeface="Times New Roman"/>
              </a:rPr>
              <a:t>With 29 states and 7 union territories, India is a place with enormous growth. In a diverse country like this, there is audience for almost everything, may it be art, science, sports, culture, technology or even farming. Along with the interesting history and mythology, the variety in the attire, nature, language speaks about the quality and versatility of life in the country.</a:t>
            </a:r>
            <a:endParaRPr lang="en-US" sz="2400" dirty="0">
              <a:ea typeface="Calibri"/>
              <a:cs typeface="Times New Roman"/>
            </a:endParaRPr>
          </a:p>
          <a:p>
            <a:pPr>
              <a:buNone/>
            </a:pPr>
            <a:endParaRPr lang="en-US"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143000"/>
          </a:xfrm>
        </p:spPr>
        <p:txBody>
          <a:bodyPr>
            <a:normAutofit fontScale="90000"/>
          </a:bodyPr>
          <a:lstStyle/>
          <a:p>
            <a:r>
              <a:rPr lang="en-US" dirty="0" smtClean="0"/>
              <a:t>A1: Description and Discussion of the Background:</a:t>
            </a:r>
            <a:endParaRPr lang="en-US" dirty="0"/>
          </a:p>
        </p:txBody>
      </p:sp>
      <p:sp>
        <p:nvSpPr>
          <p:cNvPr id="3" name="Content Placeholder 2"/>
          <p:cNvSpPr>
            <a:spLocks noGrp="1"/>
          </p:cNvSpPr>
          <p:nvPr>
            <p:ph idx="1"/>
          </p:nvPr>
        </p:nvSpPr>
        <p:spPr>
          <a:xfrm>
            <a:off x="1143000" y="1828800"/>
            <a:ext cx="8001000" cy="4525963"/>
          </a:xfrm>
        </p:spPr>
        <p:txBody>
          <a:bodyPr>
            <a:normAutofit fontScale="70000" lnSpcReduction="20000"/>
          </a:bodyPr>
          <a:lstStyle/>
          <a:p>
            <a:pPr marL="0" marR="0">
              <a:lnSpc>
                <a:spcPct val="115000"/>
              </a:lnSpc>
              <a:spcBef>
                <a:spcPts val="0"/>
              </a:spcBef>
              <a:spcAft>
                <a:spcPts val="1000"/>
              </a:spcAft>
              <a:buNone/>
            </a:pPr>
            <a:r>
              <a:rPr lang="en-US" dirty="0" smtClean="0">
                <a:latin typeface="Cambria"/>
                <a:ea typeface="Calibri"/>
                <a:cs typeface="Times New Roman"/>
              </a:rPr>
              <a:t>Many students travel across the country for education, jobs, and to settle down. The main concern, whenever you move to a new city, is a house to stay in. Obviously, you will want to search for a good neighborhood, and this project, will give an idea as to how to select and what to choose, based on your requirements. The majority of the population in India is middle class. </a:t>
            </a:r>
            <a:endParaRPr lang="en-US" sz="2400" dirty="0">
              <a:ea typeface="Calibri"/>
              <a:cs typeface="Times New Roman"/>
            </a:endParaRPr>
          </a:p>
          <a:p>
            <a:pPr marL="0" marR="0">
              <a:lnSpc>
                <a:spcPct val="115000"/>
              </a:lnSpc>
              <a:spcBef>
                <a:spcPts val="0"/>
              </a:spcBef>
              <a:spcAft>
                <a:spcPts val="1000"/>
              </a:spcAft>
              <a:buNone/>
            </a:pPr>
            <a:r>
              <a:rPr lang="en-US" dirty="0" smtClean="0">
                <a:latin typeface="Cambria"/>
                <a:ea typeface="Calibri"/>
                <a:cs typeface="Times New Roman"/>
              </a:rPr>
              <a:t>Buying a real estate in a country as populated as India can be a real problem, especially when you have just started earning. Hence, rented apartments seem to be the new trend among the generation. The young generation does not prefer stability, and the short rent agreements allow you to move frequently. This analysis will also help the investors/ businessmen to decide where there is more scope. </a:t>
            </a:r>
            <a:endParaRPr lang="en-US" sz="2400" dirty="0">
              <a:ea typeface="Calibri"/>
              <a:cs typeface="Times New Roman"/>
            </a:endParaRPr>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8001000" cy="6019800"/>
          </a:xfrm>
        </p:spPr>
        <p:txBody>
          <a:bodyPr>
            <a:normAutofit fontScale="70000" lnSpcReduction="20000"/>
          </a:bodyPr>
          <a:lstStyle/>
          <a:p>
            <a:pPr marL="0" marR="0">
              <a:lnSpc>
                <a:spcPct val="115000"/>
              </a:lnSpc>
              <a:spcBef>
                <a:spcPts val="0"/>
              </a:spcBef>
              <a:spcAft>
                <a:spcPts val="1000"/>
              </a:spcAft>
              <a:buNone/>
            </a:pPr>
            <a:r>
              <a:rPr lang="en-US" dirty="0" smtClean="0">
                <a:latin typeface="Cambria" pitchFamily="18" charset="0"/>
                <a:ea typeface="Calibri"/>
                <a:cs typeface="Times New Roman"/>
              </a:rPr>
              <a:t>The main cities in India are also the centers for the migrants, always looking for jobs. Hence, there can never be shortage of employees. Depending on the stream of the business/startup (tech, sports centers, education hubs, restaurants, and transportation), the choice of a city differs.</a:t>
            </a:r>
            <a:endParaRPr lang="en-US" sz="2400" dirty="0" smtClean="0">
              <a:latin typeface="Cambria" pitchFamily="18" charset="0"/>
              <a:ea typeface="Calibri"/>
              <a:cs typeface="Times New Roman"/>
            </a:endParaRPr>
          </a:p>
          <a:p>
            <a:pPr marL="0">
              <a:lnSpc>
                <a:spcPct val="115000"/>
              </a:lnSpc>
              <a:spcBef>
                <a:spcPts val="0"/>
              </a:spcBef>
              <a:spcAft>
                <a:spcPts val="1000"/>
              </a:spcAft>
            </a:pPr>
            <a:r>
              <a:rPr lang="en-US" dirty="0" smtClean="0">
                <a:latin typeface="Cambria" pitchFamily="18" charset="0"/>
                <a:ea typeface="Calibri"/>
                <a:cs typeface="Times New Roman"/>
              </a:rPr>
              <a:t>Pune is called as the education hub of India.</a:t>
            </a:r>
            <a:endParaRPr lang="en-US" sz="2400" dirty="0">
              <a:latin typeface="Cambria" pitchFamily="18" charset="0"/>
              <a:ea typeface="Calibri"/>
              <a:cs typeface="Times New Roman"/>
            </a:endParaRPr>
          </a:p>
          <a:p>
            <a:pPr marL="0">
              <a:lnSpc>
                <a:spcPct val="115000"/>
              </a:lnSpc>
              <a:spcBef>
                <a:spcPts val="0"/>
              </a:spcBef>
              <a:spcAft>
                <a:spcPts val="1000"/>
              </a:spcAft>
            </a:pPr>
            <a:r>
              <a:rPr lang="en-US" dirty="0" smtClean="0">
                <a:latin typeface="Cambria" pitchFamily="18" charset="0"/>
                <a:ea typeface="Calibri"/>
                <a:cs typeface="Times New Roman"/>
              </a:rPr>
              <a:t>Mumbai is the city of dreams, the city that never sleeps. </a:t>
            </a:r>
            <a:endParaRPr lang="en-US" sz="2400" dirty="0">
              <a:latin typeface="Cambria" pitchFamily="18" charset="0"/>
              <a:ea typeface="Calibri"/>
              <a:cs typeface="Times New Roman"/>
            </a:endParaRPr>
          </a:p>
          <a:p>
            <a:pPr marL="0">
              <a:lnSpc>
                <a:spcPct val="115000"/>
              </a:lnSpc>
              <a:spcBef>
                <a:spcPts val="0"/>
              </a:spcBef>
              <a:spcAft>
                <a:spcPts val="1000"/>
              </a:spcAft>
            </a:pPr>
            <a:r>
              <a:rPr lang="en-US" dirty="0" smtClean="0">
                <a:latin typeface="Cambria" pitchFamily="18" charset="0"/>
                <a:ea typeface="Calibri"/>
                <a:cs typeface="Times New Roman"/>
              </a:rPr>
              <a:t>Surat is called as the city of mirrors and mirages, a huge production centre.</a:t>
            </a:r>
            <a:endParaRPr lang="en-US" sz="2400" dirty="0">
              <a:latin typeface="Cambria" pitchFamily="18" charset="0"/>
              <a:ea typeface="Calibri"/>
              <a:cs typeface="Times New Roman"/>
            </a:endParaRPr>
          </a:p>
          <a:p>
            <a:pPr marL="0">
              <a:lnSpc>
                <a:spcPct val="115000"/>
              </a:lnSpc>
              <a:spcBef>
                <a:spcPts val="0"/>
              </a:spcBef>
              <a:spcAft>
                <a:spcPts val="1000"/>
              </a:spcAft>
            </a:pPr>
            <a:r>
              <a:rPr lang="en-US" dirty="0" smtClean="0">
                <a:latin typeface="Cambria" pitchFamily="18" charset="0"/>
                <a:ea typeface="Calibri"/>
                <a:cs typeface="Times New Roman"/>
              </a:rPr>
              <a:t>Delhi, the capital of the country, is rich in everything, the historical places, the culture, and has tremendous scope for the government jobs.</a:t>
            </a:r>
            <a:endParaRPr lang="en-US" sz="2400" dirty="0">
              <a:latin typeface="Cambria" pitchFamily="18" charset="0"/>
              <a:ea typeface="Calibri"/>
              <a:cs typeface="Times New Roman"/>
            </a:endParaRPr>
          </a:p>
          <a:p>
            <a:pPr marL="0">
              <a:lnSpc>
                <a:spcPct val="115000"/>
              </a:lnSpc>
              <a:spcBef>
                <a:spcPts val="0"/>
              </a:spcBef>
              <a:spcAft>
                <a:spcPts val="1000"/>
              </a:spcAft>
            </a:pPr>
            <a:r>
              <a:rPr lang="en-US" dirty="0" smtClean="0">
                <a:latin typeface="Cambria" pitchFamily="18" charset="0"/>
                <a:ea typeface="Calibri"/>
                <a:cs typeface="Times New Roman"/>
              </a:rPr>
              <a:t>The cities have mixed and intertwined structure. Comparing the nearby venues and the average rent values in each city, different categories of  groups of cities can be made .</a:t>
            </a:r>
            <a:endParaRPr lang="en-US" sz="2400" dirty="0">
              <a:latin typeface="Cambria" pitchFamily="18" charset="0"/>
              <a:ea typeface="Calibri"/>
              <a:cs typeface="Times New Roman"/>
            </a:endParaRPr>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A2: Data Description:</a:t>
            </a:r>
            <a:endParaRPr lang="en-US" dirty="0"/>
          </a:p>
        </p:txBody>
      </p:sp>
      <p:sp>
        <p:nvSpPr>
          <p:cNvPr id="3" name="Content Placeholder 2"/>
          <p:cNvSpPr>
            <a:spLocks noGrp="1"/>
          </p:cNvSpPr>
          <p:nvPr>
            <p:ph idx="1"/>
          </p:nvPr>
        </p:nvSpPr>
        <p:spPr>
          <a:xfrm>
            <a:off x="1143000" y="1752600"/>
            <a:ext cx="8001000" cy="4525963"/>
          </a:xfrm>
        </p:spPr>
        <p:txBody>
          <a:bodyPr>
            <a:normAutofit/>
          </a:bodyPr>
          <a:lstStyle/>
          <a:p>
            <a:pPr marL="0" marR="0">
              <a:lnSpc>
                <a:spcPct val="115000"/>
              </a:lnSpc>
              <a:spcBef>
                <a:spcPts val="0"/>
              </a:spcBef>
              <a:spcAft>
                <a:spcPts val="1000"/>
              </a:spcAft>
              <a:buNone/>
            </a:pPr>
            <a:r>
              <a:rPr lang="en-US" sz="2200" dirty="0" smtClean="0">
                <a:latin typeface="Cambria"/>
                <a:ea typeface="Calibri"/>
                <a:cs typeface="Times New Roman"/>
              </a:rPr>
              <a:t>To consider the above idea, I collected the data as mentioned below:</a:t>
            </a:r>
            <a:endParaRPr lang="en-US" sz="2200" dirty="0">
              <a:ea typeface="Calibri"/>
              <a:cs typeface="Times New Roman"/>
            </a:endParaRPr>
          </a:p>
          <a:p>
            <a:pPr marL="0" marR="0">
              <a:lnSpc>
                <a:spcPct val="115000"/>
              </a:lnSpc>
              <a:spcBef>
                <a:spcPts val="0"/>
              </a:spcBef>
              <a:spcAft>
                <a:spcPts val="1000"/>
              </a:spcAft>
              <a:buNone/>
            </a:pPr>
            <a:r>
              <a:rPr lang="en-US" sz="2200" dirty="0" smtClean="0">
                <a:latin typeface="Cambria"/>
                <a:ea typeface="Calibri"/>
                <a:cs typeface="Times New Roman"/>
              </a:rPr>
              <a:t>1. I used </a:t>
            </a:r>
            <a:r>
              <a:rPr lang="en-US" sz="2200" b="1" dirty="0" smtClean="0">
                <a:latin typeface="Cambria"/>
                <a:ea typeface="Calibri"/>
                <a:cs typeface="Times New Roman"/>
              </a:rPr>
              <a:t>Foursquare API</a:t>
            </a:r>
            <a:r>
              <a:rPr lang="en-US" sz="2200" dirty="0" smtClean="0">
                <a:latin typeface="Cambria"/>
                <a:ea typeface="Calibri"/>
                <a:cs typeface="Times New Roman"/>
              </a:rPr>
              <a:t> to get the most common venues in the top 5 cities.</a:t>
            </a:r>
            <a:endParaRPr lang="en-US" sz="2200" dirty="0">
              <a:ea typeface="Calibri"/>
              <a:cs typeface="Times New Roman"/>
            </a:endParaRPr>
          </a:p>
          <a:p>
            <a:pPr marL="0" marR="0">
              <a:lnSpc>
                <a:spcPct val="115000"/>
              </a:lnSpc>
              <a:spcBef>
                <a:spcPts val="0"/>
              </a:spcBef>
              <a:spcAft>
                <a:spcPts val="1000"/>
              </a:spcAft>
              <a:buNone/>
            </a:pPr>
            <a:r>
              <a:rPr lang="en-US" sz="2200" dirty="0" smtClean="0">
                <a:latin typeface="Cambria"/>
                <a:ea typeface="Calibri"/>
                <a:cs typeface="Times New Roman"/>
              </a:rPr>
              <a:t>2. I collected the average housing rent values of 106 cities from the link: </a:t>
            </a:r>
            <a:r>
              <a:rPr lang="en-US" sz="2200" u="sng" dirty="0" smtClean="0">
                <a:solidFill>
                  <a:srgbClr val="0000FF"/>
                </a:solidFill>
                <a:latin typeface="Cambria"/>
                <a:ea typeface="Calibri"/>
                <a:cs typeface="Times New Roman"/>
                <a:hlinkClick r:id="rId2"/>
              </a:rPr>
              <a:t>https://www.makaan.com/price-trends</a:t>
            </a:r>
            <a:endParaRPr lang="en-US" sz="2200" dirty="0">
              <a:ea typeface="Calibri"/>
              <a:cs typeface="Times New Roman"/>
            </a:endParaRPr>
          </a:p>
          <a:p>
            <a:pPr marL="0" marR="0">
              <a:lnSpc>
                <a:spcPct val="115000"/>
              </a:lnSpc>
              <a:spcBef>
                <a:spcPts val="0"/>
              </a:spcBef>
              <a:spcAft>
                <a:spcPts val="1000"/>
              </a:spcAft>
              <a:buNone/>
            </a:pPr>
            <a:r>
              <a:rPr lang="en-US" sz="2200" dirty="0" smtClean="0">
                <a:latin typeface="Cambria"/>
                <a:ea typeface="Calibri"/>
                <a:cs typeface="Times New Roman"/>
              </a:rPr>
              <a:t>3. I used the </a:t>
            </a:r>
            <a:r>
              <a:rPr lang="en-US" sz="2200" b="1" dirty="0" err="1" smtClean="0">
                <a:latin typeface="Cambria"/>
                <a:ea typeface="Calibri"/>
                <a:cs typeface="Times New Roman"/>
              </a:rPr>
              <a:t>geopy</a:t>
            </a:r>
            <a:r>
              <a:rPr lang="en-US" sz="2200" b="1" dirty="0" smtClean="0">
                <a:latin typeface="Cambria"/>
                <a:ea typeface="Calibri"/>
                <a:cs typeface="Times New Roman"/>
              </a:rPr>
              <a:t> </a:t>
            </a:r>
            <a:r>
              <a:rPr lang="en-US" sz="2200" dirty="0" smtClean="0">
                <a:latin typeface="Cambria"/>
                <a:ea typeface="Calibri"/>
                <a:cs typeface="Times New Roman"/>
              </a:rPr>
              <a:t>library to get the coordinates of each of the 106 cities and folium library to plot them on the map.</a:t>
            </a:r>
            <a:endParaRPr lang="en-US" sz="2200" dirty="0">
              <a:ea typeface="Calibri"/>
              <a:cs typeface="Times New Roman"/>
            </a:endParaRP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 Data and Methodology:</a:t>
            </a:r>
            <a:endParaRPr lang="en-US" dirty="0"/>
          </a:p>
        </p:txBody>
      </p:sp>
      <p:sp>
        <p:nvSpPr>
          <p:cNvPr id="3" name="Content Placeholder 2"/>
          <p:cNvSpPr>
            <a:spLocks noGrp="1"/>
          </p:cNvSpPr>
          <p:nvPr>
            <p:ph idx="1"/>
          </p:nvPr>
        </p:nvSpPr>
        <p:spPr/>
        <p:txBody>
          <a:bodyPr>
            <a:normAutofit/>
          </a:bodyPr>
          <a:lstStyle/>
          <a:p>
            <a:pPr marL="0" marR="0">
              <a:lnSpc>
                <a:spcPct val="115000"/>
              </a:lnSpc>
              <a:spcBef>
                <a:spcPts val="0"/>
              </a:spcBef>
              <a:spcAft>
                <a:spcPts val="1000"/>
              </a:spcAft>
              <a:buNone/>
            </a:pPr>
            <a:r>
              <a:rPr lang="en-US" sz="2200" dirty="0" smtClean="0">
                <a:latin typeface="Cambria"/>
                <a:ea typeface="Calibri"/>
                <a:cs typeface="Times New Roman"/>
              </a:rPr>
              <a:t>As </a:t>
            </a:r>
            <a:r>
              <a:rPr lang="en-US" sz="2200" dirty="0" smtClean="0">
                <a:latin typeface="Cambria"/>
                <a:ea typeface="Calibri"/>
                <a:cs typeface="Times New Roman"/>
              </a:rPr>
              <a:t>a database, I used GitHub repository in my study. The main data consists of the columns: City, 1bk_avg_rent, 2bhk_avg_rent, 3bhk_avg_rent, latitude, longitude information.</a:t>
            </a:r>
            <a:endParaRPr lang="en-US" sz="2200" dirty="0">
              <a:ea typeface="Calibri"/>
              <a:cs typeface="Times New Roman"/>
            </a:endParaRPr>
          </a:p>
          <a:p>
            <a:pPr marL="0" marR="0">
              <a:lnSpc>
                <a:spcPct val="115000"/>
              </a:lnSpc>
              <a:spcBef>
                <a:spcPts val="0"/>
              </a:spcBef>
              <a:spcAft>
                <a:spcPts val="1000"/>
              </a:spcAft>
              <a:buNone/>
            </a:pPr>
            <a:r>
              <a:rPr lang="en-US" sz="2200" dirty="0" smtClean="0">
                <a:latin typeface="Cambria"/>
                <a:ea typeface="Calibri"/>
                <a:cs typeface="Times New Roman"/>
              </a:rPr>
              <a:t>As a database, I used GitHub repository in my study. The main data consists of the columns: </a:t>
            </a:r>
            <a:r>
              <a:rPr lang="en-US" sz="2200" b="1" i="1" dirty="0" smtClean="0">
                <a:latin typeface="Cambria"/>
                <a:ea typeface="Calibri"/>
                <a:cs typeface="Times New Roman"/>
              </a:rPr>
              <a:t>City, 1bk_avg_rent, 2bhk_avg_rent, 3bhk_avg_rent, latitude, longitude</a:t>
            </a:r>
            <a:r>
              <a:rPr lang="en-US" sz="2200" dirty="0" smtClean="0">
                <a:latin typeface="Cambria"/>
                <a:ea typeface="Calibri"/>
                <a:cs typeface="Times New Roman"/>
              </a:rPr>
              <a:t> information and plotted them on the map, as shown below.</a:t>
            </a:r>
            <a:endParaRPr lang="en-US" sz="2200" dirty="0">
              <a:ea typeface="Calibri"/>
              <a:cs typeface="Times New Roman"/>
            </a:endParaRPr>
          </a:p>
          <a:p>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90600"/>
            <a:ext cx="8229600" cy="1143000"/>
          </a:xfrm>
        </p:spPr>
        <p:txBody>
          <a:bodyPr>
            <a:normAutofit/>
          </a:bodyPr>
          <a:lstStyle/>
          <a:p>
            <a:pPr algn="l"/>
            <a:r>
              <a:rPr lang="en-US" dirty="0" smtClean="0"/>
              <a:t>Results:</a:t>
            </a:r>
            <a:endParaRPr lang="en-US" dirty="0"/>
          </a:p>
        </p:txBody>
      </p:sp>
      <p:sp>
        <p:nvSpPr>
          <p:cNvPr id="4" name="TextBox 3"/>
          <p:cNvSpPr txBox="1"/>
          <p:nvPr/>
        </p:nvSpPr>
        <p:spPr>
          <a:xfrm>
            <a:off x="1219200" y="2590800"/>
            <a:ext cx="7620000" cy="2246769"/>
          </a:xfrm>
          <a:prstGeom prst="rect">
            <a:avLst/>
          </a:prstGeom>
          <a:noFill/>
        </p:spPr>
        <p:txBody>
          <a:bodyPr wrap="square" rtlCol="0">
            <a:spAutoFit/>
          </a:bodyPr>
          <a:lstStyle/>
          <a:p>
            <a:r>
              <a:rPr lang="en-US" sz="2800" dirty="0" smtClean="0">
                <a:solidFill>
                  <a:prstClr val="black"/>
                </a:solidFill>
                <a:ea typeface="+mj-ea"/>
                <a:cs typeface="+mj-cs"/>
              </a:rPr>
              <a:t>The following results were displayed by the code which is attached in the GitHub link for the notebook</a:t>
            </a:r>
            <a:r>
              <a:rPr lang="en-US" sz="2800" dirty="0" smtClean="0">
                <a:solidFill>
                  <a:prstClr val="black"/>
                </a:solidFill>
                <a:ea typeface="+mj-ea"/>
                <a:cs typeface="+mj-cs"/>
              </a:rPr>
              <a:t>.</a:t>
            </a:r>
          </a:p>
          <a:p>
            <a:r>
              <a:rPr lang="en-US" sz="2800" dirty="0" smtClean="0">
                <a:solidFill>
                  <a:prstClr val="black"/>
                </a:solidFill>
                <a:ea typeface="+mj-ea"/>
                <a:cs typeface="+mj-cs"/>
              </a:rPr>
              <a:t>The screenshots of some of the results are inserted in the following slides.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diaCities.jpg"/>
          <p:cNvPicPr>
            <a:picLocks noGrp="1" noChangeAspect="1"/>
          </p:cNvPicPr>
          <p:nvPr>
            <p:ph idx="1"/>
          </p:nvPr>
        </p:nvPicPr>
        <p:blipFill>
          <a:blip r:embed="rId2"/>
          <a:stretch>
            <a:fillRect/>
          </a:stretch>
        </p:blipFill>
        <p:spPr>
          <a:xfrm>
            <a:off x="1143000" y="990600"/>
            <a:ext cx="7842342" cy="46783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8229600" cy="1143000"/>
          </a:xfrm>
        </p:spPr>
        <p:txBody>
          <a:bodyPr>
            <a:normAutofit/>
          </a:bodyPr>
          <a:lstStyle/>
          <a:p>
            <a:pPr algn="l"/>
            <a:r>
              <a:rPr lang="en-US" sz="2400" dirty="0"/>
              <a:t>I then made a different dataframe for the </a:t>
            </a:r>
            <a:r>
              <a:rPr lang="en-US" sz="2400" b="1" dirty="0"/>
              <a:t>top 10</a:t>
            </a:r>
            <a:r>
              <a:rPr lang="en-US" sz="2400" dirty="0"/>
              <a:t> cities.</a:t>
            </a:r>
            <a:br>
              <a:rPr lang="en-US" sz="2400" dirty="0"/>
            </a:br>
            <a:endParaRPr lang="en-US" sz="2400" dirty="0"/>
          </a:p>
        </p:txBody>
      </p:sp>
      <p:pic>
        <p:nvPicPr>
          <p:cNvPr id="4" name="Content Placeholder 3" descr="Top10Cities.JPG"/>
          <p:cNvPicPr>
            <a:picLocks noGrp="1" noChangeAspect="1"/>
          </p:cNvPicPr>
          <p:nvPr>
            <p:ph idx="1"/>
          </p:nvPr>
        </p:nvPicPr>
        <p:blipFill>
          <a:blip r:embed="rId2"/>
          <a:stretch>
            <a:fillRect/>
          </a:stretch>
        </p:blipFill>
        <p:spPr>
          <a:xfrm>
            <a:off x="1072329" y="1600200"/>
            <a:ext cx="8071671" cy="452070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TotalTime>
  <Words>977</Words>
  <Application>Microsoft Office PowerPoint</Application>
  <PresentationFormat>On-screen Show (4:3)</PresentationFormat>
  <Paragraphs>54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Capstone Project: Analysis of Indian Cities</vt:lpstr>
      <vt:lpstr>   A: Introduction:</vt:lpstr>
      <vt:lpstr>A1: Description and Discussion of the Background:</vt:lpstr>
      <vt:lpstr>Slide 4</vt:lpstr>
      <vt:lpstr> A2: Data Description:</vt:lpstr>
      <vt:lpstr>B: Data and Methodology:</vt:lpstr>
      <vt:lpstr>Results:</vt:lpstr>
      <vt:lpstr>Slide 8</vt:lpstr>
      <vt:lpstr>I then made a different dataframe for the top 10 cities. </vt:lpstr>
      <vt:lpstr>I then plotted them on map too. </vt:lpstr>
      <vt:lpstr>I utilized Foursquare API to explore the venues of top 5 countries. I set the radius 500m and the limit 100 for each. The venues of the following cities were returned by Foursquare API:  1.  Ahmedabad: </vt:lpstr>
      <vt:lpstr>2. Bangalore: </vt:lpstr>
      <vt:lpstr>3. Delhi:</vt:lpstr>
      <vt:lpstr>4. Mumbai:</vt:lpstr>
      <vt:lpstr>5. Pune:</vt:lpstr>
      <vt:lpstr>Slide 16</vt:lpstr>
      <vt:lpstr>Using one hot encoding to the venues data gotten from Foursquare enables you to make clusters. I have done one for Delhi.</vt:lpstr>
      <vt:lpstr> Observations and 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8</cp:revision>
  <dcterms:created xsi:type="dcterms:W3CDTF">2020-05-26T06:14:26Z</dcterms:created>
  <dcterms:modified xsi:type="dcterms:W3CDTF">2020-05-26T11:02:29Z</dcterms:modified>
</cp:coreProperties>
</file>