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nva Sans" panose="020B0604020202020204" charset="0"/>
      <p:regular r:id="rId16"/>
    </p:embeddedFont>
    <p:embeddedFont>
      <p:font typeface="Open Sans Bold" panose="020B0604020202020204" charset="0"/>
      <p:regular r:id="rId17"/>
    </p:embeddedFont>
    <p:embeddedFont>
      <p:font typeface="Open Sauce" panose="020B0604020202020204" charset="0"/>
      <p:regular r:id="rId18"/>
    </p:embeddedFont>
    <p:embeddedFont>
      <p:font typeface="Open Sauce Bold" panose="020B0604020202020204" charset="0"/>
      <p:regular r:id="rId19"/>
    </p:embeddedFont>
    <p:embeddedFont>
      <p:font typeface="Open Sauce Light" panose="020B0604020202020204" charset="0"/>
      <p:regular r:id="rId20"/>
    </p:embeddedFont>
    <p:embeddedFont>
      <p:font typeface="Open Sauce Semi-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33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8287998" cy="10287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
            <a:ext cx="18288000" cy="960387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94581" y="-3980885"/>
            <a:ext cx="10287002" cy="18248769"/>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142144" y="0"/>
            <a:ext cx="9144002" cy="10287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4"/>
            <a:ext cx="18274306" cy="1030788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81569" y="6073"/>
            <a:ext cx="15324864" cy="709356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2"/>
          <p:cNvSpPr txBox="1"/>
          <p:nvPr/>
        </p:nvSpPr>
        <p:spPr>
          <a:xfrm>
            <a:off x="3040039" y="1545609"/>
            <a:ext cx="12221570" cy="46218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100" kern="1200" spc="1146">
                <a:solidFill>
                  <a:srgbClr val="FFFFFF"/>
                </a:solidFill>
                <a:latin typeface="+mj-lt"/>
                <a:ea typeface="+mj-ea"/>
                <a:cs typeface="+mj-cs"/>
              </a:rPr>
              <a:t>PROYECTO FINAL</a:t>
            </a:r>
          </a:p>
          <a:p>
            <a:pPr algn="ctr">
              <a:lnSpc>
                <a:spcPct val="90000"/>
              </a:lnSpc>
              <a:spcBef>
                <a:spcPct val="0"/>
              </a:spcBef>
              <a:spcAft>
                <a:spcPts val="600"/>
              </a:spcAft>
            </a:pPr>
            <a:r>
              <a:rPr lang="en-US" sz="6100" kern="1200" spc="1146">
                <a:solidFill>
                  <a:srgbClr val="FFFFFF"/>
                </a:solidFill>
                <a:latin typeface="+mj-lt"/>
                <a:ea typeface="+mj-ea"/>
                <a:cs typeface="+mj-cs"/>
              </a:rPr>
              <a:t> </a:t>
            </a:r>
          </a:p>
          <a:p>
            <a:pPr algn="ctr">
              <a:lnSpc>
                <a:spcPct val="90000"/>
              </a:lnSpc>
              <a:spcBef>
                <a:spcPct val="0"/>
              </a:spcBef>
              <a:spcAft>
                <a:spcPts val="600"/>
              </a:spcAft>
            </a:pPr>
            <a:r>
              <a:rPr lang="en-US" sz="6100" kern="1200" spc="1146">
                <a:solidFill>
                  <a:srgbClr val="FFFFFF"/>
                </a:solidFill>
                <a:latin typeface="+mj-lt"/>
                <a:ea typeface="+mj-ea"/>
                <a:cs typeface="+mj-cs"/>
              </a:rPr>
              <a:t>CAPTURA DE INFORMACION DE ESTUDIANTES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92852"/>
        </a:solidFill>
        <a:effectLst/>
      </p:bgPr>
    </p:bg>
    <p:spTree>
      <p:nvGrpSpPr>
        <p:cNvPr id="1" name=""/>
        <p:cNvGrpSpPr/>
        <p:nvPr/>
      </p:nvGrpSpPr>
      <p:grpSpPr>
        <a:xfrm>
          <a:off x="0" y="0"/>
          <a:ext cx="0" cy="0"/>
          <a:chOff x="0" y="0"/>
          <a:chExt cx="0" cy="0"/>
        </a:xfrm>
      </p:grpSpPr>
      <p:sp>
        <p:nvSpPr>
          <p:cNvPr id="2" name="Freeform 2"/>
          <p:cNvSpPr/>
          <p:nvPr/>
        </p:nvSpPr>
        <p:spPr>
          <a:xfrm>
            <a:off x="259564" y="612085"/>
            <a:ext cx="6640677" cy="1324456"/>
          </a:xfrm>
          <a:custGeom>
            <a:avLst/>
            <a:gdLst/>
            <a:ahLst/>
            <a:cxnLst/>
            <a:rect l="l" t="t" r="r" b="b"/>
            <a:pathLst>
              <a:path w="6640677" h="1324456">
                <a:moveTo>
                  <a:pt x="0" y="0"/>
                </a:moveTo>
                <a:lnTo>
                  <a:pt x="6640677" y="0"/>
                </a:lnTo>
                <a:lnTo>
                  <a:pt x="6640677" y="1324456"/>
                </a:lnTo>
                <a:lnTo>
                  <a:pt x="0" y="1324456"/>
                </a:lnTo>
                <a:lnTo>
                  <a:pt x="0" y="0"/>
                </a:lnTo>
                <a:close/>
              </a:path>
            </a:pathLst>
          </a:custGeom>
          <a:blipFill>
            <a:blip r:embed="rId2"/>
            <a:stretch>
              <a:fillRect/>
            </a:stretch>
          </a:blipFill>
        </p:spPr>
        <p:txBody>
          <a:bodyPr/>
          <a:lstStyle/>
          <a:p>
            <a:endParaRPr lang="en-US"/>
          </a:p>
        </p:txBody>
      </p:sp>
      <p:sp>
        <p:nvSpPr>
          <p:cNvPr id="3" name="Freeform 3"/>
          <p:cNvSpPr/>
          <p:nvPr/>
        </p:nvSpPr>
        <p:spPr>
          <a:xfrm>
            <a:off x="7145443" y="612085"/>
            <a:ext cx="6738378" cy="1324456"/>
          </a:xfrm>
          <a:custGeom>
            <a:avLst/>
            <a:gdLst/>
            <a:ahLst/>
            <a:cxnLst/>
            <a:rect l="l" t="t" r="r" b="b"/>
            <a:pathLst>
              <a:path w="6738378" h="1324456">
                <a:moveTo>
                  <a:pt x="0" y="0"/>
                </a:moveTo>
                <a:lnTo>
                  <a:pt x="6738378" y="0"/>
                </a:lnTo>
                <a:lnTo>
                  <a:pt x="6738378" y="1324456"/>
                </a:lnTo>
                <a:lnTo>
                  <a:pt x="0" y="1324456"/>
                </a:lnTo>
                <a:lnTo>
                  <a:pt x="0" y="0"/>
                </a:lnTo>
                <a:close/>
              </a:path>
            </a:pathLst>
          </a:custGeom>
          <a:blipFill>
            <a:blip r:embed="rId3"/>
            <a:stretch>
              <a:fillRect b="-23315"/>
            </a:stretch>
          </a:blipFill>
        </p:spPr>
        <p:txBody>
          <a:bodyPr/>
          <a:lstStyle/>
          <a:p>
            <a:endParaRPr lang="en-US"/>
          </a:p>
        </p:txBody>
      </p:sp>
      <p:sp>
        <p:nvSpPr>
          <p:cNvPr id="4" name="Freeform 4"/>
          <p:cNvSpPr/>
          <p:nvPr/>
        </p:nvSpPr>
        <p:spPr>
          <a:xfrm>
            <a:off x="14131471" y="612085"/>
            <a:ext cx="4156529" cy="1301060"/>
          </a:xfrm>
          <a:custGeom>
            <a:avLst/>
            <a:gdLst/>
            <a:ahLst/>
            <a:cxnLst/>
            <a:rect l="l" t="t" r="r" b="b"/>
            <a:pathLst>
              <a:path w="4156529" h="1301060">
                <a:moveTo>
                  <a:pt x="0" y="0"/>
                </a:moveTo>
                <a:lnTo>
                  <a:pt x="4156529" y="0"/>
                </a:lnTo>
                <a:lnTo>
                  <a:pt x="4156529" y="1301059"/>
                </a:lnTo>
                <a:lnTo>
                  <a:pt x="0" y="1301059"/>
                </a:lnTo>
                <a:lnTo>
                  <a:pt x="0" y="0"/>
                </a:lnTo>
                <a:close/>
              </a:path>
            </a:pathLst>
          </a:custGeom>
          <a:blipFill>
            <a:blip r:embed="rId4"/>
            <a:stretch>
              <a:fillRect b="-18358"/>
            </a:stretch>
          </a:blipFill>
        </p:spPr>
        <p:txBody>
          <a:bodyPr/>
          <a:lstStyle/>
          <a:p>
            <a:endParaRPr lang="en-US"/>
          </a:p>
        </p:txBody>
      </p:sp>
      <p:sp>
        <p:nvSpPr>
          <p:cNvPr id="5" name="Freeform 5"/>
          <p:cNvSpPr/>
          <p:nvPr/>
        </p:nvSpPr>
        <p:spPr>
          <a:xfrm>
            <a:off x="259564" y="2495243"/>
            <a:ext cx="5051294" cy="1237908"/>
          </a:xfrm>
          <a:custGeom>
            <a:avLst/>
            <a:gdLst/>
            <a:ahLst/>
            <a:cxnLst/>
            <a:rect l="l" t="t" r="r" b="b"/>
            <a:pathLst>
              <a:path w="5051294" h="1237908">
                <a:moveTo>
                  <a:pt x="0" y="0"/>
                </a:moveTo>
                <a:lnTo>
                  <a:pt x="5051295" y="0"/>
                </a:lnTo>
                <a:lnTo>
                  <a:pt x="5051295" y="1237908"/>
                </a:lnTo>
                <a:lnTo>
                  <a:pt x="0" y="1237908"/>
                </a:lnTo>
                <a:lnTo>
                  <a:pt x="0" y="0"/>
                </a:lnTo>
                <a:close/>
              </a:path>
            </a:pathLst>
          </a:custGeom>
          <a:blipFill>
            <a:blip r:embed="rId5"/>
            <a:stretch>
              <a:fillRect r="-13998" b="-6528"/>
            </a:stretch>
          </a:blipFill>
        </p:spPr>
        <p:txBody>
          <a:bodyPr/>
          <a:lstStyle/>
          <a:p>
            <a:endParaRPr lang="en-US"/>
          </a:p>
        </p:txBody>
      </p:sp>
      <p:sp>
        <p:nvSpPr>
          <p:cNvPr id="6" name="Freeform 6"/>
          <p:cNvSpPr/>
          <p:nvPr/>
        </p:nvSpPr>
        <p:spPr>
          <a:xfrm>
            <a:off x="5993628" y="2495243"/>
            <a:ext cx="4217669" cy="1483101"/>
          </a:xfrm>
          <a:custGeom>
            <a:avLst/>
            <a:gdLst/>
            <a:ahLst/>
            <a:cxnLst/>
            <a:rect l="l" t="t" r="r" b="b"/>
            <a:pathLst>
              <a:path w="4217669" h="1483101">
                <a:moveTo>
                  <a:pt x="0" y="0"/>
                </a:moveTo>
                <a:lnTo>
                  <a:pt x="4217669" y="0"/>
                </a:lnTo>
                <a:lnTo>
                  <a:pt x="4217669" y="1483101"/>
                </a:lnTo>
                <a:lnTo>
                  <a:pt x="0" y="1483101"/>
                </a:lnTo>
                <a:lnTo>
                  <a:pt x="0" y="0"/>
                </a:lnTo>
                <a:close/>
              </a:path>
            </a:pathLst>
          </a:custGeom>
          <a:blipFill>
            <a:blip r:embed="rId6"/>
            <a:stretch>
              <a:fillRect r="-160325" b="-51859"/>
            </a:stretch>
          </a:blipFill>
        </p:spPr>
        <p:txBody>
          <a:bodyPr/>
          <a:lstStyle/>
          <a:p>
            <a:endParaRPr lang="en-US"/>
          </a:p>
        </p:txBody>
      </p:sp>
      <p:sp>
        <p:nvSpPr>
          <p:cNvPr id="7" name="Freeform 7"/>
          <p:cNvSpPr/>
          <p:nvPr/>
        </p:nvSpPr>
        <p:spPr>
          <a:xfrm>
            <a:off x="10514632" y="2585306"/>
            <a:ext cx="6280152" cy="1393038"/>
          </a:xfrm>
          <a:custGeom>
            <a:avLst/>
            <a:gdLst/>
            <a:ahLst/>
            <a:cxnLst/>
            <a:rect l="l" t="t" r="r" b="b"/>
            <a:pathLst>
              <a:path w="6280152" h="1393038">
                <a:moveTo>
                  <a:pt x="0" y="0"/>
                </a:moveTo>
                <a:lnTo>
                  <a:pt x="6280152" y="0"/>
                </a:lnTo>
                <a:lnTo>
                  <a:pt x="6280152" y="1393038"/>
                </a:lnTo>
                <a:lnTo>
                  <a:pt x="0" y="1393038"/>
                </a:lnTo>
                <a:lnTo>
                  <a:pt x="0" y="0"/>
                </a:lnTo>
                <a:close/>
              </a:path>
            </a:pathLst>
          </a:custGeom>
          <a:blipFill>
            <a:blip r:embed="rId7"/>
            <a:stretch>
              <a:fillRect r="-74503" b="-34508"/>
            </a:stretch>
          </a:blipFill>
        </p:spPr>
        <p:txBody>
          <a:bodyPr/>
          <a:lstStyle/>
          <a:p>
            <a:endParaRPr lang="en-US"/>
          </a:p>
        </p:txBody>
      </p:sp>
      <p:sp>
        <p:nvSpPr>
          <p:cNvPr id="8" name="Freeform 8"/>
          <p:cNvSpPr/>
          <p:nvPr/>
        </p:nvSpPr>
        <p:spPr>
          <a:xfrm>
            <a:off x="482901" y="4540319"/>
            <a:ext cx="7619562" cy="1077796"/>
          </a:xfrm>
          <a:custGeom>
            <a:avLst/>
            <a:gdLst/>
            <a:ahLst/>
            <a:cxnLst/>
            <a:rect l="l" t="t" r="r" b="b"/>
            <a:pathLst>
              <a:path w="7619562" h="1077796">
                <a:moveTo>
                  <a:pt x="0" y="0"/>
                </a:moveTo>
                <a:lnTo>
                  <a:pt x="7619561" y="0"/>
                </a:lnTo>
                <a:lnTo>
                  <a:pt x="7619561" y="1077796"/>
                </a:lnTo>
                <a:lnTo>
                  <a:pt x="0" y="1077796"/>
                </a:lnTo>
                <a:lnTo>
                  <a:pt x="0" y="0"/>
                </a:lnTo>
                <a:close/>
              </a:path>
            </a:pathLst>
          </a:custGeom>
          <a:blipFill>
            <a:blip r:embed="rId8"/>
            <a:stretch>
              <a:fillRect b="-57317"/>
            </a:stretch>
          </a:blipFill>
        </p:spPr>
        <p:txBody>
          <a:bodyPr/>
          <a:lstStyle/>
          <a:p>
            <a:endParaRPr lang="en-US"/>
          </a:p>
        </p:txBody>
      </p:sp>
      <p:sp>
        <p:nvSpPr>
          <p:cNvPr id="9" name="Freeform 9"/>
          <p:cNvSpPr/>
          <p:nvPr/>
        </p:nvSpPr>
        <p:spPr>
          <a:xfrm>
            <a:off x="9144000" y="4373458"/>
            <a:ext cx="6818516" cy="1411518"/>
          </a:xfrm>
          <a:custGeom>
            <a:avLst/>
            <a:gdLst/>
            <a:ahLst/>
            <a:cxnLst/>
            <a:rect l="l" t="t" r="r" b="b"/>
            <a:pathLst>
              <a:path w="6818516" h="1411518">
                <a:moveTo>
                  <a:pt x="0" y="0"/>
                </a:moveTo>
                <a:lnTo>
                  <a:pt x="6818516" y="0"/>
                </a:lnTo>
                <a:lnTo>
                  <a:pt x="6818516" y="1411518"/>
                </a:lnTo>
                <a:lnTo>
                  <a:pt x="0" y="1411518"/>
                </a:lnTo>
                <a:lnTo>
                  <a:pt x="0" y="0"/>
                </a:lnTo>
                <a:close/>
              </a:path>
            </a:pathLst>
          </a:custGeom>
          <a:blipFill>
            <a:blip r:embed="rId9"/>
            <a:stretch>
              <a:fillRect r="-22985" b="-67004"/>
            </a:stretch>
          </a:blipFill>
        </p:spPr>
        <p:txBody>
          <a:bodyPr/>
          <a:lstStyle/>
          <a:p>
            <a:endParaRPr lang="en-US"/>
          </a:p>
        </p:txBody>
      </p:sp>
      <p:sp>
        <p:nvSpPr>
          <p:cNvPr id="10" name="Freeform 10"/>
          <p:cNvSpPr/>
          <p:nvPr/>
        </p:nvSpPr>
        <p:spPr>
          <a:xfrm>
            <a:off x="8102462" y="5880588"/>
            <a:ext cx="10086099" cy="1168807"/>
          </a:xfrm>
          <a:custGeom>
            <a:avLst/>
            <a:gdLst/>
            <a:ahLst/>
            <a:cxnLst/>
            <a:rect l="l" t="t" r="r" b="b"/>
            <a:pathLst>
              <a:path w="10086099" h="1168807">
                <a:moveTo>
                  <a:pt x="0" y="0"/>
                </a:moveTo>
                <a:lnTo>
                  <a:pt x="10086100" y="0"/>
                </a:lnTo>
                <a:lnTo>
                  <a:pt x="10086100" y="1168807"/>
                </a:lnTo>
                <a:lnTo>
                  <a:pt x="0" y="1168807"/>
                </a:lnTo>
                <a:lnTo>
                  <a:pt x="0" y="0"/>
                </a:lnTo>
                <a:close/>
              </a:path>
            </a:pathLst>
          </a:custGeom>
          <a:blipFill>
            <a:blip r:embed="rId10"/>
            <a:stretch>
              <a:fillRect b="-29814"/>
            </a:stretch>
          </a:blipFill>
        </p:spPr>
        <p:txBody>
          <a:bodyPr/>
          <a:lstStyle/>
          <a:p>
            <a:endParaRPr lang="en-US"/>
          </a:p>
        </p:txBody>
      </p:sp>
      <p:sp>
        <p:nvSpPr>
          <p:cNvPr id="11" name="Freeform 11"/>
          <p:cNvSpPr/>
          <p:nvPr/>
        </p:nvSpPr>
        <p:spPr>
          <a:xfrm>
            <a:off x="459800" y="7316095"/>
            <a:ext cx="11067655" cy="1693722"/>
          </a:xfrm>
          <a:custGeom>
            <a:avLst/>
            <a:gdLst/>
            <a:ahLst/>
            <a:cxnLst/>
            <a:rect l="l" t="t" r="r" b="b"/>
            <a:pathLst>
              <a:path w="11067655" h="1693722">
                <a:moveTo>
                  <a:pt x="0" y="0"/>
                </a:moveTo>
                <a:lnTo>
                  <a:pt x="11067656" y="0"/>
                </a:lnTo>
                <a:lnTo>
                  <a:pt x="11067656" y="1693722"/>
                </a:lnTo>
                <a:lnTo>
                  <a:pt x="0" y="1693722"/>
                </a:lnTo>
                <a:lnTo>
                  <a:pt x="0" y="0"/>
                </a:lnTo>
                <a:close/>
              </a:path>
            </a:pathLst>
          </a:custGeom>
          <a:blipFill>
            <a:blip r:embed="rId8"/>
            <a:stretch>
              <a:fillRect b="-45410"/>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144000" cy="4913722"/>
            <a:chOff x="0" y="0"/>
            <a:chExt cx="2408296" cy="1294149"/>
          </a:xfrm>
        </p:grpSpPr>
        <p:sp>
          <p:nvSpPr>
            <p:cNvPr id="3" name="Freeform 3"/>
            <p:cNvSpPr/>
            <p:nvPr/>
          </p:nvSpPr>
          <p:spPr>
            <a:xfrm>
              <a:off x="0" y="0"/>
              <a:ext cx="2408296" cy="1294149"/>
            </a:xfrm>
            <a:custGeom>
              <a:avLst/>
              <a:gdLst/>
              <a:ahLst/>
              <a:cxnLst/>
              <a:rect l="l" t="t" r="r" b="b"/>
              <a:pathLst>
                <a:path w="2408296" h="1294149">
                  <a:moveTo>
                    <a:pt x="0" y="0"/>
                  </a:moveTo>
                  <a:lnTo>
                    <a:pt x="2408296" y="0"/>
                  </a:lnTo>
                  <a:lnTo>
                    <a:pt x="2408296" y="1294149"/>
                  </a:lnTo>
                  <a:lnTo>
                    <a:pt x="0" y="1294149"/>
                  </a:lnTo>
                  <a:close/>
                </a:path>
              </a:pathLst>
            </a:custGeom>
            <a:solidFill>
              <a:srgbClr val="092852"/>
            </a:solidFill>
          </p:spPr>
          <p:txBody>
            <a:bodyPr/>
            <a:lstStyle/>
            <a:p>
              <a:endParaRPr lang="en-US"/>
            </a:p>
          </p:txBody>
        </p:sp>
        <p:sp>
          <p:nvSpPr>
            <p:cNvPr id="4" name="TextBox 4"/>
            <p:cNvSpPr txBox="1"/>
            <p:nvPr/>
          </p:nvSpPr>
          <p:spPr>
            <a:xfrm>
              <a:off x="0" y="-47625"/>
              <a:ext cx="2408296" cy="1341774"/>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1626864" y="769741"/>
            <a:ext cx="5890273" cy="2233296"/>
          </a:xfrm>
          <a:prstGeom prst="rect">
            <a:avLst/>
          </a:prstGeom>
        </p:spPr>
        <p:txBody>
          <a:bodyPr lIns="0" tIns="0" rIns="0" bIns="0" rtlCol="0" anchor="t">
            <a:spAutoFit/>
          </a:bodyPr>
          <a:lstStyle/>
          <a:p>
            <a:pPr algn="ctr">
              <a:lnSpc>
                <a:spcPts val="4479"/>
              </a:lnSpc>
            </a:pPr>
            <a:r>
              <a:rPr lang="en-US" sz="3199" spc="879" dirty="0">
                <a:solidFill>
                  <a:srgbClr val="FFFFFF"/>
                </a:solidFill>
                <a:latin typeface="Open Sauce Semi-Bold"/>
              </a:rPr>
              <a:t>REGISTRO E INGRESO AL SISTEMA</a:t>
            </a:r>
          </a:p>
          <a:p>
            <a:pPr algn="ctr">
              <a:lnSpc>
                <a:spcPts val="4479"/>
              </a:lnSpc>
            </a:pPr>
            <a:r>
              <a:rPr lang="en-US" sz="3199" spc="879" dirty="0">
                <a:solidFill>
                  <a:srgbClr val="FFFFFF"/>
                </a:solidFill>
                <a:latin typeface="Open Sauce Semi-Bold"/>
              </a:rPr>
              <a:t>ADMINISTRADOR(A)</a:t>
            </a:r>
          </a:p>
        </p:txBody>
      </p:sp>
      <p:sp>
        <p:nvSpPr>
          <p:cNvPr id="6" name="TextBox 6"/>
          <p:cNvSpPr txBox="1"/>
          <p:nvPr/>
        </p:nvSpPr>
        <p:spPr>
          <a:xfrm>
            <a:off x="4754083" y="5095875"/>
            <a:ext cx="8123932" cy="389255"/>
          </a:xfrm>
          <a:prstGeom prst="rect">
            <a:avLst/>
          </a:prstGeom>
        </p:spPr>
        <p:txBody>
          <a:bodyPr lIns="0" tIns="0" rIns="0" bIns="0" rtlCol="0" anchor="t">
            <a:spAutoFit/>
          </a:bodyPr>
          <a:lstStyle/>
          <a:p>
            <a:pPr algn="ctr">
              <a:lnSpc>
                <a:spcPts val="3219"/>
              </a:lnSpc>
              <a:spcBef>
                <a:spcPct val="0"/>
              </a:spcBef>
            </a:pPr>
            <a:r>
              <a:rPr lang="en-US" sz="2299" spc="632">
                <a:solidFill>
                  <a:srgbClr val="000000"/>
                </a:solidFill>
                <a:latin typeface="Open Sauce Semi-Bold"/>
              </a:rPr>
              <a:t>PARA LLEVAR A CABO ESTA HISTORIA</a:t>
            </a:r>
          </a:p>
        </p:txBody>
      </p:sp>
      <p:sp>
        <p:nvSpPr>
          <p:cNvPr id="7" name="TextBox 7"/>
          <p:cNvSpPr txBox="1"/>
          <p:nvPr/>
        </p:nvSpPr>
        <p:spPr>
          <a:xfrm>
            <a:off x="1626864" y="5995035"/>
            <a:ext cx="16007352" cy="2613025"/>
          </a:xfrm>
          <a:prstGeom prst="rect">
            <a:avLst/>
          </a:prstGeom>
        </p:spPr>
        <p:txBody>
          <a:bodyPr lIns="0" tIns="0" rIns="0" bIns="0" rtlCol="0" anchor="t">
            <a:spAutoFit/>
          </a:bodyPr>
          <a:lstStyle/>
          <a:p>
            <a:pPr algn="ctr">
              <a:lnSpc>
                <a:spcPts val="3499"/>
              </a:lnSpc>
              <a:spcBef>
                <a:spcPct val="0"/>
              </a:spcBef>
            </a:pPr>
            <a:r>
              <a:rPr lang="en-US" sz="2499" spc="687">
                <a:solidFill>
                  <a:srgbClr val="000000"/>
                </a:solidFill>
                <a:latin typeface="Open Sauce Semi-Bold"/>
              </a:rPr>
              <a:t>SE DESARROLLÓ UNA INTERFAZ DISEÑADA PARA SER INTUITIVA Y DE FÁCIL MANEJO. ESTA FUE IMPLEMENTADA UTILIZANDO PRINCIPALMENTE JAVASCRIPT Y HTML, CON UNA MÍNIMA CANTIDAD DE CSS  ESTA ELECCIÓN SE FUNDAMENTÓ EN LA COMODIDAD Y LA FACILIDAD QUE OFRECEN ESTAS TECNOLOGÍAS PARA ALCANZAR LOS OBJETIVOS DE DISEÑO Y USABILIDAD PLANTEADOS. </a:t>
            </a:r>
          </a:p>
        </p:txBody>
      </p:sp>
      <p:grpSp>
        <p:nvGrpSpPr>
          <p:cNvPr id="8" name="Group 8"/>
          <p:cNvGrpSpPr/>
          <p:nvPr/>
        </p:nvGrpSpPr>
        <p:grpSpPr>
          <a:xfrm>
            <a:off x="9144000" y="0"/>
            <a:ext cx="9144000" cy="4913722"/>
            <a:chOff x="0" y="0"/>
            <a:chExt cx="12192000" cy="6551629"/>
          </a:xfrm>
        </p:grpSpPr>
        <p:pic>
          <p:nvPicPr>
            <p:cNvPr id="9" name="Picture 9"/>
            <p:cNvPicPr>
              <a:picLocks noChangeAspect="1"/>
            </p:cNvPicPr>
            <p:nvPr/>
          </p:nvPicPr>
          <p:blipFill>
            <a:blip r:embed="rId2"/>
            <a:srcRect t="9671" b="9671"/>
            <a:stretch>
              <a:fillRect/>
            </a:stretch>
          </p:blipFill>
          <p:spPr>
            <a:xfrm>
              <a:off x="0" y="0"/>
              <a:ext cx="12192000" cy="6551629"/>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92852"/>
        </a:solidFill>
        <a:effectLst/>
      </p:bgPr>
    </p:bg>
    <p:spTree>
      <p:nvGrpSpPr>
        <p:cNvPr id="1" name=""/>
        <p:cNvGrpSpPr/>
        <p:nvPr/>
      </p:nvGrpSpPr>
      <p:grpSpPr>
        <a:xfrm>
          <a:off x="0" y="0"/>
          <a:ext cx="0" cy="0"/>
          <a:chOff x="0" y="0"/>
          <a:chExt cx="0" cy="0"/>
        </a:xfrm>
      </p:grpSpPr>
      <p:sp>
        <p:nvSpPr>
          <p:cNvPr id="2" name="Freeform 2"/>
          <p:cNvSpPr/>
          <p:nvPr/>
        </p:nvSpPr>
        <p:spPr>
          <a:xfrm>
            <a:off x="580038" y="323659"/>
            <a:ext cx="9347274" cy="4547573"/>
          </a:xfrm>
          <a:custGeom>
            <a:avLst/>
            <a:gdLst/>
            <a:ahLst/>
            <a:cxnLst/>
            <a:rect l="l" t="t" r="r" b="b"/>
            <a:pathLst>
              <a:path w="9347274" h="4547573">
                <a:moveTo>
                  <a:pt x="0" y="0"/>
                </a:moveTo>
                <a:lnTo>
                  <a:pt x="9347273" y="0"/>
                </a:lnTo>
                <a:lnTo>
                  <a:pt x="9347273" y="4547573"/>
                </a:lnTo>
                <a:lnTo>
                  <a:pt x="0" y="4547573"/>
                </a:lnTo>
                <a:lnTo>
                  <a:pt x="0" y="0"/>
                </a:lnTo>
                <a:close/>
              </a:path>
            </a:pathLst>
          </a:custGeom>
          <a:blipFill>
            <a:blip r:embed="rId2"/>
            <a:stretch>
              <a:fillRect b="-15562"/>
            </a:stretch>
          </a:blipFill>
        </p:spPr>
        <p:txBody>
          <a:bodyPr/>
          <a:lstStyle/>
          <a:p>
            <a:endParaRPr lang="en-US"/>
          </a:p>
        </p:txBody>
      </p:sp>
      <p:sp>
        <p:nvSpPr>
          <p:cNvPr id="3" name="Freeform 3"/>
          <p:cNvSpPr/>
          <p:nvPr/>
        </p:nvSpPr>
        <p:spPr>
          <a:xfrm>
            <a:off x="7912027" y="5143499"/>
            <a:ext cx="9347273" cy="4819841"/>
          </a:xfrm>
          <a:custGeom>
            <a:avLst/>
            <a:gdLst/>
            <a:ahLst/>
            <a:cxnLst/>
            <a:rect l="l" t="t" r="r" b="b"/>
            <a:pathLst>
              <a:path w="9158331" h="4384120">
                <a:moveTo>
                  <a:pt x="0" y="0"/>
                </a:moveTo>
                <a:lnTo>
                  <a:pt x="9158331" y="0"/>
                </a:lnTo>
                <a:lnTo>
                  <a:pt x="9158331" y="4384120"/>
                </a:lnTo>
                <a:lnTo>
                  <a:pt x="0" y="4384120"/>
                </a:lnTo>
                <a:lnTo>
                  <a:pt x="0" y="0"/>
                </a:lnTo>
                <a:close/>
              </a:path>
            </a:pathLst>
          </a:custGeom>
          <a:blipFill>
            <a:blip r:embed="rId3"/>
            <a:stretch>
              <a:fillRect b="-17447"/>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9285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9D1EA9-2D4A-2A4D-7777-04F10CD545AD}"/>
              </a:ext>
            </a:extLst>
          </p:cNvPr>
          <p:cNvSpPr txBox="1"/>
          <p:nvPr/>
        </p:nvSpPr>
        <p:spPr>
          <a:xfrm>
            <a:off x="4572000" y="800100"/>
            <a:ext cx="9677400" cy="1173013"/>
          </a:xfrm>
          <a:prstGeom prst="rect">
            <a:avLst/>
          </a:prstGeom>
          <a:noFill/>
        </p:spPr>
        <p:txBody>
          <a:bodyPr wrap="square">
            <a:spAutoFit/>
          </a:bodyPr>
          <a:lstStyle/>
          <a:p>
            <a:pPr algn="ctr">
              <a:lnSpc>
                <a:spcPts val="4479"/>
              </a:lnSpc>
            </a:pPr>
            <a:r>
              <a:rPr lang="es-MX" sz="2400" spc="879" dirty="0">
                <a:solidFill>
                  <a:srgbClr val="FFFFFF"/>
                </a:solidFill>
                <a:latin typeface="Open Sauce Semi-Bold"/>
              </a:rPr>
              <a:t>E</a:t>
            </a:r>
            <a:r>
              <a:rPr lang="en-US" sz="2400" spc="879" dirty="0">
                <a:solidFill>
                  <a:srgbClr val="FFFFFF"/>
                </a:solidFill>
                <a:latin typeface="Open Sauce Semi-Bold"/>
              </a:rPr>
              <a:t>RRORES A LOS QUE NOS ENFRENTAMOS</a:t>
            </a:r>
          </a:p>
        </p:txBody>
      </p:sp>
      <p:sp>
        <p:nvSpPr>
          <p:cNvPr id="4" name="AutoShape 2">
            <a:extLst>
              <a:ext uri="{FF2B5EF4-FFF2-40B4-BE49-F238E27FC236}">
                <a16:creationId xmlns:a16="http://schemas.microsoft.com/office/drawing/2014/main" id="{CAA091E9-C0F8-A504-8354-2DA4D228A635}"/>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EF072F00-C8BC-AEE6-6604-A9402FAB7ED9}"/>
              </a:ext>
            </a:extLst>
          </p:cNvPr>
          <p:cNvPicPr>
            <a:picLocks noChangeAspect="1"/>
          </p:cNvPicPr>
          <p:nvPr/>
        </p:nvPicPr>
        <p:blipFill>
          <a:blip r:embed="rId2"/>
          <a:stretch>
            <a:fillRect/>
          </a:stretch>
        </p:blipFill>
        <p:spPr>
          <a:xfrm>
            <a:off x="1523276" y="3467100"/>
            <a:ext cx="15546247" cy="511730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92852"/>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92852">
                <a:alpha val="82745"/>
              </a:srgbClr>
            </a:solidFill>
          </p:spPr>
          <p:txBody>
            <a:bodyPr/>
            <a:lstStyle/>
            <a:p>
              <a:endParaRPr lang="en-US"/>
            </a:p>
          </p:txBody>
        </p:sp>
        <p:sp>
          <p:nvSpPr>
            <p:cNvPr id="4" name="TextBox 4"/>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6575125" y="4864174"/>
            <a:ext cx="5137750" cy="501502"/>
          </a:xfrm>
          <a:prstGeom prst="rect">
            <a:avLst/>
          </a:prstGeom>
        </p:spPr>
        <p:txBody>
          <a:bodyPr lIns="0" tIns="0" rIns="0" bIns="0" rtlCol="0" anchor="t">
            <a:spAutoFit/>
          </a:bodyPr>
          <a:lstStyle/>
          <a:p>
            <a:pPr algn="ctr">
              <a:lnSpc>
                <a:spcPts val="4092"/>
              </a:lnSpc>
            </a:pPr>
            <a:r>
              <a:rPr lang="en-US" sz="2923" spc="803">
                <a:solidFill>
                  <a:srgbClr val="FFFFFF"/>
                </a:solidFill>
                <a:latin typeface="Open Sauce Semi-Bold"/>
              </a:rPr>
              <a:t>MUCHAS GRACIAS</a:t>
            </a:r>
          </a:p>
        </p:txBody>
      </p:sp>
      <p:sp>
        <p:nvSpPr>
          <p:cNvPr id="6" name="TextBox 6"/>
          <p:cNvSpPr txBox="1"/>
          <p:nvPr/>
        </p:nvSpPr>
        <p:spPr>
          <a:xfrm>
            <a:off x="5800373" y="8277816"/>
            <a:ext cx="6687255" cy="363099"/>
          </a:xfrm>
          <a:prstGeom prst="rect">
            <a:avLst/>
          </a:prstGeom>
        </p:spPr>
        <p:txBody>
          <a:bodyPr lIns="0" tIns="0" rIns="0" bIns="0" rtlCol="0" anchor="t">
            <a:spAutoFit/>
          </a:bodyPr>
          <a:lstStyle/>
          <a:p>
            <a:pPr algn="ctr">
              <a:lnSpc>
                <a:spcPts val="3086"/>
              </a:lnSpc>
            </a:pPr>
            <a:r>
              <a:rPr lang="en-US" sz="2204" spc="606">
                <a:solidFill>
                  <a:srgbClr val="FFFFFF"/>
                </a:solidFill>
                <a:latin typeface="Open Sauce Light"/>
              </a:rPr>
              <a:t>14 DE MAYO DE2024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957773" y="958920"/>
            <a:ext cx="10287000" cy="836916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89809" y="592809"/>
            <a:ext cx="9519314" cy="836412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93361" y="4228451"/>
            <a:ext cx="3752969" cy="836412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7503" y="1279190"/>
            <a:ext cx="10287002" cy="7728618"/>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228130" y="1692746"/>
            <a:ext cx="6477455" cy="6477455"/>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3"/>
          <p:cNvSpPr txBox="1"/>
          <p:nvPr/>
        </p:nvSpPr>
        <p:spPr>
          <a:xfrm>
            <a:off x="1239594" y="880282"/>
            <a:ext cx="6345150" cy="5081246"/>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kern="1200" spc="1025">
                <a:solidFill>
                  <a:srgbClr val="FFFFFF"/>
                </a:solidFill>
                <a:latin typeface="+mj-lt"/>
                <a:ea typeface="+mj-ea"/>
                <a:cs typeface="+mj-cs"/>
              </a:rPr>
              <a:t>INTEGRANTES</a:t>
            </a:r>
          </a:p>
        </p:txBody>
      </p:sp>
      <p:sp>
        <p:nvSpPr>
          <p:cNvPr id="2" name="TextBox 2"/>
          <p:cNvSpPr txBox="1"/>
          <p:nvPr/>
        </p:nvSpPr>
        <p:spPr>
          <a:xfrm>
            <a:off x="10318970" y="1562100"/>
            <a:ext cx="7293670" cy="831907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4800" spc="687" dirty="0"/>
              <a:t>SANDRA LUGO </a:t>
            </a:r>
          </a:p>
          <a:p>
            <a:pPr indent="-228600">
              <a:lnSpc>
                <a:spcPct val="90000"/>
              </a:lnSpc>
              <a:spcAft>
                <a:spcPts val="600"/>
              </a:spcAft>
              <a:buFont typeface="Arial" panose="020B0604020202020204" pitchFamily="34" charset="0"/>
              <a:buChar char="•"/>
            </a:pPr>
            <a:r>
              <a:rPr lang="en-US" sz="4800" spc="687" dirty="0"/>
              <a:t>ANGEL RIOS</a:t>
            </a:r>
          </a:p>
          <a:p>
            <a:pPr indent="-228600">
              <a:lnSpc>
                <a:spcPct val="90000"/>
              </a:lnSpc>
              <a:spcAft>
                <a:spcPts val="600"/>
              </a:spcAft>
              <a:buFont typeface="Arial" panose="020B0604020202020204" pitchFamily="34" charset="0"/>
              <a:buChar char="•"/>
            </a:pPr>
            <a:r>
              <a:rPr lang="en-US" sz="4800" spc="687" dirty="0"/>
              <a:t>DANNA VIGIL</a:t>
            </a:r>
          </a:p>
          <a:p>
            <a:pPr indent="-228600">
              <a:lnSpc>
                <a:spcPct val="90000"/>
              </a:lnSpc>
              <a:spcAft>
                <a:spcPts val="600"/>
              </a:spcAft>
              <a:buFont typeface="Arial" panose="020B0604020202020204" pitchFamily="34" charset="0"/>
              <a:buChar char="•"/>
            </a:pPr>
            <a:r>
              <a:rPr lang="en-US" sz="4800" spc="687" dirty="0"/>
              <a:t>ESTEBAN BERNAL</a:t>
            </a:r>
          </a:p>
          <a:p>
            <a:pPr indent="-228600">
              <a:lnSpc>
                <a:spcPct val="90000"/>
              </a:lnSpc>
              <a:spcAft>
                <a:spcPts val="600"/>
              </a:spcAft>
              <a:buFont typeface="Arial" panose="020B0604020202020204" pitchFamily="34" charset="0"/>
              <a:buChar char="•"/>
            </a:pPr>
            <a:r>
              <a:rPr lang="en-US" sz="4800" spc="687" dirty="0"/>
              <a:t>DIEGO VALDES</a:t>
            </a:r>
          </a:p>
          <a:p>
            <a:pPr indent="-228600">
              <a:lnSpc>
                <a:spcPct val="90000"/>
              </a:lnSpc>
              <a:spcBef>
                <a:spcPct val="0"/>
              </a:spcBef>
              <a:spcAft>
                <a:spcPts val="600"/>
              </a:spcAft>
              <a:buFont typeface="Arial" panose="020B0604020202020204" pitchFamily="34" charset="0"/>
              <a:buChar char="•"/>
            </a:pPr>
            <a:endParaRPr lang="en-US" sz="3000" spc="68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92852"/>
        </a:solidFill>
        <a:effectLst/>
      </p:bgPr>
    </p:bg>
    <p:spTree>
      <p:nvGrpSpPr>
        <p:cNvPr id="1" name=""/>
        <p:cNvGrpSpPr/>
        <p:nvPr/>
      </p:nvGrpSpPr>
      <p:grpSpPr>
        <a:xfrm>
          <a:off x="0" y="0"/>
          <a:ext cx="0" cy="0"/>
          <a:chOff x="0" y="0"/>
          <a:chExt cx="0" cy="0"/>
        </a:xfrm>
      </p:grpSpPr>
      <p:sp>
        <p:nvSpPr>
          <p:cNvPr id="2" name="TextBox 2"/>
          <p:cNvSpPr txBox="1"/>
          <p:nvPr/>
        </p:nvSpPr>
        <p:spPr>
          <a:xfrm>
            <a:off x="5481642" y="4371352"/>
            <a:ext cx="7324716" cy="719222"/>
          </a:xfrm>
          <a:prstGeom prst="rect">
            <a:avLst/>
          </a:prstGeom>
        </p:spPr>
        <p:txBody>
          <a:bodyPr lIns="0" tIns="0" rIns="0" bIns="0" rtlCol="0" anchor="t">
            <a:spAutoFit/>
          </a:bodyPr>
          <a:lstStyle/>
          <a:p>
            <a:pPr algn="ctr">
              <a:lnSpc>
                <a:spcPts val="5834"/>
              </a:lnSpc>
            </a:pPr>
            <a:r>
              <a:rPr lang="en-US" sz="4167" spc="1146">
                <a:solidFill>
                  <a:srgbClr val="FFFFFF"/>
                </a:solidFill>
                <a:latin typeface="Open Sauce Semi-Bold"/>
              </a:rPr>
              <a:t>INTRODUCCION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96400" y="152400"/>
            <a:ext cx="9144000" cy="10287000"/>
            <a:chOff x="0" y="0"/>
            <a:chExt cx="2408296" cy="2709333"/>
          </a:xfrm>
        </p:grpSpPr>
        <p:sp>
          <p:nvSpPr>
            <p:cNvPr id="3" name="Freeform 3"/>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092852">
                <a:alpha val="66667"/>
              </a:srgbClr>
            </a:solidFill>
          </p:spPr>
          <p:txBody>
            <a:bodyPr/>
            <a:lstStyle/>
            <a:p>
              <a:endParaRPr lang="en-US"/>
            </a:p>
          </p:txBody>
        </p:sp>
        <p:sp>
          <p:nvSpPr>
            <p:cNvPr id="4" name="TextBox 4"/>
            <p:cNvSpPr txBox="1"/>
            <p:nvPr/>
          </p:nvSpPr>
          <p:spPr>
            <a:xfrm>
              <a:off x="0" y="-38100"/>
              <a:ext cx="2408296" cy="2747433"/>
            </a:xfrm>
            <a:prstGeom prst="rect">
              <a:avLst/>
            </a:prstGeom>
          </p:spPr>
          <p:txBody>
            <a:bodyPr lIns="50800" tIns="50800" rIns="50800" bIns="50800" rtlCol="0" anchor="ctr"/>
            <a:lstStyle/>
            <a:p>
              <a:pPr algn="ctr">
                <a:lnSpc>
                  <a:spcPts val="2520"/>
                </a:lnSpc>
              </a:pPr>
              <a:endParaRPr/>
            </a:p>
          </p:txBody>
        </p:sp>
      </p:grpSp>
      <p:sp>
        <p:nvSpPr>
          <p:cNvPr id="5" name="TextBox 5"/>
          <p:cNvSpPr txBox="1"/>
          <p:nvPr/>
        </p:nvSpPr>
        <p:spPr>
          <a:xfrm>
            <a:off x="740274" y="1841255"/>
            <a:ext cx="7815668" cy="6836613"/>
          </a:xfrm>
          <a:prstGeom prst="rect">
            <a:avLst/>
          </a:prstGeom>
        </p:spPr>
        <p:txBody>
          <a:bodyPr lIns="0" tIns="0" rIns="0" bIns="0" rtlCol="0" anchor="t">
            <a:spAutoFit/>
          </a:bodyPr>
          <a:lstStyle/>
          <a:p>
            <a:pPr algn="l">
              <a:lnSpc>
                <a:spcPts val="3649"/>
              </a:lnSpc>
            </a:pPr>
            <a:r>
              <a:rPr lang="en-US" sz="2401" dirty="0" err="1">
                <a:solidFill>
                  <a:srgbClr val="092852"/>
                </a:solidFill>
                <a:latin typeface="Open Sauce"/>
              </a:rPr>
              <a:t>Nuestro</a:t>
            </a:r>
            <a:r>
              <a:rPr lang="en-US" sz="2401" dirty="0">
                <a:solidFill>
                  <a:srgbClr val="092852"/>
                </a:solidFill>
                <a:latin typeface="Open Sauce"/>
              </a:rPr>
              <a:t> </a:t>
            </a:r>
            <a:r>
              <a:rPr lang="en-US" sz="2401" dirty="0" err="1">
                <a:solidFill>
                  <a:srgbClr val="092852"/>
                </a:solidFill>
                <a:latin typeface="Open Sauce"/>
              </a:rPr>
              <a:t>equipo</a:t>
            </a:r>
            <a:r>
              <a:rPr lang="en-US" sz="2401" dirty="0">
                <a:solidFill>
                  <a:srgbClr val="092852"/>
                </a:solidFill>
                <a:latin typeface="Open Sauce"/>
              </a:rPr>
              <a:t> se </a:t>
            </a:r>
            <a:r>
              <a:rPr lang="en-US" sz="2401" dirty="0" err="1">
                <a:solidFill>
                  <a:srgbClr val="092852"/>
                </a:solidFill>
                <a:latin typeface="Open Sauce"/>
              </a:rPr>
              <a:t>encarga</a:t>
            </a:r>
            <a:r>
              <a:rPr lang="en-US" sz="2401" dirty="0">
                <a:solidFill>
                  <a:srgbClr val="092852"/>
                </a:solidFill>
                <a:latin typeface="Open Sauce"/>
              </a:rPr>
              <a:t> de </a:t>
            </a:r>
            <a:r>
              <a:rPr lang="en-US" sz="2401" dirty="0" err="1">
                <a:solidFill>
                  <a:srgbClr val="092852"/>
                </a:solidFill>
                <a:latin typeface="Open Sauce"/>
              </a:rPr>
              <a:t>trabajar</a:t>
            </a:r>
            <a:r>
              <a:rPr lang="en-US" sz="2401" dirty="0">
                <a:solidFill>
                  <a:srgbClr val="092852"/>
                </a:solidFill>
                <a:latin typeface="Open Sauce"/>
              </a:rPr>
              <a:t> </a:t>
            </a:r>
            <a:r>
              <a:rPr lang="en-US" sz="2401" dirty="0" err="1">
                <a:solidFill>
                  <a:srgbClr val="092852"/>
                </a:solidFill>
                <a:latin typeface="Open Sauce"/>
              </a:rPr>
              <a:t>en</a:t>
            </a:r>
            <a:r>
              <a:rPr lang="en-US" sz="2401" dirty="0">
                <a:solidFill>
                  <a:srgbClr val="092852"/>
                </a:solidFill>
                <a:latin typeface="Open Sauce"/>
              </a:rPr>
              <a:t> </a:t>
            </a:r>
            <a:r>
              <a:rPr lang="en-US" sz="2401" dirty="0" err="1">
                <a:solidFill>
                  <a:srgbClr val="092852"/>
                </a:solidFill>
                <a:latin typeface="Open Sauce"/>
              </a:rPr>
              <a:t>el</a:t>
            </a:r>
            <a:r>
              <a:rPr lang="en-US" sz="2401" dirty="0">
                <a:solidFill>
                  <a:srgbClr val="092852"/>
                </a:solidFill>
                <a:latin typeface="Open Sauce"/>
              </a:rPr>
              <a:t> </a:t>
            </a:r>
            <a:r>
              <a:rPr lang="en-US" sz="2401" dirty="0" err="1">
                <a:solidFill>
                  <a:srgbClr val="092852"/>
                </a:solidFill>
                <a:latin typeface="Open Sauce"/>
              </a:rPr>
              <a:t>desarrollo</a:t>
            </a:r>
            <a:r>
              <a:rPr lang="en-US" sz="2401" dirty="0">
                <a:solidFill>
                  <a:srgbClr val="092852"/>
                </a:solidFill>
                <a:latin typeface="Open Sauce"/>
              </a:rPr>
              <a:t> de </a:t>
            </a:r>
            <a:r>
              <a:rPr lang="en-US" sz="2401" dirty="0" err="1">
                <a:solidFill>
                  <a:srgbClr val="092852"/>
                </a:solidFill>
                <a:latin typeface="Open Sauce"/>
              </a:rPr>
              <a:t>una</a:t>
            </a:r>
            <a:r>
              <a:rPr lang="en-US" sz="2401" dirty="0">
                <a:solidFill>
                  <a:srgbClr val="092852"/>
                </a:solidFill>
                <a:latin typeface="Open Sauce"/>
              </a:rPr>
              <a:t> </a:t>
            </a:r>
            <a:r>
              <a:rPr lang="en-US" sz="2401" dirty="0" err="1">
                <a:solidFill>
                  <a:srgbClr val="092852"/>
                </a:solidFill>
                <a:latin typeface="Open Sauce"/>
              </a:rPr>
              <a:t>aplicación</a:t>
            </a:r>
            <a:r>
              <a:rPr lang="en-US" sz="2401" dirty="0">
                <a:solidFill>
                  <a:srgbClr val="092852"/>
                </a:solidFill>
                <a:latin typeface="Open Sauce"/>
              </a:rPr>
              <a:t> web que </a:t>
            </a:r>
            <a:r>
              <a:rPr lang="en-US" sz="2401" dirty="0" err="1">
                <a:solidFill>
                  <a:srgbClr val="092852"/>
                </a:solidFill>
                <a:latin typeface="Open Sauce"/>
              </a:rPr>
              <a:t>permita</a:t>
            </a:r>
            <a:r>
              <a:rPr lang="en-US" sz="2401" dirty="0">
                <a:solidFill>
                  <a:srgbClr val="092852"/>
                </a:solidFill>
                <a:latin typeface="Open Sauce"/>
              </a:rPr>
              <a:t> a </a:t>
            </a:r>
            <a:r>
              <a:rPr lang="en-US" sz="2401" dirty="0" err="1">
                <a:solidFill>
                  <a:srgbClr val="092852"/>
                </a:solidFill>
                <a:latin typeface="Open Sauce"/>
              </a:rPr>
              <a:t>algún</a:t>
            </a:r>
            <a:r>
              <a:rPr lang="en-US" sz="2401" dirty="0">
                <a:solidFill>
                  <a:srgbClr val="092852"/>
                </a:solidFill>
                <a:latin typeface="Open Sauce"/>
              </a:rPr>
              <a:t> </a:t>
            </a:r>
            <a:r>
              <a:rPr lang="en-US" sz="2401" dirty="0" err="1">
                <a:solidFill>
                  <a:srgbClr val="092852"/>
                </a:solidFill>
                <a:latin typeface="Open Sauce"/>
              </a:rPr>
              <a:t>administrador</a:t>
            </a:r>
            <a:r>
              <a:rPr lang="en-US" sz="2401" dirty="0">
                <a:solidFill>
                  <a:srgbClr val="092852"/>
                </a:solidFill>
                <a:latin typeface="Open Sauce"/>
              </a:rPr>
              <a:t> </a:t>
            </a:r>
            <a:r>
              <a:rPr lang="en-US" sz="2401" dirty="0" err="1">
                <a:solidFill>
                  <a:srgbClr val="092852"/>
                </a:solidFill>
                <a:latin typeface="Open Sauce"/>
              </a:rPr>
              <a:t>el</a:t>
            </a:r>
            <a:r>
              <a:rPr lang="en-US" sz="2401" dirty="0">
                <a:solidFill>
                  <a:srgbClr val="092852"/>
                </a:solidFill>
                <a:latin typeface="Open Sauce"/>
              </a:rPr>
              <a:t> </a:t>
            </a:r>
            <a:r>
              <a:rPr lang="en-US" sz="2401" dirty="0" err="1">
                <a:solidFill>
                  <a:srgbClr val="092852"/>
                </a:solidFill>
                <a:latin typeface="Open Sauce"/>
              </a:rPr>
              <a:t>poder</a:t>
            </a:r>
            <a:r>
              <a:rPr lang="en-US" sz="2401" dirty="0">
                <a:solidFill>
                  <a:srgbClr val="092852"/>
                </a:solidFill>
                <a:latin typeface="Open Sauce"/>
              </a:rPr>
              <a:t> </a:t>
            </a:r>
            <a:r>
              <a:rPr lang="en-US" sz="2401" dirty="0" err="1">
                <a:solidFill>
                  <a:srgbClr val="092852"/>
                </a:solidFill>
                <a:latin typeface="Open Sauce"/>
              </a:rPr>
              <a:t>registrar,modificar</a:t>
            </a:r>
            <a:r>
              <a:rPr lang="en-US" sz="2401" dirty="0">
                <a:solidFill>
                  <a:srgbClr val="092852"/>
                </a:solidFill>
                <a:latin typeface="Open Sauce"/>
              </a:rPr>
              <a:t>, </a:t>
            </a:r>
            <a:r>
              <a:rPr lang="en-US" sz="2401" dirty="0" err="1">
                <a:solidFill>
                  <a:srgbClr val="092852"/>
                </a:solidFill>
                <a:latin typeface="Open Sauce"/>
              </a:rPr>
              <a:t>eliminar</a:t>
            </a:r>
            <a:r>
              <a:rPr lang="en-US" sz="2401" dirty="0">
                <a:solidFill>
                  <a:srgbClr val="092852"/>
                </a:solidFill>
                <a:latin typeface="Open Sauce"/>
              </a:rPr>
              <a:t> e </a:t>
            </a:r>
            <a:r>
              <a:rPr lang="en-US" sz="2401" dirty="0" err="1">
                <a:solidFill>
                  <a:srgbClr val="092852"/>
                </a:solidFill>
                <a:latin typeface="Open Sauce"/>
              </a:rPr>
              <a:t>inspeccionar</a:t>
            </a:r>
            <a:r>
              <a:rPr lang="en-US" sz="2401" dirty="0">
                <a:solidFill>
                  <a:srgbClr val="092852"/>
                </a:solidFill>
                <a:latin typeface="Open Sauce"/>
              </a:rPr>
              <a:t> </a:t>
            </a:r>
            <a:r>
              <a:rPr lang="en-US" sz="2401" dirty="0" err="1">
                <a:solidFill>
                  <a:srgbClr val="092852"/>
                </a:solidFill>
                <a:latin typeface="Open Sauce"/>
              </a:rPr>
              <a:t>los</a:t>
            </a:r>
            <a:r>
              <a:rPr lang="en-US" sz="2401" dirty="0">
                <a:solidFill>
                  <a:srgbClr val="092852"/>
                </a:solidFill>
                <a:latin typeface="Open Sauce"/>
              </a:rPr>
              <a:t> </a:t>
            </a:r>
            <a:r>
              <a:rPr lang="en-US" sz="2401" dirty="0" err="1">
                <a:solidFill>
                  <a:srgbClr val="092852"/>
                </a:solidFill>
                <a:latin typeface="Open Sauce"/>
              </a:rPr>
              <a:t>datos</a:t>
            </a:r>
            <a:r>
              <a:rPr lang="en-US" sz="2401" dirty="0">
                <a:solidFill>
                  <a:srgbClr val="092852"/>
                </a:solidFill>
                <a:latin typeface="Open Sauce"/>
              </a:rPr>
              <a:t> </a:t>
            </a:r>
            <a:r>
              <a:rPr lang="en-US" sz="2401" dirty="0" err="1">
                <a:solidFill>
                  <a:srgbClr val="092852"/>
                </a:solidFill>
                <a:latin typeface="Open Sauce"/>
              </a:rPr>
              <a:t>necesarios</a:t>
            </a:r>
            <a:r>
              <a:rPr lang="en-US" sz="2401" dirty="0">
                <a:solidFill>
                  <a:srgbClr val="092852"/>
                </a:solidFill>
                <a:latin typeface="Open Sauce"/>
              </a:rPr>
              <a:t> para </a:t>
            </a:r>
            <a:r>
              <a:rPr lang="en-US" sz="2401" dirty="0" err="1">
                <a:solidFill>
                  <a:srgbClr val="092852"/>
                </a:solidFill>
                <a:latin typeface="Open Sauce"/>
              </a:rPr>
              <a:t>hacer</a:t>
            </a:r>
            <a:r>
              <a:rPr lang="en-US" sz="2401" dirty="0">
                <a:solidFill>
                  <a:srgbClr val="092852"/>
                </a:solidFill>
                <a:latin typeface="Open Sauce"/>
              </a:rPr>
              <a:t> la </a:t>
            </a:r>
            <a:r>
              <a:rPr lang="en-US" sz="2401" dirty="0" err="1">
                <a:solidFill>
                  <a:srgbClr val="092852"/>
                </a:solidFill>
                <a:latin typeface="Open Sauce"/>
              </a:rPr>
              <a:t>inscripción</a:t>
            </a:r>
            <a:r>
              <a:rPr lang="en-US" sz="2401" dirty="0">
                <a:solidFill>
                  <a:srgbClr val="092852"/>
                </a:solidFill>
                <a:latin typeface="Open Sauce"/>
              </a:rPr>
              <a:t> </a:t>
            </a:r>
            <a:r>
              <a:rPr lang="en-US" sz="2401" dirty="0" err="1">
                <a:solidFill>
                  <a:srgbClr val="092852"/>
                </a:solidFill>
                <a:latin typeface="Open Sauce"/>
              </a:rPr>
              <a:t>completa</a:t>
            </a:r>
            <a:r>
              <a:rPr lang="en-US" sz="2401" dirty="0">
                <a:solidFill>
                  <a:srgbClr val="092852"/>
                </a:solidFill>
                <a:latin typeface="Open Sauce"/>
              </a:rPr>
              <a:t> de las </a:t>
            </a:r>
            <a:r>
              <a:rPr lang="en-US" sz="2401" dirty="0" err="1">
                <a:solidFill>
                  <a:srgbClr val="092852"/>
                </a:solidFill>
                <a:latin typeface="Open Sauce"/>
              </a:rPr>
              <a:t>estudiantes</a:t>
            </a:r>
            <a:r>
              <a:rPr lang="en-US" sz="2401" dirty="0">
                <a:solidFill>
                  <a:srgbClr val="092852"/>
                </a:solidFill>
                <a:latin typeface="Open Sauce"/>
              </a:rPr>
              <a:t> que </a:t>
            </a:r>
            <a:r>
              <a:rPr lang="en-US" sz="2401" dirty="0" err="1">
                <a:solidFill>
                  <a:srgbClr val="092852"/>
                </a:solidFill>
                <a:latin typeface="Open Sauce"/>
              </a:rPr>
              <a:t>buscan</a:t>
            </a:r>
            <a:r>
              <a:rPr lang="en-US" sz="2401" dirty="0">
                <a:solidFill>
                  <a:srgbClr val="092852"/>
                </a:solidFill>
                <a:latin typeface="Open Sauce"/>
              </a:rPr>
              <a:t> </a:t>
            </a:r>
            <a:r>
              <a:rPr lang="en-US" sz="2401" dirty="0" err="1">
                <a:solidFill>
                  <a:srgbClr val="092852"/>
                </a:solidFill>
                <a:latin typeface="Open Sauce"/>
              </a:rPr>
              <a:t>el</a:t>
            </a:r>
            <a:r>
              <a:rPr lang="en-US" sz="2401" dirty="0">
                <a:solidFill>
                  <a:srgbClr val="092852"/>
                </a:solidFill>
                <a:latin typeface="Open Sauce"/>
              </a:rPr>
              <a:t> </a:t>
            </a:r>
            <a:r>
              <a:rPr lang="en-US" sz="2401" dirty="0" err="1">
                <a:solidFill>
                  <a:srgbClr val="092852"/>
                </a:solidFill>
                <a:latin typeface="Open Sauce"/>
              </a:rPr>
              <a:t>apoyo</a:t>
            </a:r>
            <a:r>
              <a:rPr lang="en-US" sz="2401" dirty="0">
                <a:solidFill>
                  <a:srgbClr val="092852"/>
                </a:solidFill>
                <a:latin typeface="Open Sauce"/>
              </a:rPr>
              <a:t> para sus </a:t>
            </a:r>
            <a:r>
              <a:rPr lang="en-US" sz="2401" dirty="0" err="1">
                <a:solidFill>
                  <a:srgbClr val="092852"/>
                </a:solidFill>
                <a:latin typeface="Open Sauce"/>
              </a:rPr>
              <a:t>estudios</a:t>
            </a:r>
            <a:r>
              <a:rPr lang="en-US" sz="2401" dirty="0">
                <a:solidFill>
                  <a:srgbClr val="092852"/>
                </a:solidFill>
                <a:latin typeface="Open Sauce"/>
              </a:rPr>
              <a:t>, para </a:t>
            </a:r>
            <a:r>
              <a:rPr lang="en-US" sz="2401" dirty="0" err="1">
                <a:solidFill>
                  <a:srgbClr val="092852"/>
                </a:solidFill>
                <a:latin typeface="Open Sauce"/>
              </a:rPr>
              <a:t>ello</a:t>
            </a:r>
            <a:r>
              <a:rPr lang="en-US" sz="2401" dirty="0">
                <a:solidFill>
                  <a:srgbClr val="092852"/>
                </a:solidFill>
                <a:latin typeface="Open Sauce"/>
              </a:rPr>
              <a:t> es </a:t>
            </a:r>
            <a:r>
              <a:rPr lang="en-US" sz="2401" dirty="0" err="1">
                <a:solidFill>
                  <a:srgbClr val="092852"/>
                </a:solidFill>
                <a:latin typeface="Open Sauce"/>
              </a:rPr>
              <a:t>requerido</a:t>
            </a:r>
            <a:r>
              <a:rPr lang="en-US" sz="2401" dirty="0">
                <a:solidFill>
                  <a:srgbClr val="092852"/>
                </a:solidFill>
                <a:latin typeface="Open Sauce"/>
              </a:rPr>
              <a:t> </a:t>
            </a:r>
            <a:r>
              <a:rPr lang="en-US" sz="2401" dirty="0" err="1">
                <a:solidFill>
                  <a:srgbClr val="092852"/>
                </a:solidFill>
                <a:latin typeface="Open Sauce"/>
              </a:rPr>
              <a:t>una</a:t>
            </a:r>
            <a:r>
              <a:rPr lang="en-US" sz="2401" dirty="0">
                <a:solidFill>
                  <a:srgbClr val="092852"/>
                </a:solidFill>
                <a:latin typeface="Open Sauce"/>
              </a:rPr>
              <a:t> </a:t>
            </a:r>
            <a:r>
              <a:rPr lang="en-US" sz="2401" dirty="0" err="1">
                <a:solidFill>
                  <a:srgbClr val="092852"/>
                </a:solidFill>
                <a:latin typeface="Open Sauce"/>
              </a:rPr>
              <a:t>plataforma</a:t>
            </a:r>
            <a:r>
              <a:rPr lang="en-US" sz="2401" dirty="0">
                <a:solidFill>
                  <a:srgbClr val="092852"/>
                </a:solidFill>
                <a:latin typeface="Open Sauce"/>
              </a:rPr>
              <a:t> </a:t>
            </a:r>
            <a:r>
              <a:rPr lang="en-US" sz="2401" dirty="0" err="1">
                <a:solidFill>
                  <a:srgbClr val="092852"/>
                </a:solidFill>
                <a:latin typeface="Open Sauce"/>
              </a:rPr>
              <a:t>en</a:t>
            </a:r>
            <a:r>
              <a:rPr lang="en-US" sz="2401" dirty="0">
                <a:solidFill>
                  <a:srgbClr val="092852"/>
                </a:solidFill>
                <a:latin typeface="Open Sauce"/>
              </a:rPr>
              <a:t> la </a:t>
            </a:r>
            <a:r>
              <a:rPr lang="en-US" sz="2401" dirty="0" err="1">
                <a:solidFill>
                  <a:srgbClr val="092852"/>
                </a:solidFill>
                <a:latin typeface="Open Sauce"/>
              </a:rPr>
              <a:t>cual</a:t>
            </a:r>
            <a:r>
              <a:rPr lang="en-US" sz="2401" dirty="0">
                <a:solidFill>
                  <a:srgbClr val="092852"/>
                </a:solidFill>
                <a:latin typeface="Open Sauce"/>
              </a:rPr>
              <a:t> </a:t>
            </a:r>
            <a:r>
              <a:rPr lang="en-US" sz="2401" dirty="0" err="1">
                <a:solidFill>
                  <a:srgbClr val="092852"/>
                </a:solidFill>
                <a:latin typeface="Open Sauce"/>
              </a:rPr>
              <a:t>pueda</a:t>
            </a:r>
            <a:r>
              <a:rPr lang="en-US" sz="2401" dirty="0">
                <a:solidFill>
                  <a:srgbClr val="092852"/>
                </a:solidFill>
                <a:latin typeface="Open Sauce"/>
              </a:rPr>
              <a:t> acceder la persona que se </a:t>
            </a:r>
            <a:r>
              <a:rPr lang="en-US" sz="2401" dirty="0" err="1">
                <a:solidFill>
                  <a:srgbClr val="092852"/>
                </a:solidFill>
                <a:latin typeface="Open Sauce"/>
              </a:rPr>
              <a:t>encargara</a:t>
            </a:r>
            <a:r>
              <a:rPr lang="en-US" sz="2401" dirty="0">
                <a:solidFill>
                  <a:srgbClr val="092852"/>
                </a:solidFill>
                <a:latin typeface="Open Sauce"/>
              </a:rPr>
              <a:t> de </a:t>
            </a:r>
            <a:r>
              <a:rPr lang="en-US" sz="2401" dirty="0" err="1">
                <a:solidFill>
                  <a:srgbClr val="092852"/>
                </a:solidFill>
                <a:latin typeface="Open Sauce"/>
              </a:rPr>
              <a:t>los</a:t>
            </a:r>
            <a:r>
              <a:rPr lang="en-US" sz="2401" dirty="0">
                <a:solidFill>
                  <a:srgbClr val="092852"/>
                </a:solidFill>
                <a:latin typeface="Open Sauce"/>
              </a:rPr>
              <a:t> anterior </a:t>
            </a:r>
            <a:r>
              <a:rPr lang="en-US" sz="2401" dirty="0" err="1">
                <a:solidFill>
                  <a:srgbClr val="092852"/>
                </a:solidFill>
                <a:latin typeface="Open Sauce"/>
              </a:rPr>
              <a:t>mencionado</a:t>
            </a:r>
            <a:r>
              <a:rPr lang="en-US" sz="2401" dirty="0">
                <a:solidFill>
                  <a:srgbClr val="092852"/>
                </a:solidFill>
                <a:latin typeface="Open Sauce"/>
              </a:rPr>
              <a:t>, </a:t>
            </a:r>
            <a:r>
              <a:rPr lang="en-US" sz="2401" dirty="0" err="1">
                <a:solidFill>
                  <a:srgbClr val="092852"/>
                </a:solidFill>
                <a:latin typeface="Open Sauce"/>
              </a:rPr>
              <a:t>en</a:t>
            </a:r>
            <a:r>
              <a:rPr lang="en-US" sz="2401" dirty="0">
                <a:solidFill>
                  <a:srgbClr val="092852"/>
                </a:solidFill>
                <a:latin typeface="Open Sauce"/>
              </a:rPr>
              <a:t> </a:t>
            </a:r>
            <a:r>
              <a:rPr lang="en-US" sz="2401" dirty="0" err="1">
                <a:solidFill>
                  <a:srgbClr val="092852"/>
                </a:solidFill>
                <a:latin typeface="Open Sauce"/>
              </a:rPr>
              <a:t>esa</a:t>
            </a:r>
            <a:r>
              <a:rPr lang="en-US" sz="2401" dirty="0">
                <a:solidFill>
                  <a:srgbClr val="092852"/>
                </a:solidFill>
                <a:latin typeface="Open Sauce"/>
              </a:rPr>
              <a:t> </a:t>
            </a:r>
            <a:r>
              <a:rPr lang="en-US" sz="2401" dirty="0" err="1">
                <a:solidFill>
                  <a:srgbClr val="092852"/>
                </a:solidFill>
                <a:latin typeface="Open Sauce"/>
              </a:rPr>
              <a:t>plataforma</a:t>
            </a:r>
            <a:r>
              <a:rPr lang="en-US" sz="2401" dirty="0">
                <a:solidFill>
                  <a:srgbClr val="092852"/>
                </a:solidFill>
                <a:latin typeface="Open Sauce"/>
              </a:rPr>
              <a:t> es </a:t>
            </a:r>
            <a:r>
              <a:rPr lang="en-US" sz="2401" dirty="0" err="1">
                <a:solidFill>
                  <a:srgbClr val="092852"/>
                </a:solidFill>
                <a:latin typeface="Open Sauce"/>
              </a:rPr>
              <a:t>necesarios</a:t>
            </a:r>
            <a:r>
              <a:rPr lang="en-US" sz="2401" dirty="0">
                <a:solidFill>
                  <a:srgbClr val="092852"/>
                </a:solidFill>
                <a:latin typeface="Open Sauce"/>
              </a:rPr>
              <a:t> la </a:t>
            </a:r>
            <a:r>
              <a:rPr lang="en-US" sz="2401" dirty="0" err="1">
                <a:solidFill>
                  <a:srgbClr val="092852"/>
                </a:solidFill>
                <a:latin typeface="Open Sauce"/>
              </a:rPr>
              <a:t>guardar</a:t>
            </a:r>
            <a:r>
              <a:rPr lang="en-US" sz="2401" dirty="0">
                <a:solidFill>
                  <a:srgbClr val="092852"/>
                </a:solidFill>
                <a:latin typeface="Open Sauce"/>
              </a:rPr>
              <a:t> la </a:t>
            </a:r>
            <a:r>
              <a:rPr lang="en-US" sz="2401" dirty="0" err="1">
                <a:solidFill>
                  <a:srgbClr val="092852"/>
                </a:solidFill>
                <a:latin typeface="Open Sauce"/>
              </a:rPr>
              <a:t>información</a:t>
            </a:r>
            <a:r>
              <a:rPr lang="en-US" sz="2401" dirty="0">
                <a:solidFill>
                  <a:srgbClr val="092852"/>
                </a:solidFill>
                <a:latin typeface="Open Sauce"/>
              </a:rPr>
              <a:t> </a:t>
            </a:r>
            <a:r>
              <a:rPr lang="en-US" sz="2401" dirty="0" err="1">
                <a:solidFill>
                  <a:srgbClr val="092852"/>
                </a:solidFill>
                <a:latin typeface="Open Sauce"/>
              </a:rPr>
              <a:t>privada</a:t>
            </a:r>
            <a:r>
              <a:rPr lang="en-US" sz="2401" dirty="0">
                <a:solidFill>
                  <a:srgbClr val="092852"/>
                </a:solidFill>
                <a:latin typeface="Open Sauce"/>
              </a:rPr>
              <a:t> de las </a:t>
            </a:r>
            <a:r>
              <a:rPr lang="en-US" sz="2401" dirty="0" err="1">
                <a:solidFill>
                  <a:srgbClr val="092852"/>
                </a:solidFill>
                <a:latin typeface="Open Sauce"/>
              </a:rPr>
              <a:t>mujeres</a:t>
            </a:r>
            <a:r>
              <a:rPr lang="en-US" sz="2401" dirty="0">
                <a:solidFill>
                  <a:srgbClr val="092852"/>
                </a:solidFill>
                <a:latin typeface="Open Sauce"/>
              </a:rPr>
              <a:t> que se van a registrar y las </a:t>
            </a:r>
            <a:r>
              <a:rPr lang="en-US" sz="2401" dirty="0" err="1">
                <a:solidFill>
                  <a:srgbClr val="092852"/>
                </a:solidFill>
                <a:latin typeface="Open Sauce"/>
              </a:rPr>
              <a:t>ya</a:t>
            </a:r>
            <a:r>
              <a:rPr lang="en-US" sz="2401" dirty="0">
                <a:solidFill>
                  <a:srgbClr val="092852"/>
                </a:solidFill>
                <a:latin typeface="Open Sauce"/>
              </a:rPr>
              <a:t> </a:t>
            </a:r>
            <a:r>
              <a:rPr lang="en-US" sz="2401" dirty="0" err="1">
                <a:solidFill>
                  <a:srgbClr val="092852"/>
                </a:solidFill>
                <a:latin typeface="Open Sauce"/>
              </a:rPr>
              <a:t>registradas</a:t>
            </a:r>
            <a:r>
              <a:rPr lang="en-US" sz="2401" dirty="0">
                <a:solidFill>
                  <a:srgbClr val="092852"/>
                </a:solidFill>
                <a:latin typeface="Open Sauce"/>
              </a:rPr>
              <a:t> para </a:t>
            </a:r>
            <a:r>
              <a:rPr lang="en-US" sz="2401" dirty="0" err="1">
                <a:solidFill>
                  <a:srgbClr val="092852"/>
                </a:solidFill>
                <a:latin typeface="Open Sauce"/>
              </a:rPr>
              <a:t>ello</a:t>
            </a:r>
            <a:r>
              <a:rPr lang="en-US" sz="2401" dirty="0">
                <a:solidFill>
                  <a:srgbClr val="092852"/>
                </a:solidFill>
                <a:latin typeface="Open Sauce"/>
              </a:rPr>
              <a:t> solo se </a:t>
            </a:r>
            <a:r>
              <a:rPr lang="en-US" sz="2401" dirty="0" err="1">
                <a:solidFill>
                  <a:srgbClr val="092852"/>
                </a:solidFill>
                <a:latin typeface="Open Sauce"/>
              </a:rPr>
              <a:t>puede</a:t>
            </a:r>
            <a:r>
              <a:rPr lang="en-US" sz="2401" dirty="0">
                <a:solidFill>
                  <a:srgbClr val="092852"/>
                </a:solidFill>
                <a:latin typeface="Open Sauce"/>
              </a:rPr>
              <a:t> acceder </a:t>
            </a:r>
            <a:r>
              <a:rPr lang="en-US" sz="2401" dirty="0" err="1">
                <a:solidFill>
                  <a:srgbClr val="092852"/>
                </a:solidFill>
                <a:latin typeface="Open Sauce"/>
              </a:rPr>
              <a:t>por</a:t>
            </a:r>
            <a:r>
              <a:rPr lang="en-US" sz="2401" dirty="0">
                <a:solidFill>
                  <a:srgbClr val="092852"/>
                </a:solidFill>
                <a:latin typeface="Open Sauce"/>
              </a:rPr>
              <a:t> medio de las </a:t>
            </a:r>
            <a:r>
              <a:rPr lang="en-US" sz="2401" dirty="0" err="1">
                <a:solidFill>
                  <a:srgbClr val="092852"/>
                </a:solidFill>
                <a:latin typeface="Open Sauce"/>
              </a:rPr>
              <a:t>credenciales</a:t>
            </a:r>
            <a:r>
              <a:rPr lang="en-US" sz="2401" dirty="0">
                <a:solidFill>
                  <a:srgbClr val="092852"/>
                </a:solidFill>
                <a:latin typeface="Open Sauce"/>
              </a:rPr>
              <a:t> que se </a:t>
            </a:r>
            <a:r>
              <a:rPr lang="en-US" sz="2401" dirty="0" err="1">
                <a:solidFill>
                  <a:srgbClr val="092852"/>
                </a:solidFill>
                <a:latin typeface="Open Sauce"/>
              </a:rPr>
              <a:t>entreguen</a:t>
            </a:r>
            <a:r>
              <a:rPr lang="en-US" sz="2401" dirty="0">
                <a:solidFill>
                  <a:srgbClr val="092852"/>
                </a:solidFill>
                <a:latin typeface="Open Sauce"/>
              </a:rPr>
              <a:t> a las personas </a:t>
            </a:r>
            <a:r>
              <a:rPr lang="en-US" sz="2401" dirty="0" err="1">
                <a:solidFill>
                  <a:srgbClr val="092852"/>
                </a:solidFill>
                <a:latin typeface="Open Sauce"/>
              </a:rPr>
              <a:t>encargadas</a:t>
            </a:r>
            <a:r>
              <a:rPr lang="en-US" sz="2401" dirty="0">
                <a:solidFill>
                  <a:srgbClr val="092852"/>
                </a:solidFill>
                <a:latin typeface="Open Sauce"/>
              </a:rPr>
              <a:t> un log-in </a:t>
            </a:r>
            <a:r>
              <a:rPr lang="en-US" sz="2401" dirty="0" err="1">
                <a:solidFill>
                  <a:srgbClr val="092852"/>
                </a:solidFill>
                <a:latin typeface="Open Sauce"/>
              </a:rPr>
              <a:t>adecuado</a:t>
            </a:r>
            <a:r>
              <a:rPr lang="en-US" sz="2401" dirty="0">
                <a:solidFill>
                  <a:srgbClr val="092852"/>
                </a:solidFill>
                <a:latin typeface="Open Sauce"/>
              </a:rPr>
              <a:t> y </a:t>
            </a:r>
            <a:r>
              <a:rPr lang="en-US" sz="2401" dirty="0" err="1">
                <a:solidFill>
                  <a:srgbClr val="092852"/>
                </a:solidFill>
                <a:latin typeface="Open Sauce"/>
              </a:rPr>
              <a:t>su</a:t>
            </a:r>
            <a:r>
              <a:rPr lang="en-US" sz="2401" dirty="0">
                <a:solidFill>
                  <a:srgbClr val="092852"/>
                </a:solidFill>
                <a:latin typeface="Open Sauce"/>
              </a:rPr>
              <a:t> </a:t>
            </a:r>
            <a:r>
              <a:rPr lang="en-US" sz="2401" dirty="0" err="1">
                <a:solidFill>
                  <a:srgbClr val="092852"/>
                </a:solidFill>
                <a:latin typeface="Open Sauce"/>
              </a:rPr>
              <a:t>contraseña</a:t>
            </a:r>
            <a:r>
              <a:rPr lang="en-US" sz="2401" dirty="0">
                <a:solidFill>
                  <a:srgbClr val="092852"/>
                </a:solidFill>
                <a:latin typeface="Open Sauce"/>
              </a:rPr>
              <a:t> </a:t>
            </a:r>
            <a:r>
              <a:rPr lang="en-US" sz="2401" dirty="0" err="1">
                <a:solidFill>
                  <a:srgbClr val="092852"/>
                </a:solidFill>
                <a:latin typeface="Open Sauce"/>
              </a:rPr>
              <a:t>correspondiente</a:t>
            </a:r>
            <a:endParaRPr lang="en-US" sz="2401" dirty="0">
              <a:solidFill>
                <a:srgbClr val="092852"/>
              </a:solidFill>
              <a:latin typeface="Open Sauce"/>
            </a:endParaRPr>
          </a:p>
          <a:p>
            <a:pPr algn="l">
              <a:lnSpc>
                <a:spcPts val="3649"/>
              </a:lnSpc>
            </a:pPr>
            <a:endParaRPr lang="en-US" sz="2401" dirty="0">
              <a:solidFill>
                <a:srgbClr val="092852"/>
              </a:solidFill>
              <a:latin typeface="Open Sauce"/>
            </a:endParaRPr>
          </a:p>
        </p:txBody>
      </p:sp>
      <p:sp>
        <p:nvSpPr>
          <p:cNvPr id="6" name="TextBox 6"/>
          <p:cNvSpPr txBox="1"/>
          <p:nvPr/>
        </p:nvSpPr>
        <p:spPr>
          <a:xfrm>
            <a:off x="1131072" y="656630"/>
            <a:ext cx="7034072" cy="860425"/>
          </a:xfrm>
          <a:prstGeom prst="rect">
            <a:avLst/>
          </a:prstGeom>
        </p:spPr>
        <p:txBody>
          <a:bodyPr lIns="0" tIns="0" rIns="0" bIns="0" rtlCol="0" anchor="t">
            <a:spAutoFit/>
          </a:bodyPr>
          <a:lstStyle/>
          <a:p>
            <a:pPr algn="l">
              <a:lnSpc>
                <a:spcPts val="3499"/>
              </a:lnSpc>
            </a:pPr>
            <a:r>
              <a:rPr lang="en-US" sz="2499" spc="687">
                <a:solidFill>
                  <a:srgbClr val="092852"/>
                </a:solidFill>
                <a:latin typeface="Open Sauce Semi-Bold"/>
              </a:rPr>
              <a:t>CAPTURAR INFORMACION DE ESTUDIANTES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7584" y="-1"/>
            <a:ext cx="18338929" cy="10302106"/>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62938" y="-4"/>
            <a:ext cx="17658404" cy="10302110"/>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2800" y="0"/>
            <a:ext cx="5435061" cy="10302108"/>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3812" y="-4"/>
            <a:ext cx="18350371" cy="10302113"/>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6501" y="-1292736"/>
            <a:ext cx="10292897" cy="1289678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780458" y="1633574"/>
            <a:ext cx="7451300" cy="7482585"/>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2"/>
          <p:cNvSpPr txBox="1"/>
          <p:nvPr/>
        </p:nvSpPr>
        <p:spPr>
          <a:xfrm>
            <a:off x="6243850" y="1228476"/>
            <a:ext cx="10072049" cy="476803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200" kern="1200" spc="879" dirty="0">
                <a:solidFill>
                  <a:srgbClr val="FFFFFF"/>
                </a:solidFill>
                <a:latin typeface="+mj-lt"/>
                <a:ea typeface="+mj-ea"/>
                <a:cs typeface="+mj-cs"/>
              </a:rPr>
              <a:t>HOSTORIAS DE USUARIO Y REQUERIMENTOS </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735165"/>
            <a:ext cx="18326564" cy="3566943"/>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144000" cy="11757581"/>
            <a:chOff x="0" y="0"/>
            <a:chExt cx="2408296" cy="3096647"/>
          </a:xfrm>
        </p:grpSpPr>
        <p:sp>
          <p:nvSpPr>
            <p:cNvPr id="3" name="Freeform 3"/>
            <p:cNvSpPr/>
            <p:nvPr/>
          </p:nvSpPr>
          <p:spPr>
            <a:xfrm>
              <a:off x="0" y="0"/>
              <a:ext cx="2408296" cy="3096647"/>
            </a:xfrm>
            <a:custGeom>
              <a:avLst/>
              <a:gdLst/>
              <a:ahLst/>
              <a:cxnLst/>
              <a:rect l="l" t="t" r="r" b="b"/>
              <a:pathLst>
                <a:path w="2408296" h="3096647">
                  <a:moveTo>
                    <a:pt x="0" y="0"/>
                  </a:moveTo>
                  <a:lnTo>
                    <a:pt x="2408296" y="0"/>
                  </a:lnTo>
                  <a:lnTo>
                    <a:pt x="2408296" y="3096647"/>
                  </a:lnTo>
                  <a:lnTo>
                    <a:pt x="0" y="3096647"/>
                  </a:lnTo>
                  <a:close/>
                </a:path>
              </a:pathLst>
            </a:custGeom>
            <a:solidFill>
              <a:srgbClr val="092852">
                <a:alpha val="66667"/>
              </a:srgbClr>
            </a:solidFill>
          </p:spPr>
          <p:txBody>
            <a:bodyPr/>
            <a:lstStyle/>
            <a:p>
              <a:endParaRPr lang="en-US"/>
            </a:p>
          </p:txBody>
        </p:sp>
        <p:sp>
          <p:nvSpPr>
            <p:cNvPr id="4" name="TextBox 4"/>
            <p:cNvSpPr txBox="1"/>
            <p:nvPr/>
          </p:nvSpPr>
          <p:spPr>
            <a:xfrm>
              <a:off x="0" y="-38100"/>
              <a:ext cx="2408296" cy="3134747"/>
            </a:xfrm>
            <a:prstGeom prst="rect">
              <a:avLst/>
            </a:prstGeom>
          </p:spPr>
          <p:txBody>
            <a:bodyPr lIns="50800" tIns="50800" rIns="50800" bIns="50800" rtlCol="0" anchor="ctr"/>
            <a:lstStyle/>
            <a:p>
              <a:pPr algn="ctr">
                <a:lnSpc>
                  <a:spcPts val="2520"/>
                </a:lnSpc>
              </a:pPr>
              <a:endParaRPr/>
            </a:p>
          </p:txBody>
        </p:sp>
      </p:grpSp>
      <p:grpSp>
        <p:nvGrpSpPr>
          <p:cNvPr id="5" name="Group 5"/>
          <p:cNvGrpSpPr/>
          <p:nvPr/>
        </p:nvGrpSpPr>
        <p:grpSpPr>
          <a:xfrm>
            <a:off x="1667516" y="1307735"/>
            <a:ext cx="6317740" cy="1524004"/>
            <a:chOff x="0" y="0"/>
            <a:chExt cx="8423653" cy="2032006"/>
          </a:xfrm>
        </p:grpSpPr>
        <p:grpSp>
          <p:nvGrpSpPr>
            <p:cNvPr id="6" name="Group 6"/>
            <p:cNvGrpSpPr/>
            <p:nvPr/>
          </p:nvGrpSpPr>
          <p:grpSpPr>
            <a:xfrm>
              <a:off x="0" y="0"/>
              <a:ext cx="8423653" cy="2032006"/>
              <a:chOff x="0" y="0"/>
              <a:chExt cx="3107166" cy="749530"/>
            </a:xfrm>
          </p:grpSpPr>
          <p:sp>
            <p:nvSpPr>
              <p:cNvPr id="7" name="Freeform 7"/>
              <p:cNvSpPr/>
              <p:nvPr/>
            </p:nvSpPr>
            <p:spPr>
              <a:xfrm>
                <a:off x="0" y="0"/>
                <a:ext cx="3107166" cy="749530"/>
              </a:xfrm>
              <a:custGeom>
                <a:avLst/>
                <a:gdLst/>
                <a:ahLst/>
                <a:cxnLst/>
                <a:rect l="l" t="t" r="r" b="b"/>
                <a:pathLst>
                  <a:path w="3107166" h="749530">
                    <a:moveTo>
                      <a:pt x="2982706" y="749530"/>
                    </a:moveTo>
                    <a:lnTo>
                      <a:pt x="124460" y="749530"/>
                    </a:lnTo>
                    <a:cubicBezTo>
                      <a:pt x="55880" y="749530"/>
                      <a:pt x="0" y="693650"/>
                      <a:pt x="0" y="625070"/>
                    </a:cubicBezTo>
                    <a:lnTo>
                      <a:pt x="0" y="124460"/>
                    </a:lnTo>
                    <a:cubicBezTo>
                      <a:pt x="0" y="55880"/>
                      <a:pt x="55880" y="0"/>
                      <a:pt x="124460" y="0"/>
                    </a:cubicBezTo>
                    <a:lnTo>
                      <a:pt x="2982706" y="0"/>
                    </a:lnTo>
                    <a:cubicBezTo>
                      <a:pt x="3051286" y="0"/>
                      <a:pt x="3107166" y="55880"/>
                      <a:pt x="3107166" y="124460"/>
                    </a:cubicBezTo>
                    <a:lnTo>
                      <a:pt x="3107166" y="625070"/>
                    </a:lnTo>
                    <a:cubicBezTo>
                      <a:pt x="3107166" y="693650"/>
                      <a:pt x="3051286" y="749530"/>
                      <a:pt x="2982706" y="749530"/>
                    </a:cubicBezTo>
                    <a:close/>
                  </a:path>
                </a:pathLst>
              </a:custGeom>
              <a:solidFill>
                <a:srgbClr val="FFFFFF">
                  <a:alpha val="75686"/>
                </a:srgbClr>
              </a:solidFill>
            </p:spPr>
            <p:txBody>
              <a:bodyPr/>
              <a:lstStyle/>
              <a:p>
                <a:endParaRPr lang="en-US"/>
              </a:p>
            </p:txBody>
          </p:sp>
        </p:grpSp>
        <p:sp>
          <p:nvSpPr>
            <p:cNvPr id="8" name="TextBox 8"/>
            <p:cNvSpPr txBox="1"/>
            <p:nvPr/>
          </p:nvSpPr>
          <p:spPr>
            <a:xfrm>
              <a:off x="586177" y="696598"/>
              <a:ext cx="7251298" cy="525145"/>
            </a:xfrm>
            <a:prstGeom prst="rect">
              <a:avLst/>
            </a:prstGeom>
          </p:spPr>
          <p:txBody>
            <a:bodyPr lIns="0" tIns="0" rIns="0" bIns="0" rtlCol="0" anchor="t">
              <a:spAutoFit/>
            </a:bodyPr>
            <a:lstStyle/>
            <a:p>
              <a:pPr algn="ctr">
                <a:lnSpc>
                  <a:spcPts val="3359"/>
                </a:lnSpc>
              </a:pPr>
              <a:r>
                <a:rPr lang="en-US" sz="2400" spc="660">
                  <a:solidFill>
                    <a:srgbClr val="092852"/>
                  </a:solidFill>
                  <a:latin typeface="Open Sauce Semi-Bold"/>
                </a:rPr>
                <a:t>TRABAJADORA SOCIAL</a:t>
              </a:r>
            </a:p>
          </p:txBody>
        </p:sp>
      </p:grpSp>
      <p:sp>
        <p:nvSpPr>
          <p:cNvPr id="9" name="TextBox 9"/>
          <p:cNvSpPr txBox="1"/>
          <p:nvPr/>
        </p:nvSpPr>
        <p:spPr>
          <a:xfrm>
            <a:off x="1158744" y="3751541"/>
            <a:ext cx="6826512" cy="4262121"/>
          </a:xfrm>
          <a:prstGeom prst="rect">
            <a:avLst/>
          </a:prstGeom>
        </p:spPr>
        <p:txBody>
          <a:bodyPr lIns="0" tIns="0" rIns="0" bIns="0" rtlCol="0" anchor="t">
            <a:spAutoFit/>
          </a:bodyPr>
          <a:lstStyle/>
          <a:p>
            <a:pPr algn="ctr">
              <a:lnSpc>
                <a:spcPts val="3429"/>
              </a:lnSpc>
              <a:spcBef>
                <a:spcPct val="0"/>
              </a:spcBef>
            </a:pPr>
            <a:r>
              <a:rPr lang="en-US" sz="2449" spc="673">
                <a:solidFill>
                  <a:srgbClr val="092852"/>
                </a:solidFill>
                <a:latin typeface="Open Sans Bold"/>
              </a:rPr>
              <a:t>COMO TRABAJADORA SOCIAL EN UNA UNIVERSIDAD,QUIERO TENER UN SISTEMA DE CAPTURA DE INFORMACION ORIENTADO A WEB PARA PODER REGISTRAR Y GESRIONAR LOS DATOS PERSONALES DE LOS ESTUDIANTES DE MANERA EFICIENTE</a:t>
            </a:r>
          </a:p>
        </p:txBody>
      </p:sp>
      <p:sp>
        <p:nvSpPr>
          <p:cNvPr id="10" name="TextBox 10"/>
          <p:cNvSpPr txBox="1"/>
          <p:nvPr/>
        </p:nvSpPr>
        <p:spPr>
          <a:xfrm>
            <a:off x="9522466" y="3751541"/>
            <a:ext cx="8432064" cy="3833496"/>
          </a:xfrm>
          <a:prstGeom prst="rect">
            <a:avLst/>
          </a:prstGeom>
        </p:spPr>
        <p:txBody>
          <a:bodyPr lIns="0" tIns="0" rIns="0" bIns="0" rtlCol="0" anchor="t">
            <a:spAutoFit/>
          </a:bodyPr>
          <a:lstStyle/>
          <a:p>
            <a:pPr algn="ctr">
              <a:lnSpc>
                <a:spcPts val="3429"/>
              </a:lnSpc>
              <a:spcBef>
                <a:spcPct val="0"/>
              </a:spcBef>
            </a:pPr>
            <a:r>
              <a:rPr lang="en-US" sz="2449" spc="673">
                <a:solidFill>
                  <a:srgbClr val="092852"/>
                </a:solidFill>
                <a:latin typeface="Open Sans Bold"/>
              </a:rPr>
              <a:t>COMO ADMINISTRADOR (A) NECESITA UN SISTEMADE GESTION ESCOLAR QUE SEA ACCESIBLE Y FACIL DE USAR PARA MENEJAR LA INFORMACION DE LOS ESTUDIANTES ,DOCENTES Y PERSONAL ADMINISTRATIVO . PARA ELLO , REQUIERE UNA INTERFAZ AMIGABLE QUE PERMITA REALIZAR UN LOG IN SEGURO Y EFICIENTE</a:t>
            </a:r>
          </a:p>
        </p:txBody>
      </p:sp>
      <p:grpSp>
        <p:nvGrpSpPr>
          <p:cNvPr id="11" name="Group 11"/>
          <p:cNvGrpSpPr/>
          <p:nvPr/>
        </p:nvGrpSpPr>
        <p:grpSpPr>
          <a:xfrm>
            <a:off x="10837305" y="1216750"/>
            <a:ext cx="5802385" cy="1705975"/>
            <a:chOff x="0" y="0"/>
            <a:chExt cx="1096325" cy="322333"/>
          </a:xfrm>
        </p:grpSpPr>
        <p:sp>
          <p:nvSpPr>
            <p:cNvPr id="12" name="Freeform 12"/>
            <p:cNvSpPr/>
            <p:nvPr/>
          </p:nvSpPr>
          <p:spPr>
            <a:xfrm>
              <a:off x="0" y="0"/>
              <a:ext cx="1096325" cy="322333"/>
            </a:xfrm>
            <a:custGeom>
              <a:avLst/>
              <a:gdLst/>
              <a:ahLst/>
              <a:cxnLst/>
              <a:rect l="l" t="t" r="r" b="b"/>
              <a:pathLst>
                <a:path w="1096325" h="322333">
                  <a:moveTo>
                    <a:pt x="94733" y="0"/>
                  </a:moveTo>
                  <a:lnTo>
                    <a:pt x="1001592" y="0"/>
                  </a:lnTo>
                  <a:cubicBezTo>
                    <a:pt x="1053912" y="0"/>
                    <a:pt x="1096325" y="42413"/>
                    <a:pt x="1096325" y="94733"/>
                  </a:cubicBezTo>
                  <a:lnTo>
                    <a:pt x="1096325" y="227601"/>
                  </a:lnTo>
                  <a:cubicBezTo>
                    <a:pt x="1096325" y="252725"/>
                    <a:pt x="1086344" y="276821"/>
                    <a:pt x="1068578" y="294587"/>
                  </a:cubicBezTo>
                  <a:cubicBezTo>
                    <a:pt x="1050813" y="312353"/>
                    <a:pt x="1026717" y="322333"/>
                    <a:pt x="1001592" y="322333"/>
                  </a:cubicBezTo>
                  <a:lnTo>
                    <a:pt x="94733" y="322333"/>
                  </a:lnTo>
                  <a:cubicBezTo>
                    <a:pt x="69608" y="322333"/>
                    <a:pt x="45512" y="312353"/>
                    <a:pt x="27747" y="294587"/>
                  </a:cubicBezTo>
                  <a:cubicBezTo>
                    <a:pt x="9981" y="276821"/>
                    <a:pt x="0" y="252725"/>
                    <a:pt x="0" y="227601"/>
                  </a:cubicBezTo>
                  <a:lnTo>
                    <a:pt x="0" y="94733"/>
                  </a:lnTo>
                  <a:cubicBezTo>
                    <a:pt x="0" y="69608"/>
                    <a:pt x="9981" y="45512"/>
                    <a:pt x="27747" y="27747"/>
                  </a:cubicBezTo>
                  <a:cubicBezTo>
                    <a:pt x="45512" y="9981"/>
                    <a:pt x="69608" y="0"/>
                    <a:pt x="94733" y="0"/>
                  </a:cubicBezTo>
                  <a:close/>
                </a:path>
              </a:pathLst>
            </a:custGeom>
            <a:solidFill>
              <a:srgbClr val="092852">
                <a:alpha val="66667"/>
              </a:srgbClr>
            </a:solidFill>
          </p:spPr>
          <p:txBody>
            <a:bodyPr/>
            <a:lstStyle/>
            <a:p>
              <a:endParaRPr lang="en-US"/>
            </a:p>
          </p:txBody>
        </p:sp>
        <p:sp>
          <p:nvSpPr>
            <p:cNvPr id="13" name="TextBox 13"/>
            <p:cNvSpPr txBox="1"/>
            <p:nvPr/>
          </p:nvSpPr>
          <p:spPr>
            <a:xfrm>
              <a:off x="0" y="-38100"/>
              <a:ext cx="1096325" cy="360433"/>
            </a:xfrm>
            <a:prstGeom prst="rect">
              <a:avLst/>
            </a:prstGeom>
          </p:spPr>
          <p:txBody>
            <a:bodyPr lIns="50800" tIns="50800" rIns="50800" bIns="50800" rtlCol="0" anchor="ctr"/>
            <a:lstStyle/>
            <a:p>
              <a:pPr algn="ctr">
                <a:lnSpc>
                  <a:spcPts val="2520"/>
                </a:lnSpc>
              </a:pPr>
              <a:r>
                <a:rPr lang="en-US" sz="1800" spc="495">
                  <a:solidFill>
                    <a:srgbClr val="FFFFFF">
                      <a:alpha val="66667"/>
                    </a:srgbClr>
                  </a:solidFill>
                  <a:latin typeface="Open Sauce Semi-Bold"/>
                </a:rPr>
                <a:t>REGISTRO E INGRESO AL SISTEMA</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38585" y="3310110"/>
            <a:ext cx="13810830" cy="6753519"/>
          </a:xfrm>
          <a:custGeom>
            <a:avLst/>
            <a:gdLst/>
            <a:ahLst/>
            <a:cxnLst/>
            <a:rect l="l" t="t" r="r" b="b"/>
            <a:pathLst>
              <a:path w="13810830" h="6753519">
                <a:moveTo>
                  <a:pt x="0" y="0"/>
                </a:moveTo>
                <a:lnTo>
                  <a:pt x="13810830" y="0"/>
                </a:lnTo>
                <a:lnTo>
                  <a:pt x="13810830" y="6753519"/>
                </a:lnTo>
                <a:lnTo>
                  <a:pt x="0" y="6753519"/>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129880" y="952500"/>
            <a:ext cx="16028239" cy="3532131"/>
          </a:xfrm>
          <a:prstGeom prst="rect">
            <a:avLst/>
          </a:prstGeom>
        </p:spPr>
        <p:txBody>
          <a:bodyPr lIns="0" tIns="0" rIns="0" bIns="0" rtlCol="0" anchor="t">
            <a:spAutoFit/>
          </a:bodyPr>
          <a:lstStyle/>
          <a:p>
            <a:pPr algn="l">
              <a:lnSpc>
                <a:spcPts val="4016"/>
              </a:lnSpc>
            </a:pPr>
            <a:r>
              <a:rPr lang="en-US" sz="2642">
                <a:solidFill>
                  <a:srgbClr val="092852"/>
                </a:solidFill>
                <a:latin typeface="Open Sauce"/>
              </a:rPr>
              <a:t>La línea resaltada en azul representa lo que se había planeado realizar durante la duración del proyecto. Mientras que la línea destacada en naranja representa las acciones efectivamente llevadas a cabo. El proyecto se inició el 20 de febrero y se estima su conclusión para el día 7 de mayo.</a:t>
            </a:r>
          </a:p>
          <a:p>
            <a:pPr algn="l">
              <a:lnSpc>
                <a:spcPts val="4016"/>
              </a:lnSpc>
            </a:pPr>
            <a:endParaRPr lang="en-US" sz="2642">
              <a:solidFill>
                <a:srgbClr val="092852"/>
              </a:solidFill>
              <a:latin typeface="Open Sauce"/>
            </a:endParaRPr>
          </a:p>
          <a:p>
            <a:pPr algn="l">
              <a:lnSpc>
                <a:spcPts val="4016"/>
              </a:lnSpc>
            </a:pPr>
            <a:endParaRPr lang="en-US" sz="2642">
              <a:solidFill>
                <a:srgbClr val="092852"/>
              </a:solidFill>
              <a:latin typeface="Open Sauce"/>
            </a:endParaRPr>
          </a:p>
          <a:p>
            <a:pPr algn="l">
              <a:lnSpc>
                <a:spcPts val="4016"/>
              </a:lnSpc>
            </a:pPr>
            <a:endParaRPr lang="en-US" sz="2642">
              <a:solidFill>
                <a:srgbClr val="092852"/>
              </a:solidFill>
              <a:latin typeface="Open Sauce"/>
            </a:endParaRPr>
          </a:p>
        </p:txBody>
      </p:sp>
      <p:sp>
        <p:nvSpPr>
          <p:cNvPr id="4" name="TextBox 4"/>
          <p:cNvSpPr txBox="1"/>
          <p:nvPr/>
        </p:nvSpPr>
        <p:spPr>
          <a:xfrm>
            <a:off x="7041225" y="497839"/>
            <a:ext cx="3683926" cy="504946"/>
          </a:xfrm>
          <a:prstGeom prst="rect">
            <a:avLst/>
          </a:prstGeom>
        </p:spPr>
        <p:txBody>
          <a:bodyPr lIns="0" tIns="0" rIns="0" bIns="0" rtlCol="0" anchor="t">
            <a:spAutoFit/>
          </a:bodyPr>
          <a:lstStyle/>
          <a:p>
            <a:pPr algn="l">
              <a:lnSpc>
                <a:spcPts val="4339"/>
              </a:lnSpc>
            </a:pPr>
            <a:r>
              <a:rPr lang="en-US" sz="3099" spc="852" dirty="0">
                <a:solidFill>
                  <a:srgbClr val="092852"/>
                </a:solidFill>
                <a:latin typeface="Open Sauce Semi-Bold"/>
              </a:rPr>
              <a:t>ESTIMACIÒN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640" y="0"/>
            <a:ext cx="9144000" cy="4913722"/>
            <a:chOff x="0" y="0"/>
            <a:chExt cx="2408296" cy="1294149"/>
          </a:xfrm>
        </p:grpSpPr>
        <p:sp>
          <p:nvSpPr>
            <p:cNvPr id="3" name="Freeform 3"/>
            <p:cNvSpPr/>
            <p:nvPr/>
          </p:nvSpPr>
          <p:spPr>
            <a:xfrm>
              <a:off x="0" y="0"/>
              <a:ext cx="2408296" cy="1294149"/>
            </a:xfrm>
            <a:custGeom>
              <a:avLst/>
              <a:gdLst/>
              <a:ahLst/>
              <a:cxnLst/>
              <a:rect l="l" t="t" r="r" b="b"/>
              <a:pathLst>
                <a:path w="2408296" h="1294149">
                  <a:moveTo>
                    <a:pt x="0" y="0"/>
                  </a:moveTo>
                  <a:lnTo>
                    <a:pt x="2408296" y="0"/>
                  </a:lnTo>
                  <a:lnTo>
                    <a:pt x="2408296" y="1294149"/>
                  </a:lnTo>
                  <a:lnTo>
                    <a:pt x="0" y="1294149"/>
                  </a:lnTo>
                  <a:close/>
                </a:path>
              </a:pathLst>
            </a:custGeom>
            <a:solidFill>
              <a:srgbClr val="092852"/>
            </a:solidFill>
          </p:spPr>
          <p:txBody>
            <a:bodyPr/>
            <a:lstStyle/>
            <a:p>
              <a:endParaRPr lang="en-US"/>
            </a:p>
          </p:txBody>
        </p:sp>
        <p:sp>
          <p:nvSpPr>
            <p:cNvPr id="4" name="TextBox 4"/>
            <p:cNvSpPr txBox="1"/>
            <p:nvPr/>
          </p:nvSpPr>
          <p:spPr>
            <a:xfrm>
              <a:off x="0" y="-47625"/>
              <a:ext cx="2408296" cy="1341774"/>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a:off x="9144000" y="0"/>
            <a:ext cx="9144000" cy="4913722"/>
            <a:chOff x="0" y="0"/>
            <a:chExt cx="12192000" cy="6551629"/>
          </a:xfrm>
        </p:grpSpPr>
        <p:pic>
          <p:nvPicPr>
            <p:cNvPr id="6" name="Picture 6"/>
            <p:cNvPicPr>
              <a:picLocks noChangeAspect="1"/>
            </p:cNvPicPr>
            <p:nvPr/>
          </p:nvPicPr>
          <p:blipFill>
            <a:blip r:embed="rId2"/>
            <a:srcRect t="9671" b="9671"/>
            <a:stretch>
              <a:fillRect/>
            </a:stretch>
          </p:blipFill>
          <p:spPr>
            <a:xfrm>
              <a:off x="0" y="0"/>
              <a:ext cx="12192000" cy="6551629"/>
            </a:xfrm>
            <a:prstGeom prst="rect">
              <a:avLst/>
            </a:prstGeom>
          </p:spPr>
        </p:pic>
      </p:grpSp>
      <p:sp>
        <p:nvSpPr>
          <p:cNvPr id="7" name="TextBox 7"/>
          <p:cNvSpPr txBox="1"/>
          <p:nvPr/>
        </p:nvSpPr>
        <p:spPr>
          <a:xfrm>
            <a:off x="1473332" y="2009083"/>
            <a:ext cx="5854134" cy="422275"/>
          </a:xfrm>
          <a:prstGeom prst="rect">
            <a:avLst/>
          </a:prstGeom>
        </p:spPr>
        <p:txBody>
          <a:bodyPr lIns="0" tIns="0" rIns="0" bIns="0" rtlCol="0" anchor="t">
            <a:spAutoFit/>
          </a:bodyPr>
          <a:lstStyle/>
          <a:p>
            <a:pPr algn="ctr">
              <a:lnSpc>
                <a:spcPts val="3499"/>
              </a:lnSpc>
            </a:pPr>
            <a:r>
              <a:rPr lang="en-US" sz="2499" spc="687">
                <a:solidFill>
                  <a:srgbClr val="FFFFFF"/>
                </a:solidFill>
                <a:latin typeface="Open Sauce Bold"/>
              </a:rPr>
              <a:t>TRABAJADORA SOCIAL</a:t>
            </a:r>
          </a:p>
        </p:txBody>
      </p:sp>
      <p:sp>
        <p:nvSpPr>
          <p:cNvPr id="8" name="TextBox 8"/>
          <p:cNvSpPr txBox="1"/>
          <p:nvPr/>
        </p:nvSpPr>
        <p:spPr>
          <a:xfrm>
            <a:off x="2273570" y="6251202"/>
            <a:ext cx="13740859" cy="2918540"/>
          </a:xfrm>
          <a:prstGeom prst="rect">
            <a:avLst/>
          </a:prstGeom>
        </p:spPr>
        <p:txBody>
          <a:bodyPr lIns="0" tIns="0" rIns="0" bIns="0" rtlCol="0" anchor="t">
            <a:spAutoFit/>
          </a:bodyPr>
          <a:lstStyle/>
          <a:p>
            <a:pPr algn="ctr">
              <a:lnSpc>
                <a:spcPts val="3357"/>
              </a:lnSpc>
              <a:spcBef>
                <a:spcPct val="0"/>
              </a:spcBef>
            </a:pPr>
            <a:r>
              <a:rPr lang="en-US" sz="2398" spc="659">
                <a:solidFill>
                  <a:srgbClr val="000000"/>
                </a:solidFill>
                <a:latin typeface="Open Sauce Semi-Bold"/>
              </a:rPr>
              <a:t>EN ESTA ETAPA INICIAL, HEMOS PROCEDIDO A LA CREACIÓN DE LA BASE DE DATOS QUE CONTENDRÁ TODOS LOS ELEMENTOS NECESARIOS PARA LA CAPTURA DE INFORMACIÓN  DE LAS JÓVENES. ESTOS ELEMENTOS COMPRENDEN LOS DATOS BÁSICOS DE CADA ESTUDIANTE. PARA LA IMPLEMENTACIÓN DE ESTA BASE DE DATOS, HEMOS EMPLEADO MYSQL, . </a:t>
            </a:r>
          </a:p>
        </p:txBody>
      </p:sp>
      <p:sp>
        <p:nvSpPr>
          <p:cNvPr id="9" name="TextBox 9"/>
          <p:cNvSpPr txBox="1"/>
          <p:nvPr/>
        </p:nvSpPr>
        <p:spPr>
          <a:xfrm>
            <a:off x="5115674" y="5523837"/>
            <a:ext cx="8123932" cy="389255"/>
          </a:xfrm>
          <a:prstGeom prst="rect">
            <a:avLst/>
          </a:prstGeom>
        </p:spPr>
        <p:txBody>
          <a:bodyPr lIns="0" tIns="0" rIns="0" bIns="0" rtlCol="0" anchor="t">
            <a:spAutoFit/>
          </a:bodyPr>
          <a:lstStyle/>
          <a:p>
            <a:pPr algn="ctr">
              <a:lnSpc>
                <a:spcPts val="3219"/>
              </a:lnSpc>
              <a:spcBef>
                <a:spcPct val="0"/>
              </a:spcBef>
            </a:pPr>
            <a:r>
              <a:rPr lang="en-US" sz="2299" spc="632">
                <a:solidFill>
                  <a:srgbClr val="000000"/>
                </a:solidFill>
                <a:latin typeface="Open Sauce Semi-Bold"/>
              </a:rPr>
              <a:t>PARA LLEVAR A CABO ESTA HISTORIA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90370" y="329783"/>
            <a:ext cx="17697630" cy="7781290"/>
          </a:xfrm>
          <a:prstGeom prst="rect">
            <a:avLst/>
          </a:prstGeom>
        </p:spPr>
        <p:txBody>
          <a:bodyPr lIns="0" tIns="0" rIns="0" bIns="0" rtlCol="0" anchor="t">
            <a:spAutoFit/>
          </a:bodyPr>
          <a:lstStyle/>
          <a:p>
            <a:pPr algn="just">
              <a:lnSpc>
                <a:spcPts val="4759"/>
              </a:lnSpc>
            </a:pPr>
            <a:r>
              <a:rPr lang="en-US" sz="3399" dirty="0">
                <a:solidFill>
                  <a:srgbClr val="000000"/>
                </a:solidFill>
                <a:latin typeface="Canva Sans"/>
              </a:rPr>
              <a:t>La </a:t>
            </a:r>
            <a:r>
              <a:rPr lang="en-US" sz="3399" dirty="0" err="1">
                <a:solidFill>
                  <a:srgbClr val="000000"/>
                </a:solidFill>
                <a:latin typeface="Canva Sans"/>
              </a:rPr>
              <a:t>información</a:t>
            </a:r>
            <a:r>
              <a:rPr lang="en-US" sz="3399" dirty="0">
                <a:solidFill>
                  <a:srgbClr val="000000"/>
                </a:solidFill>
                <a:latin typeface="Canva Sans"/>
              </a:rPr>
              <a:t> que se </a:t>
            </a:r>
            <a:r>
              <a:rPr lang="en-US" sz="3399" dirty="0" err="1">
                <a:solidFill>
                  <a:srgbClr val="000000"/>
                </a:solidFill>
                <a:latin typeface="Canva Sans"/>
              </a:rPr>
              <a:t>busca</a:t>
            </a:r>
            <a:r>
              <a:rPr lang="en-US" sz="3399" dirty="0">
                <a:solidFill>
                  <a:srgbClr val="000000"/>
                </a:solidFill>
                <a:latin typeface="Canva Sans"/>
              </a:rPr>
              <a:t> </a:t>
            </a:r>
            <a:r>
              <a:rPr lang="en-US" sz="3399" dirty="0" err="1">
                <a:solidFill>
                  <a:srgbClr val="000000"/>
                </a:solidFill>
                <a:latin typeface="Canva Sans"/>
              </a:rPr>
              <a:t>recabar</a:t>
            </a:r>
            <a:r>
              <a:rPr lang="en-US" sz="3399" dirty="0">
                <a:solidFill>
                  <a:srgbClr val="000000"/>
                </a:solidFill>
                <a:latin typeface="Canva Sans"/>
              </a:rPr>
              <a:t> para la gestion de </a:t>
            </a:r>
            <a:r>
              <a:rPr lang="en-US" sz="3399" dirty="0" err="1">
                <a:solidFill>
                  <a:srgbClr val="000000"/>
                </a:solidFill>
                <a:latin typeface="Canva Sans"/>
              </a:rPr>
              <a:t>datos</a:t>
            </a:r>
            <a:r>
              <a:rPr lang="en-US" sz="3399" dirty="0">
                <a:solidFill>
                  <a:srgbClr val="000000"/>
                </a:solidFill>
                <a:latin typeface="Canva Sans"/>
              </a:rPr>
              <a:t> de las </a:t>
            </a:r>
            <a:r>
              <a:rPr lang="en-US" sz="3399" dirty="0" err="1">
                <a:solidFill>
                  <a:srgbClr val="000000"/>
                </a:solidFill>
                <a:latin typeface="Canva Sans"/>
              </a:rPr>
              <a:t>alumnas</a:t>
            </a:r>
            <a:endParaRPr lang="en-US" sz="3399" dirty="0">
              <a:solidFill>
                <a:srgbClr val="000000"/>
              </a:solidFill>
              <a:latin typeface="Canva Sans"/>
            </a:endParaRPr>
          </a:p>
          <a:p>
            <a:pPr algn="just">
              <a:lnSpc>
                <a:spcPts val="4759"/>
              </a:lnSpc>
            </a:pPr>
            <a:r>
              <a:rPr lang="en-US" sz="3399" dirty="0">
                <a:solidFill>
                  <a:srgbClr val="000000"/>
                </a:solidFill>
                <a:latin typeface="Canva Sans"/>
              </a:rPr>
              <a:t>son </a:t>
            </a:r>
            <a:r>
              <a:rPr lang="en-US" sz="3399" dirty="0" err="1">
                <a:solidFill>
                  <a:srgbClr val="000000"/>
                </a:solidFill>
                <a:latin typeface="Canva Sans"/>
              </a:rPr>
              <a:t>algunos</a:t>
            </a:r>
            <a:r>
              <a:rPr lang="en-US" sz="3399" dirty="0">
                <a:solidFill>
                  <a:srgbClr val="000000"/>
                </a:solidFill>
                <a:latin typeface="Canva Sans"/>
              </a:rPr>
              <a:t> de </a:t>
            </a:r>
            <a:r>
              <a:rPr lang="en-US" sz="3399" dirty="0" err="1">
                <a:solidFill>
                  <a:srgbClr val="000000"/>
                </a:solidFill>
                <a:latin typeface="Canva Sans"/>
              </a:rPr>
              <a:t>los</a:t>
            </a:r>
            <a:r>
              <a:rPr lang="en-US" sz="3399" dirty="0">
                <a:solidFill>
                  <a:srgbClr val="000000"/>
                </a:solidFill>
                <a:latin typeface="Canva Sans"/>
              </a:rPr>
              <a:t> </a:t>
            </a:r>
            <a:r>
              <a:rPr lang="en-US" sz="3399" dirty="0" err="1">
                <a:solidFill>
                  <a:srgbClr val="000000"/>
                </a:solidFill>
                <a:latin typeface="Canva Sans"/>
              </a:rPr>
              <a:t>siguente</a:t>
            </a:r>
            <a:r>
              <a:rPr lang="en-US" sz="3399" dirty="0">
                <a:solidFill>
                  <a:srgbClr val="000000"/>
                </a:solidFill>
                <a:latin typeface="Canva Sans"/>
              </a:rPr>
              <a:t> puntos: </a:t>
            </a:r>
          </a:p>
          <a:p>
            <a:pPr marL="734059" lvl="1" indent="-367030" algn="just">
              <a:lnSpc>
                <a:spcPts val="4759"/>
              </a:lnSpc>
              <a:buFont typeface="Arial"/>
              <a:buChar char="•"/>
            </a:pPr>
            <a:r>
              <a:rPr lang="en-US" sz="3399" dirty="0" err="1">
                <a:solidFill>
                  <a:srgbClr val="000000"/>
                </a:solidFill>
                <a:latin typeface="Canva Sans"/>
              </a:rPr>
              <a:t>Nombre</a:t>
            </a:r>
            <a:r>
              <a:rPr lang="en-US" sz="3399" dirty="0">
                <a:solidFill>
                  <a:srgbClr val="000000"/>
                </a:solidFill>
                <a:latin typeface="Canva Sans"/>
              </a:rPr>
              <a:t> </a:t>
            </a:r>
            <a:r>
              <a:rPr lang="en-US" sz="3399" dirty="0" err="1">
                <a:solidFill>
                  <a:srgbClr val="000000"/>
                </a:solidFill>
                <a:latin typeface="Canva Sans"/>
              </a:rPr>
              <a:t>completo</a:t>
            </a:r>
            <a:endParaRPr lang="en-US" sz="3399" dirty="0">
              <a:solidFill>
                <a:srgbClr val="000000"/>
              </a:solidFill>
              <a:latin typeface="Canva Sans"/>
            </a:endParaRPr>
          </a:p>
          <a:p>
            <a:pPr marL="734059" lvl="1" indent="-367030" algn="just">
              <a:lnSpc>
                <a:spcPts val="4759"/>
              </a:lnSpc>
              <a:buFont typeface="Arial"/>
              <a:buChar char="•"/>
            </a:pPr>
            <a:r>
              <a:rPr lang="en-US" sz="3399" dirty="0" err="1">
                <a:solidFill>
                  <a:srgbClr val="000000"/>
                </a:solidFill>
                <a:latin typeface="Canva Sans"/>
              </a:rPr>
              <a:t>Fecha</a:t>
            </a:r>
            <a:r>
              <a:rPr lang="en-US" sz="3399" dirty="0">
                <a:solidFill>
                  <a:srgbClr val="000000"/>
                </a:solidFill>
                <a:latin typeface="Canva Sans"/>
              </a:rPr>
              <a:t> de </a:t>
            </a:r>
            <a:r>
              <a:rPr lang="en-US" sz="3399" dirty="0" err="1">
                <a:solidFill>
                  <a:srgbClr val="000000"/>
                </a:solidFill>
                <a:latin typeface="Canva Sans"/>
              </a:rPr>
              <a:t>nacimiento</a:t>
            </a:r>
            <a:r>
              <a:rPr lang="en-US" sz="3399" dirty="0">
                <a:solidFill>
                  <a:srgbClr val="000000"/>
                </a:solidFill>
                <a:latin typeface="Canva Sans"/>
              </a:rPr>
              <a:t> </a:t>
            </a:r>
          </a:p>
          <a:p>
            <a:pPr marL="734059" lvl="1" indent="-367030" algn="just">
              <a:lnSpc>
                <a:spcPts val="4759"/>
              </a:lnSpc>
              <a:buFont typeface="Arial"/>
              <a:buChar char="•"/>
            </a:pPr>
            <a:r>
              <a:rPr lang="en-US" sz="3399" dirty="0">
                <a:solidFill>
                  <a:srgbClr val="000000"/>
                </a:solidFill>
                <a:latin typeface="Canva Sans"/>
              </a:rPr>
              <a:t>Lugar de </a:t>
            </a:r>
            <a:r>
              <a:rPr lang="en-US" sz="3399" dirty="0" err="1">
                <a:solidFill>
                  <a:srgbClr val="000000"/>
                </a:solidFill>
                <a:latin typeface="Canva Sans"/>
              </a:rPr>
              <a:t>nacimiento</a:t>
            </a:r>
            <a:r>
              <a:rPr lang="en-US" sz="3399" dirty="0">
                <a:solidFill>
                  <a:srgbClr val="000000"/>
                </a:solidFill>
                <a:latin typeface="Canva Sans"/>
              </a:rPr>
              <a:t> </a:t>
            </a:r>
          </a:p>
          <a:p>
            <a:pPr marL="734059" lvl="1" indent="-367030" algn="just">
              <a:lnSpc>
                <a:spcPts val="4759"/>
              </a:lnSpc>
              <a:buFont typeface="Arial"/>
              <a:buChar char="•"/>
            </a:pPr>
            <a:r>
              <a:rPr lang="en-US" sz="3399" dirty="0">
                <a:solidFill>
                  <a:srgbClr val="000000"/>
                </a:solidFill>
                <a:latin typeface="Canva Sans"/>
              </a:rPr>
              <a:t>CURP </a:t>
            </a:r>
          </a:p>
          <a:p>
            <a:pPr marL="734059" lvl="1" indent="-367030" algn="just">
              <a:lnSpc>
                <a:spcPts val="4759"/>
              </a:lnSpc>
              <a:buFont typeface="Arial"/>
              <a:buChar char="•"/>
            </a:pPr>
            <a:r>
              <a:rPr lang="en-US" sz="3399" dirty="0">
                <a:solidFill>
                  <a:srgbClr val="000000"/>
                </a:solidFill>
                <a:latin typeface="Canva Sans"/>
              </a:rPr>
              <a:t>Nivel escolar</a:t>
            </a:r>
          </a:p>
          <a:p>
            <a:pPr marL="734059" lvl="1" indent="-367030" algn="just">
              <a:lnSpc>
                <a:spcPts val="4759"/>
              </a:lnSpc>
              <a:buFont typeface="Arial"/>
              <a:buChar char="•"/>
            </a:pPr>
            <a:r>
              <a:rPr lang="en-US" sz="3399" dirty="0">
                <a:solidFill>
                  <a:srgbClr val="000000"/>
                </a:solidFill>
                <a:latin typeface="Canva Sans"/>
              </a:rPr>
              <a:t>Acta de </a:t>
            </a:r>
            <a:r>
              <a:rPr lang="en-US" sz="3399" dirty="0" err="1">
                <a:solidFill>
                  <a:srgbClr val="000000"/>
                </a:solidFill>
                <a:latin typeface="Canva Sans"/>
              </a:rPr>
              <a:t>nacimiento</a:t>
            </a:r>
            <a:r>
              <a:rPr lang="en-US" sz="3399" dirty="0">
                <a:solidFill>
                  <a:srgbClr val="000000"/>
                </a:solidFill>
                <a:latin typeface="Canva Sans"/>
              </a:rPr>
              <a:t> </a:t>
            </a:r>
          </a:p>
          <a:p>
            <a:pPr marL="734059" lvl="1" indent="-367030" algn="just">
              <a:lnSpc>
                <a:spcPts val="4759"/>
              </a:lnSpc>
              <a:buFont typeface="Arial"/>
              <a:buChar char="•"/>
            </a:pPr>
            <a:r>
              <a:rPr lang="en-US" sz="3399" dirty="0" err="1">
                <a:solidFill>
                  <a:srgbClr val="000000"/>
                </a:solidFill>
                <a:latin typeface="Canva Sans"/>
              </a:rPr>
              <a:t>Comprobante</a:t>
            </a:r>
            <a:r>
              <a:rPr lang="en-US" sz="3399" dirty="0">
                <a:solidFill>
                  <a:srgbClr val="000000"/>
                </a:solidFill>
                <a:latin typeface="Canva Sans"/>
              </a:rPr>
              <a:t> de </a:t>
            </a:r>
            <a:r>
              <a:rPr lang="en-US" sz="3399" dirty="0" err="1">
                <a:solidFill>
                  <a:srgbClr val="000000"/>
                </a:solidFill>
                <a:latin typeface="Canva Sans"/>
              </a:rPr>
              <a:t>estudios</a:t>
            </a:r>
            <a:r>
              <a:rPr lang="en-US" sz="3399" dirty="0">
                <a:solidFill>
                  <a:srgbClr val="000000"/>
                </a:solidFill>
                <a:latin typeface="Canva Sans"/>
              </a:rPr>
              <a:t> </a:t>
            </a:r>
          </a:p>
          <a:p>
            <a:pPr algn="just">
              <a:lnSpc>
                <a:spcPts val="4759"/>
              </a:lnSpc>
            </a:pPr>
            <a:r>
              <a:rPr lang="en-US" sz="3399" dirty="0">
                <a:solidFill>
                  <a:srgbClr val="000000"/>
                </a:solidFill>
                <a:latin typeface="Canva Sans"/>
              </a:rPr>
              <a:t>Entre </a:t>
            </a:r>
            <a:r>
              <a:rPr lang="en-US" sz="3399" dirty="0" err="1">
                <a:solidFill>
                  <a:srgbClr val="000000"/>
                </a:solidFill>
                <a:latin typeface="Canva Sans"/>
              </a:rPr>
              <a:t>otros</a:t>
            </a:r>
            <a:r>
              <a:rPr lang="en-US" sz="3399" dirty="0">
                <a:solidFill>
                  <a:srgbClr val="000000"/>
                </a:solidFill>
                <a:latin typeface="Canva Sans"/>
              </a:rPr>
              <a:t> </a:t>
            </a:r>
            <a:r>
              <a:rPr lang="en-US" sz="3399" dirty="0" err="1">
                <a:solidFill>
                  <a:srgbClr val="000000"/>
                </a:solidFill>
                <a:latin typeface="Canva Sans"/>
              </a:rPr>
              <a:t>datos</a:t>
            </a:r>
            <a:r>
              <a:rPr lang="en-US" sz="3399" dirty="0">
                <a:solidFill>
                  <a:srgbClr val="000000"/>
                </a:solidFill>
                <a:latin typeface="Canva Sans"/>
              </a:rPr>
              <a:t> que son </a:t>
            </a:r>
            <a:r>
              <a:rPr lang="en-US" sz="3399" dirty="0" err="1">
                <a:solidFill>
                  <a:srgbClr val="000000"/>
                </a:solidFill>
                <a:latin typeface="Canva Sans"/>
              </a:rPr>
              <a:t>relevantes</a:t>
            </a:r>
            <a:r>
              <a:rPr lang="en-US" sz="3399" dirty="0">
                <a:solidFill>
                  <a:srgbClr val="000000"/>
                </a:solidFill>
                <a:latin typeface="Canva Sans"/>
              </a:rPr>
              <a:t>, </a:t>
            </a:r>
            <a:r>
              <a:rPr lang="en-US" sz="3399" dirty="0" err="1">
                <a:solidFill>
                  <a:srgbClr val="000000"/>
                </a:solidFill>
                <a:latin typeface="Canva Sans"/>
              </a:rPr>
              <a:t>buscando</a:t>
            </a:r>
            <a:r>
              <a:rPr lang="en-US" sz="3399" dirty="0">
                <a:solidFill>
                  <a:srgbClr val="000000"/>
                </a:solidFill>
                <a:latin typeface="Canva Sans"/>
              </a:rPr>
              <a:t> que las </a:t>
            </a:r>
            <a:r>
              <a:rPr lang="en-US" sz="3399" dirty="0" err="1">
                <a:solidFill>
                  <a:srgbClr val="000000"/>
                </a:solidFill>
                <a:latin typeface="Canva Sans"/>
              </a:rPr>
              <a:t>alumnas</a:t>
            </a:r>
            <a:r>
              <a:rPr lang="en-US" sz="3399" dirty="0">
                <a:solidFill>
                  <a:srgbClr val="000000"/>
                </a:solidFill>
                <a:latin typeface="Canva Sans"/>
              </a:rPr>
              <a:t> </a:t>
            </a:r>
            <a:r>
              <a:rPr lang="en-US" sz="3399" dirty="0" err="1">
                <a:solidFill>
                  <a:srgbClr val="000000"/>
                </a:solidFill>
                <a:latin typeface="Canva Sans"/>
              </a:rPr>
              <a:t>nos</a:t>
            </a:r>
            <a:r>
              <a:rPr lang="en-US" sz="3399" dirty="0">
                <a:solidFill>
                  <a:srgbClr val="000000"/>
                </a:solidFill>
                <a:latin typeface="Canva Sans"/>
              </a:rPr>
              <a:t> </a:t>
            </a:r>
            <a:r>
              <a:rPr lang="en-US" sz="3399" dirty="0" err="1">
                <a:solidFill>
                  <a:srgbClr val="000000"/>
                </a:solidFill>
                <a:latin typeface="Canva Sans"/>
              </a:rPr>
              <a:t>compartan</a:t>
            </a:r>
            <a:r>
              <a:rPr lang="en-US" sz="3399" dirty="0">
                <a:solidFill>
                  <a:srgbClr val="000000"/>
                </a:solidFill>
                <a:latin typeface="Canva Sans"/>
              </a:rPr>
              <a:t> </a:t>
            </a:r>
          </a:p>
          <a:p>
            <a:pPr algn="just">
              <a:lnSpc>
                <a:spcPts val="4759"/>
              </a:lnSpc>
            </a:pPr>
            <a:r>
              <a:rPr lang="en-US" sz="3399" dirty="0" err="1">
                <a:solidFill>
                  <a:srgbClr val="000000"/>
                </a:solidFill>
                <a:latin typeface="Canva Sans"/>
              </a:rPr>
              <a:t>información</a:t>
            </a:r>
            <a:r>
              <a:rPr lang="en-US" sz="3399" dirty="0">
                <a:solidFill>
                  <a:srgbClr val="000000"/>
                </a:solidFill>
                <a:latin typeface="Canva Sans"/>
              </a:rPr>
              <a:t> </a:t>
            </a:r>
            <a:r>
              <a:rPr lang="en-US" sz="3399" dirty="0" err="1">
                <a:solidFill>
                  <a:srgbClr val="000000"/>
                </a:solidFill>
                <a:latin typeface="Canva Sans"/>
              </a:rPr>
              <a:t>necesaria</a:t>
            </a:r>
            <a:r>
              <a:rPr lang="en-US" sz="3399" dirty="0">
                <a:solidFill>
                  <a:srgbClr val="000000"/>
                </a:solidFill>
                <a:latin typeface="Canva Sans"/>
              </a:rPr>
              <a:t> para que se </a:t>
            </a:r>
            <a:r>
              <a:rPr lang="en-US" sz="3399" dirty="0" err="1">
                <a:solidFill>
                  <a:srgbClr val="000000"/>
                </a:solidFill>
                <a:latin typeface="Canva Sans"/>
              </a:rPr>
              <a:t>inicie</a:t>
            </a:r>
            <a:r>
              <a:rPr lang="en-US" sz="3399" dirty="0">
                <a:solidFill>
                  <a:srgbClr val="000000"/>
                </a:solidFill>
                <a:latin typeface="Canva Sans"/>
              </a:rPr>
              <a:t> </a:t>
            </a:r>
            <a:r>
              <a:rPr lang="en-US" sz="3399" dirty="0" err="1">
                <a:solidFill>
                  <a:srgbClr val="000000"/>
                </a:solidFill>
                <a:latin typeface="Canva Sans"/>
              </a:rPr>
              <a:t>el</a:t>
            </a:r>
            <a:r>
              <a:rPr lang="en-US" sz="3399" dirty="0">
                <a:solidFill>
                  <a:srgbClr val="000000"/>
                </a:solidFill>
                <a:latin typeface="Canva Sans"/>
              </a:rPr>
              <a:t> </a:t>
            </a:r>
            <a:r>
              <a:rPr lang="en-US" sz="3399" dirty="0" err="1">
                <a:solidFill>
                  <a:srgbClr val="000000"/>
                </a:solidFill>
                <a:latin typeface="Canva Sans"/>
              </a:rPr>
              <a:t>proceso</a:t>
            </a:r>
            <a:r>
              <a:rPr lang="en-US" sz="3399" dirty="0">
                <a:solidFill>
                  <a:srgbClr val="000000"/>
                </a:solidFill>
                <a:latin typeface="Canva Sans"/>
              </a:rPr>
              <a:t> de </a:t>
            </a:r>
            <a:r>
              <a:rPr lang="en-US" sz="3399" dirty="0" err="1">
                <a:solidFill>
                  <a:srgbClr val="000000"/>
                </a:solidFill>
                <a:latin typeface="Canva Sans"/>
              </a:rPr>
              <a:t>insripcion</a:t>
            </a:r>
            <a:r>
              <a:rPr lang="en-US" sz="3399" dirty="0">
                <a:solidFill>
                  <a:srgbClr val="000000"/>
                </a:solidFill>
                <a:latin typeface="Canva Sans"/>
              </a:rPr>
              <a:t> </a:t>
            </a:r>
            <a:r>
              <a:rPr lang="en-US" sz="3399" dirty="0" err="1">
                <a:solidFill>
                  <a:srgbClr val="000000"/>
                </a:solidFill>
                <a:latin typeface="Canva Sans"/>
              </a:rPr>
              <a:t>en</a:t>
            </a:r>
            <a:r>
              <a:rPr lang="en-US" sz="3399" dirty="0">
                <a:solidFill>
                  <a:srgbClr val="000000"/>
                </a:solidFill>
                <a:latin typeface="Canva Sans"/>
              </a:rPr>
              <a:t> </a:t>
            </a:r>
            <a:r>
              <a:rPr lang="en-US" sz="3399" dirty="0" err="1">
                <a:solidFill>
                  <a:srgbClr val="000000"/>
                </a:solidFill>
                <a:latin typeface="Canva Sans"/>
              </a:rPr>
              <a:t>el</a:t>
            </a:r>
            <a:r>
              <a:rPr lang="en-US" sz="3399" dirty="0">
                <a:solidFill>
                  <a:srgbClr val="000000"/>
                </a:solidFill>
                <a:latin typeface="Canva Sans"/>
              </a:rPr>
              <a:t> </a:t>
            </a:r>
            <a:r>
              <a:rPr lang="en-US" sz="3399" dirty="0" err="1">
                <a:solidFill>
                  <a:srgbClr val="000000"/>
                </a:solidFill>
                <a:latin typeface="Canva Sans"/>
              </a:rPr>
              <a:t>programa</a:t>
            </a:r>
            <a:r>
              <a:rPr lang="en-US" sz="3399" dirty="0">
                <a:solidFill>
                  <a:srgbClr val="000000"/>
                </a:solidFill>
                <a:latin typeface="Canva Sans"/>
              </a:rPr>
              <a:t> de </a:t>
            </a:r>
            <a:r>
              <a:rPr lang="en-US" sz="3399" dirty="0" err="1">
                <a:solidFill>
                  <a:srgbClr val="000000"/>
                </a:solidFill>
                <a:latin typeface="Canva Sans"/>
              </a:rPr>
              <a:t>estudio</a:t>
            </a:r>
            <a:r>
              <a:rPr lang="en-US" sz="3399" dirty="0">
                <a:solidFill>
                  <a:srgbClr val="000000"/>
                </a:solidFill>
                <a:latin typeface="Canva Sans"/>
              </a:rPr>
              <a:t>.</a:t>
            </a:r>
          </a:p>
          <a:p>
            <a:pPr algn="just">
              <a:lnSpc>
                <a:spcPts val="4759"/>
              </a:lnSpc>
            </a:pPr>
            <a:endParaRPr lang="en-US" sz="3399" dirty="0">
              <a:solidFill>
                <a:srgbClr val="000000"/>
              </a:solidFill>
              <a:latin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491</Words>
  <Application>Microsoft Office PowerPoint</Application>
  <PresentationFormat>Custom</PresentationFormat>
  <Paragraphs>41</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Canva Sans</vt:lpstr>
      <vt:lpstr>Open Sauce Bold</vt:lpstr>
      <vt:lpstr>Open Sans Bold</vt:lpstr>
      <vt:lpstr>Open Sauce</vt:lpstr>
      <vt:lpstr>Open Sauce Semi-Bold</vt:lpstr>
      <vt:lpstr>Open Sauce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Presentacion Proyecto Final_Captura_De_Informacion</dc:title>
  <cp:lastModifiedBy>sandra alexia lugo cepeda</cp:lastModifiedBy>
  <cp:revision>2</cp:revision>
  <dcterms:created xsi:type="dcterms:W3CDTF">2006-08-16T00:00:00Z</dcterms:created>
  <dcterms:modified xsi:type="dcterms:W3CDTF">2024-05-14T15:37:02Z</dcterms:modified>
  <dc:identifier>DAGFNXnZWBE</dc:identifier>
</cp:coreProperties>
</file>