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8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9142EC-54F8-42A2-B202-E2E300EC17C7}" v="8" dt="2021-05-31T10:40:49.073"/>
    <p1510:client id="{ECB8CE99-1EC3-4BE1-810D-DEAE33098045}" v="1139" dt="2021-05-31T17:04:14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8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8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60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208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86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51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8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149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4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3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0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06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96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3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5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6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73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rnell.edu/~rdz/Papers/ZW-ECCV94.pdf" TargetMode="External"/><Relationship Id="rId2" Type="http://schemas.openxmlformats.org/officeDocument/2006/relationships/hyperlink" Target="https://www.youtube.com/watch?v=5UKMvO5bXPI&amp;t=137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dfs.semanticscholar.org/1e0c/2c8535684f0b6293418e148b4f6d04829dce.pdf" TargetMode="External"/><Relationship Id="rId4" Type="http://schemas.openxmlformats.org/officeDocument/2006/relationships/hyperlink" Target="https://vision.middlebury.edu/stereo/data/scenes2014/#descrip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500" dirty="0">
                <a:ea typeface="+mj-lt"/>
                <a:cs typeface="+mj-lt"/>
              </a:rPr>
              <a:t>Depth estimation from stereo images - Census Transform </a:t>
            </a:r>
            <a:br>
              <a:rPr lang="en-US" sz="3500" dirty="0">
                <a:ea typeface="+mj-lt"/>
                <a:cs typeface="+mj-lt"/>
              </a:rPr>
            </a:br>
            <a:r>
              <a:rPr lang="en-US" sz="3500" dirty="0">
                <a:ea typeface="+mj-lt"/>
                <a:cs typeface="+mj-lt"/>
              </a:rPr>
              <a:t>and Hamming Distance</a:t>
            </a:r>
            <a:endParaRPr lang="en-US" sz="3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Student: Rad Lidia</a:t>
            </a:r>
          </a:p>
          <a:p>
            <a:r>
              <a:rPr lang="en-US" dirty="0"/>
              <a:t>Group: 30434</a:t>
            </a:r>
          </a:p>
          <a:p>
            <a:r>
              <a:rPr lang="en-US" dirty="0" err="1"/>
              <a:t>Supervisior</a:t>
            </a:r>
            <a:r>
              <a:rPr lang="en-US" dirty="0"/>
              <a:t>: Varga Robert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9C31-BA1D-4A14-9B3C-39FBA278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Experimental results: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D5E64EC-DF0F-4A99-A1D8-59980F478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894" y="2539217"/>
            <a:ext cx="3406238" cy="2848345"/>
          </a:xfrm>
          <a:prstGeom prst="rect">
            <a:avLst/>
          </a:prstGeom>
        </p:spPr>
      </p:pic>
      <p:pic>
        <p:nvPicPr>
          <p:cNvPr id="7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2550A1B2-DEA7-4E79-BCE0-7D2232221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51283" y="2300843"/>
            <a:ext cx="6867156" cy="3124201"/>
          </a:xfrm>
        </p:spPr>
      </p:pic>
    </p:spTree>
    <p:extLst>
      <p:ext uri="{BB962C8B-B14F-4D97-AF65-F5344CB8AC3E}">
        <p14:creationId xmlns:p14="http://schemas.microsoft.com/office/powerpoint/2010/main" val="290367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8C7C-51DD-4688-86B2-C671CF67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ea typeface="+mj-lt"/>
                <a:cs typeface="+mj-lt"/>
              </a:rPr>
              <a:t>Error calculation: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E83CB-6D28-442F-9A45-CE73F6A08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The error is computed by taking each pixel from the disparity map and the ground truth and counting the pixels that differ in intensity with more than a value set (in this case: 2) and dividing by the image sizes in order to get a percentage representing the error. 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Error: ~0.32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198B-F345-4514-BC79-82D55924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Bibliography: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C9CF-CF2C-49EA-A63B-BC24CE974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https://www.youtube.com/watch?v=5UKMvO5bXPI&amp;t=137s</a:t>
            </a:r>
            <a:r>
              <a:rPr lang="en-US" dirty="0">
                <a:ea typeface="+mn-lt"/>
                <a:cs typeface="+mn-lt"/>
              </a:rPr>
              <a:t> (for hamming distance)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  <a:hlinkClick r:id="rId3"/>
              </a:rPr>
              <a:t>https://www.cs.cornell.edu/~rdz/Papers/ZW-ECCV94.pdf</a:t>
            </a:r>
            <a:r>
              <a:rPr lang="en-US" dirty="0">
                <a:ea typeface="+mn-lt"/>
                <a:cs typeface="+mn-lt"/>
              </a:rPr>
              <a:t> (the project)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  <a:hlinkClick r:id="rId4"/>
              </a:rPr>
              <a:t>https://vision.middlebury.edu/stereo/data/scenes2014/#description</a:t>
            </a:r>
            <a:r>
              <a:rPr lang="en-US" dirty="0">
                <a:ea typeface="+mn-lt"/>
                <a:cs typeface="+mn-lt"/>
              </a:rPr>
              <a:t> (examples)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  <a:hlinkClick r:id="rId5"/>
              </a:rPr>
              <a:t>https://pdfs.semanticscholar.org/1e0c/2c8535684f0b6293418e148b4f6d04829dce.pdf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>
              <a:buClr>
                <a:srgbClr val="1287C3"/>
              </a:buClr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352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2A708-DCDD-4E36-B6D6-E113D91B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D98B-0340-4576-8723-9E7D2861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Given 2 images of the same scene, one from the right angle and the other from the left angle, create a mapping of the disparities between the pixels from two different perspectives. 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Depth maps with lighter shades will indicate larger disparities and thus nearer scene elements, and darker shades, the farther scene elements.</a:t>
            </a:r>
          </a:p>
        </p:txBody>
      </p:sp>
    </p:spTree>
    <p:extLst>
      <p:ext uri="{BB962C8B-B14F-4D97-AF65-F5344CB8AC3E}">
        <p14:creationId xmlns:p14="http://schemas.microsoft.com/office/powerpoint/2010/main" val="379803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219B-DEE9-4ABB-9791-9EE77519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Input:</a:t>
            </a:r>
          </a:p>
        </p:txBody>
      </p:sp>
      <p:pic>
        <p:nvPicPr>
          <p:cNvPr id="4" name="Picture 4" descr="A picture containing colorful, decorated&#10;&#10;Description automatically generated">
            <a:extLst>
              <a:ext uri="{FF2B5EF4-FFF2-40B4-BE49-F238E27FC236}">
                <a16:creationId xmlns:a16="http://schemas.microsoft.com/office/drawing/2014/main" id="{731A63C2-EACC-4568-8216-BFD94E7A2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095" y="2805543"/>
            <a:ext cx="2735273" cy="2273137"/>
          </a:xfrm>
        </p:spPr>
      </p:pic>
      <p:pic>
        <p:nvPicPr>
          <p:cNvPr id="5" name="Picture 5" descr="A picture containing colorful, decorated&#10;&#10;Description automatically generated">
            <a:extLst>
              <a:ext uri="{FF2B5EF4-FFF2-40B4-BE49-F238E27FC236}">
                <a16:creationId xmlns:a16="http://schemas.microsoft.com/office/drawing/2014/main" id="{033030AB-6C56-436E-AF70-26B068B3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31" y="2802639"/>
            <a:ext cx="2664031" cy="2242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738893-BF78-4931-9312-6B47BA4D508D}"/>
              </a:ext>
            </a:extLst>
          </p:cNvPr>
          <p:cNvSpPr txBox="1"/>
          <p:nvPr/>
        </p:nvSpPr>
        <p:spPr>
          <a:xfrm>
            <a:off x="1750002" y="2432832"/>
            <a:ext cx="8769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Right angle:                                          Left angle:                                            Ground Truth:</a:t>
            </a:r>
            <a:endParaRPr lang="en-US" dirty="0"/>
          </a:p>
        </p:txBody>
      </p:sp>
      <p:pic>
        <p:nvPicPr>
          <p:cNvPr id="8" name="Picture 8" descr="A picture containing snow&#10;&#10;Description automatically generated">
            <a:extLst>
              <a:ext uri="{FF2B5EF4-FFF2-40B4-BE49-F238E27FC236}">
                <a16:creationId xmlns:a16="http://schemas.microsoft.com/office/drawing/2014/main" id="{33ABBD91-9A95-4B18-AABF-248FE5AC6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504" y="2804333"/>
            <a:ext cx="2743200" cy="227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3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6976-4DEB-41B1-B4CC-C1B2CE80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Proposed method: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4CE7E-B7FA-422C-8D1B-ED1437549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42" y="3200214"/>
            <a:ext cx="6705600" cy="28098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A2A0-0E83-4BB9-847D-3664A36F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674" y="1400299"/>
            <a:ext cx="9860375" cy="2688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disparity map is computed using Census transform and Hamming distance.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0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9BB5F-4AE1-49EF-9791-6A8FE0EF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Census transform: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2F59F-6AE6-4006-876A-9CFD615E5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Census transform translates relative intensity variation to 1 or 0 in one dimensional vector structure.</a:t>
            </a:r>
          </a:p>
          <a:p>
            <a:pPr>
              <a:buClr>
                <a:srgbClr val="1287C3"/>
              </a:buClr>
            </a:pPr>
            <a:r>
              <a:rPr lang="en-US" dirty="0"/>
              <a:t>Using</a:t>
            </a:r>
            <a:r>
              <a:rPr lang="en-US" dirty="0">
                <a:ea typeface="+mn-lt"/>
                <a:cs typeface="+mn-lt"/>
              </a:rPr>
              <a:t> census transform every pixel within an image is transformed into a sequence of bit representing the intensity relations between the center and its neighboring pixels.</a:t>
            </a:r>
          </a:p>
        </p:txBody>
      </p:sp>
    </p:spTree>
    <p:extLst>
      <p:ext uri="{BB962C8B-B14F-4D97-AF65-F5344CB8AC3E}">
        <p14:creationId xmlns:p14="http://schemas.microsoft.com/office/powerpoint/2010/main" val="54062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A8C7-6CB8-4CC3-B00C-B34E93C4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ea typeface="+mj-lt"/>
                <a:cs typeface="+mj-lt"/>
              </a:rPr>
              <a:t>Census transform: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53423-BFAF-41B5-BD94-84951C850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It can be divided into two steps: transform step and correlation step. 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i="1">
                <a:ea typeface="+mn-lt"/>
                <a:cs typeface="+mn-lt"/>
              </a:rPr>
              <a:t>transform step</a:t>
            </a:r>
            <a:r>
              <a:rPr lang="en-US">
                <a:ea typeface="+mn-lt"/>
                <a:cs typeface="+mn-lt"/>
              </a:rPr>
              <a:t> - calculation of a bit string, which summarizes local texture of the current corresponding pixel pair from left and right window centre.</a:t>
            </a:r>
          </a:p>
          <a:p>
            <a:pPr>
              <a:buClr>
                <a:srgbClr val="1287C3"/>
              </a:buClr>
            </a:pPr>
            <a:r>
              <a:rPr lang="en-US" i="1">
                <a:ea typeface="+mn-lt"/>
                <a:cs typeface="+mn-lt"/>
              </a:rPr>
              <a:t>correlation step</a:t>
            </a:r>
            <a:r>
              <a:rPr lang="en-US">
                <a:ea typeface="+mn-lt"/>
                <a:cs typeface="+mn-lt"/>
              </a:rPr>
              <a:t> - comparison of two strings using the hamming distance by counting of differing bits.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62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2BE6-594A-4A05-8137-7D326939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Hamming distance: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8522-C75C-4A52-AFF0-8B06E9179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44583"/>
            <a:ext cx="10018713" cy="3124201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The hamming distance is computed between census-transformed pixels by performing XOR operation between two binary strings and counting the number of set bits in the output string for finding the matching value for each pixel.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The costs are computed and stored in a three-dimensional data structure Disparity space image (DSI), with size width × height x disparity.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80B0F6F-67A6-43CB-B7A1-C903510D6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449" y="4998163"/>
            <a:ext cx="4118758" cy="41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7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D044-CEC5-4FF0-AE65-A3DE0C8D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Disparity: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E7A9-2154-48FD-9947-8BE9A4893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The hamming distance is minimized after applying the census transform to calculate the matching value by computing for each disparity the sum of hamming distances from the DSI in a window of 100. 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For each pixel, the disparity with the minimum sum is chosen and stored in the disparity map.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3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7584-A8CE-47B3-AF17-35F9C529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ea typeface="+mj-lt"/>
                <a:cs typeface="+mj-lt"/>
              </a:rPr>
              <a:t>Noise filtering: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C38E-B283-46A9-B5EF-8B42252B6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Median filter is applied on disparity map obtained to remove some outliers. 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This filter is popular method for removing salt-and-pepper noise from images. It is also used to remove noise generated occasionally because of sub pixel refinement. </a:t>
            </a:r>
          </a:p>
          <a:p>
            <a:pPr>
              <a:buClr>
                <a:srgbClr val="1287C3"/>
              </a:buClr>
            </a:pPr>
            <a:r>
              <a:rPr lang="en-US">
                <a:ea typeface="+mn-lt"/>
                <a:cs typeface="+mn-lt"/>
              </a:rPr>
              <a:t>Filtering of disparity map can increase the accuracy of output.</a:t>
            </a:r>
            <a:endParaRPr lang="en-US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34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Depth estimation from stereo images - Census Transform  and Hamming Distance</vt:lpstr>
      <vt:lpstr>Introduction:</vt:lpstr>
      <vt:lpstr>Input:</vt:lpstr>
      <vt:lpstr>Proposed method:</vt:lpstr>
      <vt:lpstr>Census transform:</vt:lpstr>
      <vt:lpstr>Census transform:</vt:lpstr>
      <vt:lpstr>Hamming distance:</vt:lpstr>
      <vt:lpstr>Disparity:</vt:lpstr>
      <vt:lpstr>Noise filtering:</vt:lpstr>
      <vt:lpstr>Experimental results:</vt:lpstr>
      <vt:lpstr>Error calculation:</vt:lpstr>
      <vt:lpstr>Bibliography: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189</cp:revision>
  <dcterms:created xsi:type="dcterms:W3CDTF">2021-05-31T10:39:44Z</dcterms:created>
  <dcterms:modified xsi:type="dcterms:W3CDTF">2021-05-31T17:04:54Z</dcterms:modified>
</cp:coreProperties>
</file>