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010400" cy="92964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3bb9252e5_1_56: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3bb9252e5_1_5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3bb9252e5_1_48: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43bb9252e5_1_48: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bb9252e5_1_40: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43bb9252e5_1_4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
          <p:cNvSpPr txBox="1"/>
          <p:nvPr>
            <p:ph idx="1" type="body"/>
          </p:nvPr>
        </p:nvSpPr>
        <p:spPr>
          <a:xfrm>
            <a:off x="457200" y="1600200"/>
            <a:ext cx="8229600" cy="4525962"/>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12"/>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lstStyle>
            <a:lvl1pPr lvl="0" marR="0" rtl="0" algn="ctr">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732337" y="2171700"/>
            <a:ext cx="5851525" cy="20574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rot="5400000">
            <a:off x="541338" y="190501"/>
            <a:ext cx="5851525" cy="6019800"/>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rot="5400000">
            <a:off x="2309019" y="-251619"/>
            <a:ext cx="4525962" cy="8229600"/>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 name="Shape 29"/>
        <p:cNvGrpSpPr/>
        <p:nvPr/>
      </p:nvGrpSpPr>
      <p:grpSpPr>
        <a:xfrm>
          <a:off x="0" y="0"/>
          <a:ext cx="0" cy="0"/>
          <a:chOff x="0" y="0"/>
          <a:chExt cx="0" cy="0"/>
        </a:xfrm>
      </p:grpSpPr>
      <p:sp>
        <p:nvSpPr>
          <p:cNvPr id="30" name="Google Shape;30;p5"/>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p:nvPr>
            <p:ph idx="2" type="pic"/>
          </p:nvPr>
        </p:nvSpPr>
        <p:spPr>
          <a:xfrm>
            <a:off x="1792288" y="612775"/>
            <a:ext cx="5486400" cy="4114800"/>
          </a:xfrm>
          <a:prstGeom prst="rect">
            <a:avLst/>
          </a:prstGeom>
          <a:noFill/>
          <a:ln>
            <a:noFill/>
          </a:ln>
        </p:spPr>
        <p:txBody>
          <a:bodyPr anchorCtr="0" anchor="t" bIns="45675" lIns="91375" spcFirstLastPara="1" rIns="91375" wrap="square" tIns="45675"/>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Google Shape;32;p5"/>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Google Shape;49;p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Google Shape;54;p9"/>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9"/>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9"/>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Google Shape;57;p9"/>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Google Shape;86;p13"/>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87" name="Google Shape;87;p13"/>
          <p:cNvSpPr txBox="1"/>
          <p:nvPr>
            <p:ph idx="1" type="body"/>
          </p:nvPr>
        </p:nvSpPr>
        <p:spPr>
          <a:xfrm>
            <a:off x="457200" y="2438400"/>
            <a:ext cx="8229600" cy="36879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DNDSIP</a:t>
            </a:r>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Michael Hypnarowski: Product Owner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Allan Wong: Developer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Connor (Robert Sanders): Developer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Jensen Li: Developer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Viren Singh: Initial Scrum Master (, Developer)</a:t>
            </a:r>
            <a:endParaRPr/>
          </a:p>
        </p:txBody>
      </p:sp>
      <p:sp>
        <p:nvSpPr>
          <p:cNvPr id="88" name="Google Shape;88;p13"/>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br>
              <a:rPr b="0" i="0" lang="en-US" sz="4000" u="none" cap="none" strike="noStrike">
                <a:solidFill>
                  <a:schemeClr val="dk1"/>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October 10th, 2018</a:t>
            </a:r>
            <a:endParaRPr/>
          </a:p>
        </p:txBody>
      </p:sp>
      <p:sp>
        <p:nvSpPr>
          <p:cNvPr id="89" name="Google Shape;89;p13"/>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Google Shape;96;p14"/>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97" name="Google Shape;97;p14"/>
          <p:cNvSpPr txBox="1"/>
          <p:nvPr>
            <p:ph type="title"/>
          </p:nvPr>
        </p:nvSpPr>
        <p:spPr>
          <a:xfrm>
            <a:off x="457200" y="815125"/>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endParaRPr/>
          </a:p>
        </p:txBody>
      </p:sp>
      <p:sp>
        <p:nvSpPr>
          <p:cNvPr id="98" name="Google Shape;98;p14"/>
          <p:cNvSpPr txBox="1"/>
          <p:nvPr>
            <p:ph idx="1" type="body"/>
          </p:nvPr>
        </p:nvSpPr>
        <p:spPr>
          <a:xfrm>
            <a:off x="457200" y="2023850"/>
            <a:ext cx="8229600" cy="3840300"/>
          </a:xfrm>
          <a:prstGeom prst="rect">
            <a:avLst/>
          </a:prstGeom>
          <a:noFill/>
          <a:ln>
            <a:noFill/>
          </a:ln>
        </p:spPr>
        <p:txBody>
          <a:bodyPr anchorCtr="0" anchor="t" bIns="45675" lIns="91375" spcFirstLastPara="1" rIns="91375" wrap="square" tIns="45675">
            <a:noAutofit/>
          </a:bodyPr>
          <a:lstStyle/>
          <a:p>
            <a:pPr indent="-315912" lvl="0" marL="341312" marR="0" rtl="0" algn="l">
              <a:lnSpc>
                <a:spcPct val="100000"/>
              </a:lnSpc>
              <a:spcBef>
                <a:spcPts val="0"/>
              </a:spcBef>
              <a:spcAft>
                <a:spcPts val="0"/>
              </a:spcAft>
              <a:buClr>
                <a:schemeClr val="dk1"/>
              </a:buClr>
              <a:buSzPts val="2800"/>
              <a:buFont typeface="Arial"/>
              <a:buChar char="•"/>
            </a:pPr>
            <a:r>
              <a:rPr b="1" lang="en-US" sz="2800">
                <a:latin typeface="Times New Roman"/>
                <a:ea typeface="Times New Roman"/>
                <a:cs typeface="Times New Roman"/>
                <a:sym typeface="Times New Roman"/>
              </a:rPr>
              <a:t>Problem:</a:t>
            </a:r>
            <a:r>
              <a:rPr lang="en-US" sz="2800">
                <a:latin typeface="Times New Roman"/>
                <a:ea typeface="Times New Roman"/>
                <a:cs typeface="Times New Roman"/>
                <a:sym typeface="Times New Roman"/>
              </a:rPr>
              <a:t> Current D&amp;D web apps are often clunky, non-intuitive, and hard to use.</a:t>
            </a:r>
            <a:endParaRPr sz="2800"/>
          </a:p>
          <a:p>
            <a:pPr indent="-315912" lvl="0" marL="341312" marR="0" rtl="0" algn="l">
              <a:lnSpc>
                <a:spcPct val="100000"/>
              </a:lnSpc>
              <a:spcBef>
                <a:spcPts val="640"/>
              </a:spcBef>
              <a:spcAft>
                <a:spcPts val="0"/>
              </a:spcAft>
              <a:buClr>
                <a:schemeClr val="dk1"/>
              </a:buClr>
              <a:buSzPts val="2800"/>
              <a:buFont typeface="Arial"/>
              <a:buChar char="•"/>
            </a:pPr>
            <a:r>
              <a:rPr b="1" lang="en-US" sz="2800">
                <a:latin typeface="Times New Roman"/>
                <a:ea typeface="Times New Roman"/>
                <a:cs typeface="Times New Roman"/>
                <a:sym typeface="Times New Roman"/>
              </a:rPr>
              <a:t>Goal: </a:t>
            </a:r>
            <a:r>
              <a:rPr lang="en-US" sz="2800">
                <a:latin typeface="Times New Roman"/>
                <a:ea typeface="Times New Roman"/>
                <a:cs typeface="Times New Roman"/>
                <a:sym typeface="Times New Roman"/>
              </a:rPr>
              <a:t>Create a Simple, Intuitive, Paperless (SIP) web app that lets players create and save character sheets as well as roll dice.</a:t>
            </a:r>
            <a:endParaRPr sz="2800">
              <a:latin typeface="Times New Roman"/>
              <a:ea typeface="Times New Roman"/>
              <a:cs typeface="Times New Roman"/>
              <a:sym typeface="Times New Roman"/>
            </a:endParaRPr>
          </a:p>
          <a:p>
            <a:pPr indent="-315912" lvl="0" marL="341312" marR="0" rtl="0" algn="l">
              <a:lnSpc>
                <a:spcPct val="100000"/>
              </a:lnSpc>
              <a:spcBef>
                <a:spcPts val="640"/>
              </a:spcBef>
              <a:spcAft>
                <a:spcPts val="0"/>
              </a:spcAft>
              <a:buClr>
                <a:schemeClr val="dk1"/>
              </a:buClr>
              <a:buSzPts val="2800"/>
              <a:buFont typeface="Times New Roman"/>
              <a:buChar char="•"/>
            </a:pPr>
            <a:r>
              <a:rPr b="1" lang="en-US" sz="2800">
                <a:latin typeface="Times New Roman"/>
                <a:ea typeface="Times New Roman"/>
                <a:cs typeface="Times New Roman"/>
                <a:sym typeface="Times New Roman"/>
              </a:rPr>
              <a:t>Goal: </a:t>
            </a:r>
            <a:r>
              <a:rPr lang="en-US" sz="2800">
                <a:latin typeface="Times New Roman"/>
                <a:ea typeface="Times New Roman"/>
                <a:cs typeface="Times New Roman"/>
                <a:sym typeface="Times New Roman"/>
              </a:rPr>
              <a:t>Help DMs track information and fluidly run combat scenarios with an initiative tracker and note-taking space.</a:t>
            </a: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Google Shape;104;p15"/>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05" name="Google Shape;105;p1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endParaRPr/>
          </a:p>
        </p:txBody>
      </p:sp>
      <p:sp>
        <p:nvSpPr>
          <p:cNvPr id="106" name="Google Shape;106;p15"/>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163512" lvl="0" marL="341312" marR="0" rtl="0" algn="l">
              <a:spcBef>
                <a:spcPts val="560"/>
              </a:spcBef>
              <a:spcAft>
                <a:spcPts val="0"/>
              </a:spcAft>
              <a:buClr>
                <a:schemeClr val="dk1"/>
              </a:buClr>
              <a:buSzPts val="2800"/>
              <a:buFont typeface="Arial"/>
              <a:buNone/>
            </a:pPr>
            <a:r>
              <a:rPr lang="en-US">
                <a:latin typeface="Times New Roman"/>
                <a:ea typeface="Times New Roman"/>
                <a:cs typeface="Times New Roman"/>
                <a:sym typeface="Times New Roman"/>
              </a:rPr>
              <a:t>Sprint 1 User Stories:</a:t>
            </a:r>
            <a:endParaRPr>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developers, we want to learn the basics of HTML, CSS, JavaScript, jQuery, and PHP to be able to save data to the database and make adjustments to basic structure of the website (tracking and saving sheets goal).</a:t>
            </a:r>
            <a:endParaRPr sz="2000">
              <a:latin typeface="Times New Roman"/>
              <a:ea typeface="Times New Roman"/>
              <a:cs typeface="Times New Roman"/>
              <a:sym typeface="Times New Roman"/>
            </a:endParaRPr>
          </a:p>
          <a:p>
            <a:pPr indent="-163513" lvl="0" marL="341313"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users, we would want to create a dropdown dice roller (roll dice goal).</a:t>
            </a:r>
            <a:endParaRPr sz="2000">
              <a:latin typeface="Times New Roman"/>
              <a:ea typeface="Times New Roman"/>
              <a:cs typeface="Times New Roman"/>
              <a:sym typeface="Times New Roman"/>
            </a:endParaRPr>
          </a:p>
        </p:txBody>
      </p:sp>
      <p:sp>
        <p:nvSpPr>
          <p:cNvPr id="107" name="Google Shape;107;p1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Google Shape;113;p16"/>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14" name="Google Shape;114;p1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endParaRPr/>
          </a:p>
        </p:txBody>
      </p:sp>
      <p:sp>
        <p:nvSpPr>
          <p:cNvPr id="115" name="Google Shape;115;p16"/>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163512" lvl="0" marL="341312" marR="0" rtl="0" algn="l">
              <a:spcBef>
                <a:spcPts val="560"/>
              </a:spcBef>
              <a:spcAft>
                <a:spcPts val="0"/>
              </a:spcAft>
              <a:buClr>
                <a:schemeClr val="dk1"/>
              </a:buClr>
              <a:buSzPts val="2800"/>
              <a:buFont typeface="Arial"/>
              <a:buNone/>
            </a:pPr>
            <a:r>
              <a:rPr lang="en-US">
                <a:latin typeface="Times New Roman"/>
                <a:ea typeface="Times New Roman"/>
                <a:cs typeface="Times New Roman"/>
                <a:sym typeface="Times New Roman"/>
              </a:rPr>
              <a:t>Sprint 2 User Stories:</a:t>
            </a:r>
            <a:endParaRPr>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user, I would like to be able to create an account and login to the webpage so that I can access my saved data (saving sheets)</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player, I would like to be able to input my data into a character sheet that mirrors the physical copy so that I can safely and conveniently store information about my goals. (saving/viewing sheets)</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a user, I would like to be able to see a list of my created character sheets so that I can access the sheets I have already created. (tracking/viewing sheets)</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a player, I would like to be able to create a new character sheet when I do not already have one. (creating/saving sheets)</a:t>
            </a:r>
            <a:endParaRPr sz="2000">
              <a:latin typeface="Times New Roman"/>
              <a:ea typeface="Times New Roman"/>
              <a:cs typeface="Times New Roman"/>
              <a:sym typeface="Times New Roman"/>
            </a:endParaRPr>
          </a:p>
        </p:txBody>
      </p:sp>
      <p:sp>
        <p:nvSpPr>
          <p:cNvPr id="116" name="Google Shape;116;p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Google Shape;122;p17"/>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23" name="Google Shape;123;p17"/>
          <p:cNvSpPr txBox="1"/>
          <p:nvPr>
            <p:ph type="title"/>
          </p:nvPr>
        </p:nvSpPr>
        <p:spPr>
          <a:xfrm>
            <a:off x="564800" y="6523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endParaRPr/>
          </a:p>
        </p:txBody>
      </p:sp>
      <p:sp>
        <p:nvSpPr>
          <p:cNvPr id="124" name="Google Shape;124;p17"/>
          <p:cNvSpPr txBox="1"/>
          <p:nvPr>
            <p:ph idx="1" type="body"/>
          </p:nvPr>
        </p:nvSpPr>
        <p:spPr>
          <a:xfrm>
            <a:off x="509550" y="1590550"/>
            <a:ext cx="8229600" cy="3992700"/>
          </a:xfrm>
          <a:prstGeom prst="rect">
            <a:avLst/>
          </a:prstGeom>
          <a:noFill/>
          <a:ln>
            <a:noFill/>
          </a:ln>
        </p:spPr>
        <p:txBody>
          <a:bodyPr anchorCtr="0" anchor="t" bIns="45675" lIns="91375" spcFirstLastPara="1" rIns="91375" wrap="square" tIns="45675">
            <a:noAutofit/>
          </a:bodyPr>
          <a:lstStyle/>
          <a:p>
            <a:pPr indent="-163512" lvl="0" marL="341312" marR="0" rtl="0" algn="l">
              <a:spcBef>
                <a:spcPts val="560"/>
              </a:spcBef>
              <a:spcAft>
                <a:spcPts val="0"/>
              </a:spcAft>
              <a:buClr>
                <a:schemeClr val="dk1"/>
              </a:buClr>
              <a:buSzPts val="2800"/>
              <a:buFont typeface="Arial"/>
              <a:buNone/>
            </a:pPr>
            <a:r>
              <a:rPr lang="en-US">
                <a:latin typeface="Times New Roman"/>
                <a:ea typeface="Times New Roman"/>
                <a:cs typeface="Times New Roman"/>
                <a:sym typeface="Times New Roman"/>
              </a:rPr>
              <a:t>Sprint 3 User Stories:</a:t>
            </a:r>
            <a:endParaRPr>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player, I would like my character sheet to automatically calculate any skills or saving throws based on modifiers and proficiencies so that I can avoid having to do any extra calculations. (Simple, Intuitive, Paperless)</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player, I would like to have the data contained within my character sheet stored in the database (Saving/Tracking sheets)</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a developer, I would like to be have the data for an existing character sheet loaded into character sheet from the database so that players can access their saved sheets. (Saving sheets/data)</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As a developer, I would like to have the data from the character sheet loaded on to the character sheet selection page so that players can view the sheets that they have made with a little bit of information about each sheet. (Tracking sheets)</a:t>
            </a:r>
            <a:endParaRPr sz="2000">
              <a:latin typeface="Times New Roman"/>
              <a:ea typeface="Times New Roman"/>
              <a:cs typeface="Times New Roman"/>
              <a:sym typeface="Times New Roman"/>
            </a:endParaRPr>
          </a:p>
        </p:txBody>
      </p:sp>
      <p:sp>
        <p:nvSpPr>
          <p:cNvPr id="125" name="Google Shape;125;p1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1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Google Shape;131;p18"/>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32" name="Google Shape;132;p1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D&amp;D Companion Web App</a:t>
            </a:r>
            <a:endParaRPr/>
          </a:p>
        </p:txBody>
      </p:sp>
      <p:sp>
        <p:nvSpPr>
          <p:cNvPr id="133" name="Google Shape;133;p1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163512" lvl="0" marL="341312" marR="0" rtl="0" algn="l">
              <a:spcBef>
                <a:spcPts val="560"/>
              </a:spcBef>
              <a:spcAft>
                <a:spcPts val="0"/>
              </a:spcAft>
              <a:buClr>
                <a:schemeClr val="dk1"/>
              </a:buClr>
              <a:buSzPts val="2800"/>
              <a:buFont typeface="Arial"/>
              <a:buNone/>
            </a:pPr>
            <a:r>
              <a:rPr lang="en-US">
                <a:latin typeface="Times New Roman"/>
                <a:ea typeface="Times New Roman"/>
                <a:cs typeface="Times New Roman"/>
                <a:sym typeface="Times New Roman"/>
              </a:rPr>
              <a:t>Sprint 4 User Stories:</a:t>
            </a:r>
            <a:endParaRPr>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DM, I would like to have a space for me to input initiative rolls and then have those rolls sorted, and then I would like to be able to tell which turn I am on so that I can do this easily. (Help DMs track information/run combat fluidly)</a:t>
            </a:r>
            <a:endParaRPr sz="2000">
              <a:latin typeface="Times New Roman"/>
              <a:ea typeface="Times New Roman"/>
              <a:cs typeface="Times New Roman"/>
              <a:sym typeface="Times New Roman"/>
            </a:endParaRPr>
          </a:p>
          <a:p>
            <a:pPr indent="-163512" lvl="0" marL="341312" marR="0" rtl="0" algn="l">
              <a:spcBef>
                <a:spcPts val="560"/>
              </a:spcBef>
              <a:spcAft>
                <a:spcPts val="0"/>
              </a:spcAft>
              <a:buClr>
                <a:schemeClr val="dk1"/>
              </a:buClr>
              <a:buSzPts val="28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a DM, I would like to have a space to take notes which supports a custom markdown language (the markdown language only needs bullet points, bold, and italics) so that I can keep track of information about my players. (Help DMs track information)</a:t>
            </a:r>
            <a:endParaRPr sz="2000">
              <a:latin typeface="Times New Roman"/>
              <a:ea typeface="Times New Roman"/>
              <a:cs typeface="Times New Roman"/>
              <a:sym typeface="Times New Roman"/>
            </a:endParaRPr>
          </a:p>
        </p:txBody>
      </p:sp>
      <p:sp>
        <p:nvSpPr>
          <p:cNvPr id="134" name="Google Shape;134;p1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0" name="Google Shape;140;p19"/>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Architecture</a:t>
            </a:r>
            <a:endParaRPr/>
          </a:p>
        </p:txBody>
      </p:sp>
      <p:sp>
        <p:nvSpPr>
          <p:cNvPr id="141" name="Google Shape;141;p19"/>
          <p:cNvSpPr txBox="1"/>
          <p:nvPr>
            <p:ph type="title"/>
          </p:nvPr>
        </p:nvSpPr>
        <p:spPr>
          <a:xfrm>
            <a:off x="533400" y="61635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sz="4000">
                <a:latin typeface="Times New Roman"/>
                <a:ea typeface="Times New Roman"/>
                <a:cs typeface="Times New Roman"/>
                <a:sym typeface="Times New Roman"/>
              </a:rPr>
              <a:t>D&amp;D Companion Web App</a:t>
            </a:r>
            <a:r>
              <a:rPr b="0" i="0" lang="en-US" sz="4400" u="none" cap="none" strike="noStrike">
                <a:solidFill>
                  <a:schemeClr val="dk1"/>
                </a:solidFill>
                <a:latin typeface="Times New Roman"/>
                <a:ea typeface="Times New Roman"/>
                <a:cs typeface="Times New Roman"/>
                <a:sym typeface="Times New Roman"/>
              </a:rPr>
              <a:t> </a:t>
            </a:r>
            <a:endParaRPr/>
          </a:p>
        </p:txBody>
      </p:sp>
      <p:sp>
        <p:nvSpPr>
          <p:cNvPr id="142" name="Google Shape;142;p1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9"/>
          <p:cNvSpPr/>
          <p:nvPr/>
        </p:nvSpPr>
        <p:spPr>
          <a:xfrm>
            <a:off x="1298495" y="2138687"/>
            <a:ext cx="1180200" cy="10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LOGIN</a:t>
            </a:r>
            <a:endParaRPr>
              <a:latin typeface="Proxima Nova"/>
              <a:ea typeface="Proxima Nova"/>
              <a:cs typeface="Proxima Nova"/>
              <a:sym typeface="Proxima Nova"/>
            </a:endParaRPr>
          </a:p>
        </p:txBody>
      </p:sp>
      <p:sp>
        <p:nvSpPr>
          <p:cNvPr id="144" name="Google Shape;144;p19"/>
          <p:cNvSpPr/>
          <p:nvPr/>
        </p:nvSpPr>
        <p:spPr>
          <a:xfrm>
            <a:off x="4299890" y="2096900"/>
            <a:ext cx="1248600" cy="11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SHEETS OR DM TOOLS?</a:t>
            </a:r>
            <a:endParaRPr>
              <a:latin typeface="Proxima Nova"/>
              <a:ea typeface="Proxima Nova"/>
              <a:cs typeface="Proxima Nova"/>
              <a:sym typeface="Proxima Nova"/>
            </a:endParaRPr>
          </a:p>
        </p:txBody>
      </p:sp>
      <p:sp>
        <p:nvSpPr>
          <p:cNvPr id="145" name="Google Shape;145;p19"/>
          <p:cNvSpPr/>
          <p:nvPr/>
        </p:nvSpPr>
        <p:spPr>
          <a:xfrm>
            <a:off x="1264401" y="4288377"/>
            <a:ext cx="1248600" cy="11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DM TOOLS</a:t>
            </a:r>
            <a:endParaRPr>
              <a:latin typeface="Proxima Nova"/>
              <a:ea typeface="Proxima Nova"/>
              <a:cs typeface="Proxima Nova"/>
              <a:sym typeface="Proxima Nova"/>
            </a:endParaRPr>
          </a:p>
        </p:txBody>
      </p:sp>
      <p:sp>
        <p:nvSpPr>
          <p:cNvPr id="146" name="Google Shape;146;p19"/>
          <p:cNvSpPr/>
          <p:nvPr/>
        </p:nvSpPr>
        <p:spPr>
          <a:xfrm>
            <a:off x="4299890" y="4322277"/>
            <a:ext cx="1248600" cy="11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ONE LOADED SHEET</a:t>
            </a:r>
            <a:endParaRPr>
              <a:latin typeface="Proxima Nova"/>
              <a:ea typeface="Proxima Nova"/>
              <a:cs typeface="Proxima Nova"/>
              <a:sym typeface="Proxima Nova"/>
            </a:endParaRPr>
          </a:p>
        </p:txBody>
      </p:sp>
      <p:sp>
        <p:nvSpPr>
          <p:cNvPr id="147" name="Google Shape;147;p19"/>
          <p:cNvSpPr/>
          <p:nvPr/>
        </p:nvSpPr>
        <p:spPr>
          <a:xfrm>
            <a:off x="6783406" y="3192553"/>
            <a:ext cx="1248600" cy="11097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DATABASE</a:t>
            </a:r>
            <a:endParaRPr/>
          </a:p>
        </p:txBody>
      </p:sp>
      <p:cxnSp>
        <p:nvCxnSpPr>
          <p:cNvPr id="148" name="Google Shape;148;p19"/>
          <p:cNvCxnSpPr>
            <a:stCxn id="143" idx="3"/>
            <a:endCxn id="144" idx="1"/>
          </p:cNvCxnSpPr>
          <p:nvPr/>
        </p:nvCxnSpPr>
        <p:spPr>
          <a:xfrm>
            <a:off x="2478695" y="2638937"/>
            <a:ext cx="1821300" cy="12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a:stCxn id="144" idx="2"/>
            <a:endCxn id="145" idx="0"/>
          </p:cNvCxnSpPr>
          <p:nvPr/>
        </p:nvCxnSpPr>
        <p:spPr>
          <a:xfrm flipH="1">
            <a:off x="1888790" y="3206600"/>
            <a:ext cx="3035400" cy="10818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a:stCxn id="144" idx="2"/>
            <a:endCxn id="146" idx="0"/>
          </p:cNvCxnSpPr>
          <p:nvPr/>
        </p:nvCxnSpPr>
        <p:spPr>
          <a:xfrm>
            <a:off x="4924190" y="3206600"/>
            <a:ext cx="0" cy="11157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9"/>
          <p:cNvCxnSpPr>
            <a:stCxn id="144" idx="3"/>
            <a:endCxn id="147" idx="1"/>
          </p:cNvCxnSpPr>
          <p:nvPr/>
        </p:nvCxnSpPr>
        <p:spPr>
          <a:xfrm>
            <a:off x="5548490" y="2651750"/>
            <a:ext cx="1234800" cy="1095600"/>
          </a:xfrm>
          <a:prstGeom prst="bentConnector3">
            <a:avLst>
              <a:gd fmla="val 49993" name="adj1"/>
            </a:avLst>
          </a:prstGeom>
          <a:noFill/>
          <a:ln cap="flat" cmpd="sng" w="28575">
            <a:solidFill>
              <a:srgbClr val="FF0000"/>
            </a:solidFill>
            <a:prstDash val="dash"/>
            <a:round/>
            <a:headEnd len="med" w="med" type="none"/>
            <a:tailEnd len="med" w="med" type="none"/>
          </a:ln>
        </p:spPr>
      </p:cxnSp>
      <p:cxnSp>
        <p:nvCxnSpPr>
          <p:cNvPr id="152" name="Google Shape;152;p19"/>
          <p:cNvCxnSpPr>
            <a:stCxn id="146" idx="3"/>
          </p:cNvCxnSpPr>
          <p:nvPr/>
        </p:nvCxnSpPr>
        <p:spPr>
          <a:xfrm flipH="1" rot="10800000">
            <a:off x="5548490" y="3787227"/>
            <a:ext cx="634800" cy="1089900"/>
          </a:xfrm>
          <a:prstGeom prst="bentConnector2">
            <a:avLst/>
          </a:prstGeom>
          <a:noFill/>
          <a:ln cap="flat" cmpd="sng" w="28575">
            <a:solidFill>
              <a:srgbClr val="FF0000"/>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8" name="Google Shape;158;p20"/>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59" name="Google Shape;159;p2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sz="4000">
                <a:latin typeface="Times New Roman"/>
                <a:ea typeface="Times New Roman"/>
                <a:cs typeface="Times New Roman"/>
                <a:sym typeface="Times New Roman"/>
              </a:rPr>
              <a:t>D&amp;D Companion Web App</a:t>
            </a:r>
            <a:r>
              <a:rPr b="0" i="0" lang="en-US" sz="4400" u="none" cap="none" strike="noStrike">
                <a:solidFill>
                  <a:schemeClr val="dk1"/>
                </a:solidFill>
                <a:latin typeface="Times New Roman"/>
                <a:ea typeface="Times New Roman"/>
                <a:cs typeface="Times New Roman"/>
                <a:sym typeface="Times New Roman"/>
              </a:rPr>
              <a:t> </a:t>
            </a:r>
            <a:endParaRPr/>
          </a:p>
        </p:txBody>
      </p:sp>
      <p:sp>
        <p:nvSpPr>
          <p:cNvPr id="160" name="Google Shape;160;p2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1 </a:t>
            </a:r>
            <a:r>
              <a:rPr lang="en-US" sz="2000">
                <a:latin typeface="Times New Roman"/>
                <a:ea typeface="Times New Roman"/>
                <a:cs typeface="Times New Roman"/>
                <a:sym typeface="Times New Roman"/>
              </a:rPr>
              <a:t>Setting up database interaction for an entire website</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2 </a:t>
            </a:r>
            <a:r>
              <a:rPr lang="en-US" sz="2000">
                <a:latin typeface="Times New Roman"/>
                <a:ea typeface="Times New Roman"/>
                <a:cs typeface="Times New Roman"/>
                <a:sym typeface="Times New Roman"/>
              </a:rPr>
              <a:t>Single large page makes testing temperamental</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3 </a:t>
            </a:r>
            <a:r>
              <a:rPr lang="en-US" sz="2000">
                <a:latin typeface="Times New Roman"/>
                <a:ea typeface="Times New Roman"/>
                <a:cs typeface="Times New Roman"/>
                <a:sym typeface="Times New Roman"/>
              </a:rPr>
              <a:t>Several new and unfamiliar technologies</a:t>
            </a:r>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61" name="Google Shape;161;p2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7" name="Google Shape;167;p21"/>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68" name="Google Shape;168;p21"/>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sz="4000">
                <a:latin typeface="Times New Roman"/>
                <a:ea typeface="Times New Roman"/>
                <a:cs typeface="Times New Roman"/>
                <a:sym typeface="Times New Roman"/>
              </a:rPr>
              <a:t>D&amp;D Companion Web App</a:t>
            </a:r>
            <a:r>
              <a:rPr b="0" i="0" lang="en-US" sz="4400" u="none" cap="none" strike="noStrike">
                <a:solidFill>
                  <a:schemeClr val="dk1"/>
                </a:solidFill>
                <a:latin typeface="Times New Roman"/>
                <a:ea typeface="Times New Roman"/>
                <a:cs typeface="Times New Roman"/>
                <a:sym typeface="Times New Roman"/>
              </a:rPr>
              <a:t> </a:t>
            </a:r>
            <a:endParaRPr/>
          </a:p>
        </p:txBody>
      </p:sp>
      <p:sp>
        <p:nvSpPr>
          <p:cNvPr id="169" name="Google Shape;169;p2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Languages</a:t>
            </a:r>
            <a:r>
              <a:rPr lang="en-US">
                <a:latin typeface="Times New Roman"/>
                <a:ea typeface="Times New Roman"/>
                <a:cs typeface="Times New Roman"/>
                <a:sym typeface="Times New Roman"/>
              </a:rPr>
              <a:t>: CSS/HTML, JavaScript, jQuery, PHP, MySQL</a:t>
            </a:r>
            <a:endParaRPr/>
          </a:p>
          <a:p>
            <a:pPr indent="0" lvl="0" marL="0" marR="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Web Framework: LEMP Stack (Linux, Nginx, MySQL, PHP)</a:t>
            </a:r>
            <a:endParaRPr/>
          </a:p>
          <a:p>
            <a:pPr indent="0" lvl="0" marL="0" marR="0" rtl="0" algn="l">
              <a:lnSpc>
                <a:spcPct val="100000"/>
              </a:lnSpc>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Hosting Service and Domain Service: DigitalOcean, Freenom(.ga)</a:t>
            </a:r>
            <a:endParaRPr/>
          </a:p>
          <a:p>
            <a:pPr indent="-163512" lvl="0" marL="341312"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70" name="Google Shape;170;p2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