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4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7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D07D21-FBE9-4D4A-B4F9-B7945D28B1E2}" type="doc">
      <dgm:prSet loTypeId="urn:microsoft.com/office/officeart/2005/8/layout/vProcess5" loCatId="process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7A79FE5-0A58-4846-8C39-84C0C3F6FEB1}">
      <dgm:prSet/>
      <dgm:spPr>
        <a:solidFill>
          <a:schemeClr val="accent4">
            <a:lumMod val="50000"/>
          </a:schemeClr>
        </a:solidFill>
        <a:ln>
          <a:solidFill>
            <a:schemeClr val="bg1"/>
          </a:solidFill>
        </a:ln>
      </dgm:spPr>
      <dgm:t>
        <a:bodyPr/>
        <a:lstStyle/>
        <a:p>
          <a:pPr>
            <a:defRPr cap="all"/>
          </a:pPr>
          <a:r>
            <a:rPr lang="cs-CZ" dirty="0"/>
            <a:t>Linus </a:t>
          </a:r>
          <a:r>
            <a:rPr lang="cs-CZ" dirty="0" err="1"/>
            <a:t>Torvalds</a:t>
          </a:r>
          <a:r>
            <a:rPr lang="cs-CZ" dirty="0"/>
            <a:t> vytvořil první jádro Linuxu v roce 1991 ve verzi 0.01 jako svůj koníček</a:t>
          </a:r>
          <a:endParaRPr lang="en-US" dirty="0"/>
        </a:p>
      </dgm:t>
    </dgm:pt>
    <dgm:pt modelId="{0F2DF880-6392-4E45-827B-0A1742AC689E}" type="parTrans" cxnId="{9F1E1866-3F99-4314-BF85-1D479BEF7871}">
      <dgm:prSet/>
      <dgm:spPr/>
      <dgm:t>
        <a:bodyPr/>
        <a:lstStyle/>
        <a:p>
          <a:endParaRPr lang="en-US"/>
        </a:p>
      </dgm:t>
    </dgm:pt>
    <dgm:pt modelId="{E72CA70F-9284-4A81-9A0C-64828AD17401}" type="sibTrans" cxnId="{9F1E1866-3F99-4314-BF85-1D479BEF7871}">
      <dgm:prSet/>
      <dgm:spPr/>
      <dgm:t>
        <a:bodyPr/>
        <a:lstStyle/>
        <a:p>
          <a:endParaRPr lang="en-US"/>
        </a:p>
      </dgm:t>
    </dgm:pt>
    <dgm:pt modelId="{107DAE44-8E68-4698-A65A-50693583A1E1}">
      <dgm:prSet/>
      <dgm:spPr>
        <a:solidFill>
          <a:schemeClr val="accent4">
            <a:lumMod val="50000"/>
          </a:schemeClr>
        </a:solidFill>
      </dgm:spPr>
      <dgm:t>
        <a:bodyPr/>
        <a:lstStyle/>
        <a:p>
          <a:pPr>
            <a:defRPr cap="all"/>
          </a:pPr>
          <a:r>
            <a:rPr lang="cs-CZ" dirty="0"/>
            <a:t>Hlavní důvod k jeho vytvoření byl fakt, že vytvoření Unix-</a:t>
          </a:r>
          <a:r>
            <a:rPr lang="cs-CZ" dirty="0" err="1"/>
            <a:t>like</a:t>
          </a:r>
          <a:r>
            <a:rPr lang="cs-CZ" dirty="0"/>
            <a:t> systému bude velmi prospěšné pro střední a vysoké školy</a:t>
          </a:r>
          <a:endParaRPr lang="en-US" dirty="0"/>
        </a:p>
      </dgm:t>
    </dgm:pt>
    <dgm:pt modelId="{76505115-1A89-47BB-93A4-B76E59537643}" type="parTrans" cxnId="{028ADEB2-2742-4BA3-A4F8-AB957576FC45}">
      <dgm:prSet/>
      <dgm:spPr/>
      <dgm:t>
        <a:bodyPr/>
        <a:lstStyle/>
        <a:p>
          <a:endParaRPr lang="en-US"/>
        </a:p>
      </dgm:t>
    </dgm:pt>
    <dgm:pt modelId="{831B20B4-C9B6-448E-9461-064067AF1AF0}" type="sibTrans" cxnId="{028ADEB2-2742-4BA3-A4F8-AB957576FC45}">
      <dgm:prSet/>
      <dgm:spPr/>
      <dgm:t>
        <a:bodyPr/>
        <a:lstStyle/>
        <a:p>
          <a:endParaRPr lang="en-US"/>
        </a:p>
      </dgm:t>
    </dgm:pt>
    <dgm:pt modelId="{A5B42A4B-0378-4BA1-B1F7-64214F5DD3B8}">
      <dgm:prSet/>
      <dgm:spPr>
        <a:solidFill>
          <a:schemeClr val="accent4">
            <a:lumMod val="50000"/>
          </a:schemeClr>
        </a:solidFill>
      </dgm:spPr>
      <dgm:t>
        <a:bodyPr/>
        <a:lstStyle/>
        <a:p>
          <a:pPr>
            <a:defRPr cap="all"/>
          </a:pPr>
          <a:r>
            <a:rPr lang="cs-CZ"/>
            <a:t>Po jeho zveřejnění se linuxové jádro stalo velmi populární </a:t>
          </a:r>
          <a:endParaRPr lang="en-US"/>
        </a:p>
      </dgm:t>
    </dgm:pt>
    <dgm:pt modelId="{F7FACF35-EDD2-4F6D-8225-DBAFC019FA02}" type="parTrans" cxnId="{F146F665-7F01-4188-BC7F-5C71641D9FB7}">
      <dgm:prSet/>
      <dgm:spPr/>
      <dgm:t>
        <a:bodyPr/>
        <a:lstStyle/>
        <a:p>
          <a:endParaRPr lang="en-US"/>
        </a:p>
      </dgm:t>
    </dgm:pt>
    <dgm:pt modelId="{D80A5040-239A-49DE-975E-339FEECB1678}" type="sibTrans" cxnId="{F146F665-7F01-4188-BC7F-5C71641D9FB7}">
      <dgm:prSet/>
      <dgm:spPr/>
      <dgm:t>
        <a:bodyPr/>
        <a:lstStyle/>
        <a:p>
          <a:endParaRPr lang="en-US"/>
        </a:p>
      </dgm:t>
    </dgm:pt>
    <dgm:pt modelId="{81809DD3-E332-4945-9A4E-FE6009B83A4D}">
      <dgm:prSet/>
      <dgm:spPr>
        <a:solidFill>
          <a:schemeClr val="accent4">
            <a:lumMod val="50000"/>
          </a:schemeClr>
        </a:solidFill>
      </dgm:spPr>
      <dgm:t>
        <a:bodyPr/>
        <a:lstStyle/>
        <a:p>
          <a:pPr algn="just">
            <a:defRPr cap="all"/>
          </a:pPr>
          <a:r>
            <a:rPr lang="cs-CZ" noProof="0"/>
            <a:t>Linusovi přicházely častěji a častěji e-maily k jeho vylepšování a opravám</a:t>
          </a:r>
          <a:endParaRPr lang="cs-CZ" noProof="0" dirty="0"/>
        </a:p>
      </dgm:t>
    </dgm:pt>
    <dgm:pt modelId="{FB945393-56F0-4035-A757-122D04CFE612}" type="parTrans" cxnId="{F22873D2-182E-4CA8-B387-6A486CB678F0}">
      <dgm:prSet/>
      <dgm:spPr/>
      <dgm:t>
        <a:bodyPr/>
        <a:lstStyle/>
        <a:p>
          <a:endParaRPr lang="en-US"/>
        </a:p>
      </dgm:t>
    </dgm:pt>
    <dgm:pt modelId="{92359AC2-F483-402F-8EA8-E9E8AE4BA69A}" type="sibTrans" cxnId="{F22873D2-182E-4CA8-B387-6A486CB678F0}">
      <dgm:prSet/>
      <dgm:spPr/>
      <dgm:t>
        <a:bodyPr/>
        <a:lstStyle/>
        <a:p>
          <a:endParaRPr lang="en-US"/>
        </a:p>
      </dgm:t>
    </dgm:pt>
    <dgm:pt modelId="{5E32B872-96A8-49D1-A05F-9A8BA840A853}" type="pres">
      <dgm:prSet presAssocID="{8BD07D21-FBE9-4D4A-B4F9-B7945D28B1E2}" presName="outerComposite" presStyleCnt="0">
        <dgm:presLayoutVars>
          <dgm:chMax val="5"/>
          <dgm:dir/>
          <dgm:resizeHandles val="exact"/>
        </dgm:presLayoutVars>
      </dgm:prSet>
      <dgm:spPr/>
    </dgm:pt>
    <dgm:pt modelId="{7A46B0AF-B8F3-4F4D-B4F0-2AD90EBEDD22}" type="pres">
      <dgm:prSet presAssocID="{8BD07D21-FBE9-4D4A-B4F9-B7945D28B1E2}" presName="dummyMaxCanvas" presStyleCnt="0">
        <dgm:presLayoutVars/>
      </dgm:prSet>
      <dgm:spPr/>
    </dgm:pt>
    <dgm:pt modelId="{161531ED-2C8D-40A8-AED6-AD6131CB8A82}" type="pres">
      <dgm:prSet presAssocID="{8BD07D21-FBE9-4D4A-B4F9-B7945D28B1E2}" presName="FourNodes_1" presStyleLbl="node1" presStyleIdx="0" presStyleCnt="4">
        <dgm:presLayoutVars>
          <dgm:bulletEnabled val="1"/>
        </dgm:presLayoutVars>
      </dgm:prSet>
      <dgm:spPr/>
    </dgm:pt>
    <dgm:pt modelId="{65CE8FF0-9E7F-4CB2-91A3-7DE30820A95B}" type="pres">
      <dgm:prSet presAssocID="{8BD07D21-FBE9-4D4A-B4F9-B7945D28B1E2}" presName="FourNodes_2" presStyleLbl="node1" presStyleIdx="1" presStyleCnt="4">
        <dgm:presLayoutVars>
          <dgm:bulletEnabled val="1"/>
        </dgm:presLayoutVars>
      </dgm:prSet>
      <dgm:spPr/>
    </dgm:pt>
    <dgm:pt modelId="{0243E286-29CE-4543-912D-12E9851C2E4E}" type="pres">
      <dgm:prSet presAssocID="{8BD07D21-FBE9-4D4A-B4F9-B7945D28B1E2}" presName="FourNodes_3" presStyleLbl="node1" presStyleIdx="2" presStyleCnt="4">
        <dgm:presLayoutVars>
          <dgm:bulletEnabled val="1"/>
        </dgm:presLayoutVars>
      </dgm:prSet>
      <dgm:spPr/>
    </dgm:pt>
    <dgm:pt modelId="{EFC9A322-2869-4EAB-8A02-48475CC2D41E}" type="pres">
      <dgm:prSet presAssocID="{8BD07D21-FBE9-4D4A-B4F9-B7945D28B1E2}" presName="FourNodes_4" presStyleLbl="node1" presStyleIdx="3" presStyleCnt="4">
        <dgm:presLayoutVars>
          <dgm:bulletEnabled val="1"/>
        </dgm:presLayoutVars>
      </dgm:prSet>
      <dgm:spPr/>
    </dgm:pt>
    <dgm:pt modelId="{94222616-A337-4483-8908-CECEA8652779}" type="pres">
      <dgm:prSet presAssocID="{8BD07D21-FBE9-4D4A-B4F9-B7945D28B1E2}" presName="FourConn_1-2" presStyleLbl="fgAccFollowNode1" presStyleIdx="0" presStyleCnt="3">
        <dgm:presLayoutVars>
          <dgm:bulletEnabled val="1"/>
        </dgm:presLayoutVars>
      </dgm:prSet>
      <dgm:spPr/>
    </dgm:pt>
    <dgm:pt modelId="{EA3C9913-3122-4374-A2DE-0A0CE8AB3702}" type="pres">
      <dgm:prSet presAssocID="{8BD07D21-FBE9-4D4A-B4F9-B7945D28B1E2}" presName="FourConn_2-3" presStyleLbl="fgAccFollowNode1" presStyleIdx="1" presStyleCnt="3">
        <dgm:presLayoutVars>
          <dgm:bulletEnabled val="1"/>
        </dgm:presLayoutVars>
      </dgm:prSet>
      <dgm:spPr/>
    </dgm:pt>
    <dgm:pt modelId="{112DC896-4F3E-48A9-A701-4A9745C90AC3}" type="pres">
      <dgm:prSet presAssocID="{8BD07D21-FBE9-4D4A-B4F9-B7945D28B1E2}" presName="FourConn_3-4" presStyleLbl="fgAccFollowNode1" presStyleIdx="2" presStyleCnt="3">
        <dgm:presLayoutVars>
          <dgm:bulletEnabled val="1"/>
        </dgm:presLayoutVars>
      </dgm:prSet>
      <dgm:spPr/>
    </dgm:pt>
    <dgm:pt modelId="{717B774A-E51F-4D5C-8EC9-09B4D0DAAE6D}" type="pres">
      <dgm:prSet presAssocID="{8BD07D21-FBE9-4D4A-B4F9-B7945D28B1E2}" presName="FourNodes_1_text" presStyleLbl="node1" presStyleIdx="3" presStyleCnt="4">
        <dgm:presLayoutVars>
          <dgm:bulletEnabled val="1"/>
        </dgm:presLayoutVars>
      </dgm:prSet>
      <dgm:spPr/>
    </dgm:pt>
    <dgm:pt modelId="{78639BD2-9FA4-4654-9D4F-1B8CE5A1619B}" type="pres">
      <dgm:prSet presAssocID="{8BD07D21-FBE9-4D4A-B4F9-B7945D28B1E2}" presName="FourNodes_2_text" presStyleLbl="node1" presStyleIdx="3" presStyleCnt="4">
        <dgm:presLayoutVars>
          <dgm:bulletEnabled val="1"/>
        </dgm:presLayoutVars>
      </dgm:prSet>
      <dgm:spPr/>
    </dgm:pt>
    <dgm:pt modelId="{C33003FE-0157-4923-89FE-D5591C506915}" type="pres">
      <dgm:prSet presAssocID="{8BD07D21-FBE9-4D4A-B4F9-B7945D28B1E2}" presName="FourNodes_3_text" presStyleLbl="node1" presStyleIdx="3" presStyleCnt="4">
        <dgm:presLayoutVars>
          <dgm:bulletEnabled val="1"/>
        </dgm:presLayoutVars>
      </dgm:prSet>
      <dgm:spPr/>
    </dgm:pt>
    <dgm:pt modelId="{D191026A-E534-4E78-83FF-1A52F5B2771A}" type="pres">
      <dgm:prSet presAssocID="{8BD07D21-FBE9-4D4A-B4F9-B7945D28B1E2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06265204-9723-40DB-8477-87D1696DA449}" type="presOf" srcId="{831B20B4-C9B6-448E-9461-064067AF1AF0}" destId="{EA3C9913-3122-4374-A2DE-0A0CE8AB3702}" srcOrd="0" destOrd="0" presId="urn:microsoft.com/office/officeart/2005/8/layout/vProcess5"/>
    <dgm:cxn modelId="{327D5526-CC7A-4F6E-B395-C51DAA607A18}" type="presOf" srcId="{81809DD3-E332-4945-9A4E-FE6009B83A4D}" destId="{D191026A-E534-4E78-83FF-1A52F5B2771A}" srcOrd="1" destOrd="0" presId="urn:microsoft.com/office/officeart/2005/8/layout/vProcess5"/>
    <dgm:cxn modelId="{F66BCC26-4F39-45A8-9399-D3CA054B6571}" type="presOf" srcId="{A5B42A4B-0378-4BA1-B1F7-64214F5DD3B8}" destId="{C33003FE-0157-4923-89FE-D5591C506915}" srcOrd="1" destOrd="0" presId="urn:microsoft.com/office/officeart/2005/8/layout/vProcess5"/>
    <dgm:cxn modelId="{F146F665-7F01-4188-BC7F-5C71641D9FB7}" srcId="{8BD07D21-FBE9-4D4A-B4F9-B7945D28B1E2}" destId="{A5B42A4B-0378-4BA1-B1F7-64214F5DD3B8}" srcOrd="2" destOrd="0" parTransId="{F7FACF35-EDD2-4F6D-8225-DBAFC019FA02}" sibTransId="{D80A5040-239A-49DE-975E-339FEECB1678}"/>
    <dgm:cxn modelId="{9F1E1866-3F99-4314-BF85-1D479BEF7871}" srcId="{8BD07D21-FBE9-4D4A-B4F9-B7945D28B1E2}" destId="{F7A79FE5-0A58-4846-8C39-84C0C3F6FEB1}" srcOrd="0" destOrd="0" parTransId="{0F2DF880-6392-4E45-827B-0A1742AC689E}" sibTransId="{E72CA70F-9284-4A81-9A0C-64828AD17401}"/>
    <dgm:cxn modelId="{6DF55A46-1533-46C7-92DD-2B1674733EED}" type="presOf" srcId="{E72CA70F-9284-4A81-9A0C-64828AD17401}" destId="{94222616-A337-4483-8908-CECEA8652779}" srcOrd="0" destOrd="0" presId="urn:microsoft.com/office/officeart/2005/8/layout/vProcess5"/>
    <dgm:cxn modelId="{8A99F246-81D9-4C1F-B93D-F2E73DD7C896}" type="presOf" srcId="{107DAE44-8E68-4698-A65A-50693583A1E1}" destId="{78639BD2-9FA4-4654-9D4F-1B8CE5A1619B}" srcOrd="1" destOrd="0" presId="urn:microsoft.com/office/officeart/2005/8/layout/vProcess5"/>
    <dgm:cxn modelId="{56F38774-2F16-40A1-8C0E-3EA069124E3F}" type="presOf" srcId="{8BD07D21-FBE9-4D4A-B4F9-B7945D28B1E2}" destId="{5E32B872-96A8-49D1-A05F-9A8BA840A853}" srcOrd="0" destOrd="0" presId="urn:microsoft.com/office/officeart/2005/8/layout/vProcess5"/>
    <dgm:cxn modelId="{0EE049A4-D6FD-40C5-BC44-86D59669285A}" type="presOf" srcId="{F7A79FE5-0A58-4846-8C39-84C0C3F6FEB1}" destId="{717B774A-E51F-4D5C-8EC9-09B4D0DAAE6D}" srcOrd="1" destOrd="0" presId="urn:microsoft.com/office/officeart/2005/8/layout/vProcess5"/>
    <dgm:cxn modelId="{028ADEB2-2742-4BA3-A4F8-AB957576FC45}" srcId="{8BD07D21-FBE9-4D4A-B4F9-B7945D28B1E2}" destId="{107DAE44-8E68-4698-A65A-50693583A1E1}" srcOrd="1" destOrd="0" parTransId="{76505115-1A89-47BB-93A4-B76E59537643}" sibTransId="{831B20B4-C9B6-448E-9461-064067AF1AF0}"/>
    <dgm:cxn modelId="{18FEBEC7-6CE5-4B34-8354-E88C8DB19D6A}" type="presOf" srcId="{A5B42A4B-0378-4BA1-B1F7-64214F5DD3B8}" destId="{0243E286-29CE-4543-912D-12E9851C2E4E}" srcOrd="0" destOrd="0" presId="urn:microsoft.com/office/officeart/2005/8/layout/vProcess5"/>
    <dgm:cxn modelId="{397196C9-3CD5-4BEA-B32A-9706A1729DC5}" type="presOf" srcId="{D80A5040-239A-49DE-975E-339FEECB1678}" destId="{112DC896-4F3E-48A9-A701-4A9745C90AC3}" srcOrd="0" destOrd="0" presId="urn:microsoft.com/office/officeart/2005/8/layout/vProcess5"/>
    <dgm:cxn modelId="{F22873D2-182E-4CA8-B387-6A486CB678F0}" srcId="{8BD07D21-FBE9-4D4A-B4F9-B7945D28B1E2}" destId="{81809DD3-E332-4945-9A4E-FE6009B83A4D}" srcOrd="3" destOrd="0" parTransId="{FB945393-56F0-4035-A757-122D04CFE612}" sibTransId="{92359AC2-F483-402F-8EA8-E9E8AE4BA69A}"/>
    <dgm:cxn modelId="{CEB2DFD3-1C91-4D3D-9B32-941A94084379}" type="presOf" srcId="{F7A79FE5-0A58-4846-8C39-84C0C3F6FEB1}" destId="{161531ED-2C8D-40A8-AED6-AD6131CB8A82}" srcOrd="0" destOrd="0" presId="urn:microsoft.com/office/officeart/2005/8/layout/vProcess5"/>
    <dgm:cxn modelId="{A033C5DF-27B4-43AE-A689-34A6DBC7F717}" type="presOf" srcId="{107DAE44-8E68-4698-A65A-50693583A1E1}" destId="{65CE8FF0-9E7F-4CB2-91A3-7DE30820A95B}" srcOrd="0" destOrd="0" presId="urn:microsoft.com/office/officeart/2005/8/layout/vProcess5"/>
    <dgm:cxn modelId="{99467FED-CBDB-4328-A3E8-83D3329FDF45}" type="presOf" srcId="{81809DD3-E332-4945-9A4E-FE6009B83A4D}" destId="{EFC9A322-2869-4EAB-8A02-48475CC2D41E}" srcOrd="0" destOrd="0" presId="urn:microsoft.com/office/officeart/2005/8/layout/vProcess5"/>
    <dgm:cxn modelId="{63DC0B3D-7575-4C6E-8805-BB1820703BD9}" type="presParOf" srcId="{5E32B872-96A8-49D1-A05F-9A8BA840A853}" destId="{7A46B0AF-B8F3-4F4D-B4F0-2AD90EBEDD22}" srcOrd="0" destOrd="0" presId="urn:microsoft.com/office/officeart/2005/8/layout/vProcess5"/>
    <dgm:cxn modelId="{70C2A6D9-F074-4791-87EE-55EB002E510D}" type="presParOf" srcId="{5E32B872-96A8-49D1-A05F-9A8BA840A853}" destId="{161531ED-2C8D-40A8-AED6-AD6131CB8A82}" srcOrd="1" destOrd="0" presId="urn:microsoft.com/office/officeart/2005/8/layout/vProcess5"/>
    <dgm:cxn modelId="{AF98F050-6717-4798-8B49-51F2CBC20D5F}" type="presParOf" srcId="{5E32B872-96A8-49D1-A05F-9A8BA840A853}" destId="{65CE8FF0-9E7F-4CB2-91A3-7DE30820A95B}" srcOrd="2" destOrd="0" presId="urn:microsoft.com/office/officeart/2005/8/layout/vProcess5"/>
    <dgm:cxn modelId="{E082DCB9-6510-4FED-8216-82459489B56A}" type="presParOf" srcId="{5E32B872-96A8-49D1-A05F-9A8BA840A853}" destId="{0243E286-29CE-4543-912D-12E9851C2E4E}" srcOrd="3" destOrd="0" presId="urn:microsoft.com/office/officeart/2005/8/layout/vProcess5"/>
    <dgm:cxn modelId="{F3A33B82-B3A8-4C54-899D-35EDF33879DE}" type="presParOf" srcId="{5E32B872-96A8-49D1-A05F-9A8BA840A853}" destId="{EFC9A322-2869-4EAB-8A02-48475CC2D41E}" srcOrd="4" destOrd="0" presId="urn:microsoft.com/office/officeart/2005/8/layout/vProcess5"/>
    <dgm:cxn modelId="{6B79A67C-D1EB-4DB6-8140-F2E28FAC090B}" type="presParOf" srcId="{5E32B872-96A8-49D1-A05F-9A8BA840A853}" destId="{94222616-A337-4483-8908-CECEA8652779}" srcOrd="5" destOrd="0" presId="urn:microsoft.com/office/officeart/2005/8/layout/vProcess5"/>
    <dgm:cxn modelId="{0B28FB99-A0F6-4CF2-8C5C-0861C3A34A9C}" type="presParOf" srcId="{5E32B872-96A8-49D1-A05F-9A8BA840A853}" destId="{EA3C9913-3122-4374-A2DE-0A0CE8AB3702}" srcOrd="6" destOrd="0" presId="urn:microsoft.com/office/officeart/2005/8/layout/vProcess5"/>
    <dgm:cxn modelId="{83AEA766-9335-4B92-877C-AB28CBC78F11}" type="presParOf" srcId="{5E32B872-96A8-49D1-A05F-9A8BA840A853}" destId="{112DC896-4F3E-48A9-A701-4A9745C90AC3}" srcOrd="7" destOrd="0" presId="urn:microsoft.com/office/officeart/2005/8/layout/vProcess5"/>
    <dgm:cxn modelId="{4C1CE4E6-29D3-45A7-8EBB-2AB01B1766AD}" type="presParOf" srcId="{5E32B872-96A8-49D1-A05F-9A8BA840A853}" destId="{717B774A-E51F-4D5C-8EC9-09B4D0DAAE6D}" srcOrd="8" destOrd="0" presId="urn:microsoft.com/office/officeart/2005/8/layout/vProcess5"/>
    <dgm:cxn modelId="{E3F2C32F-F61B-4161-A659-2FEC924A70D4}" type="presParOf" srcId="{5E32B872-96A8-49D1-A05F-9A8BA840A853}" destId="{78639BD2-9FA4-4654-9D4F-1B8CE5A1619B}" srcOrd="9" destOrd="0" presId="urn:microsoft.com/office/officeart/2005/8/layout/vProcess5"/>
    <dgm:cxn modelId="{C353CBB4-5E96-4956-A616-45951387F3D9}" type="presParOf" srcId="{5E32B872-96A8-49D1-A05F-9A8BA840A853}" destId="{C33003FE-0157-4923-89FE-D5591C506915}" srcOrd="10" destOrd="0" presId="urn:microsoft.com/office/officeart/2005/8/layout/vProcess5"/>
    <dgm:cxn modelId="{E4671065-DE4E-49D3-BADB-7AEB595CDF4F}" type="presParOf" srcId="{5E32B872-96A8-49D1-A05F-9A8BA840A853}" destId="{D191026A-E534-4E78-83FF-1A52F5B2771A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6C04675-E5EB-418D-970E-882E930ECC89}" type="doc">
      <dgm:prSet loTypeId="urn:microsoft.com/office/officeart/2005/8/layout/vProcess5" loCatId="process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99D3ED9-7E0A-4BC4-9423-152B37F0DF43}">
      <dgm:prSet/>
      <dgm:spPr>
        <a:solidFill>
          <a:schemeClr val="accent4">
            <a:lumMod val="50000"/>
          </a:schemeClr>
        </a:solidFill>
      </dgm:spPr>
      <dgm:t>
        <a:bodyPr/>
        <a:lstStyle/>
        <a:p>
          <a:r>
            <a:rPr lang="cs-CZ" dirty="0"/>
            <a:t>PŘI VÝVOJI POUŽIL TAKÉ GNU, Z NĚJ VZAL SHELL BASH A DALŠÍ NÁSTROJE JAKO ZÁKLADNÍ UNIXOVÉ NÁSTROJE, KOMPILÁTOR GCC A DALŠÍ</a:t>
          </a:r>
          <a:endParaRPr lang="en-US" dirty="0"/>
        </a:p>
      </dgm:t>
    </dgm:pt>
    <dgm:pt modelId="{03130819-CFB1-4412-A2C6-26FBDC05E0E1}" type="parTrans" cxnId="{E2576AEA-BAB7-43F4-AD3E-D337F7C890C5}">
      <dgm:prSet/>
      <dgm:spPr/>
      <dgm:t>
        <a:bodyPr/>
        <a:lstStyle/>
        <a:p>
          <a:endParaRPr lang="en-US"/>
        </a:p>
      </dgm:t>
    </dgm:pt>
    <dgm:pt modelId="{1A43093A-4500-4806-8CA2-F606F2383B96}" type="sibTrans" cxnId="{E2576AEA-BAB7-43F4-AD3E-D337F7C890C5}">
      <dgm:prSet/>
      <dgm:spPr/>
      <dgm:t>
        <a:bodyPr/>
        <a:lstStyle/>
        <a:p>
          <a:endParaRPr lang="en-US"/>
        </a:p>
      </dgm:t>
    </dgm:pt>
    <dgm:pt modelId="{919DE992-E86A-4825-84C3-D85032CF9DED}">
      <dgm:prSet/>
      <dgm:spPr>
        <a:solidFill>
          <a:schemeClr val="accent4">
            <a:lumMod val="50000"/>
          </a:schemeClr>
        </a:solidFill>
      </dgm:spPr>
      <dgm:t>
        <a:bodyPr/>
        <a:lstStyle/>
        <a:p>
          <a:pPr algn="just"/>
          <a:r>
            <a:rPr lang="cs-CZ" dirty="0"/>
            <a:t>POZDĚJI LINUX PŘEDBĚHL I SVŮJ VZOR MINIX</a:t>
          </a:r>
          <a:endParaRPr lang="en-US" dirty="0"/>
        </a:p>
      </dgm:t>
    </dgm:pt>
    <dgm:pt modelId="{A8988336-4B09-4C52-A199-E78752BEAB11}" type="parTrans" cxnId="{566FACB8-5135-42E7-849C-D71036AADDC8}">
      <dgm:prSet/>
      <dgm:spPr/>
      <dgm:t>
        <a:bodyPr/>
        <a:lstStyle/>
        <a:p>
          <a:endParaRPr lang="en-US"/>
        </a:p>
      </dgm:t>
    </dgm:pt>
    <dgm:pt modelId="{9FF52B76-A09D-4C02-B8CA-B98CC2483137}" type="sibTrans" cxnId="{566FACB8-5135-42E7-849C-D71036AADDC8}">
      <dgm:prSet/>
      <dgm:spPr/>
      <dgm:t>
        <a:bodyPr/>
        <a:lstStyle/>
        <a:p>
          <a:endParaRPr lang="en-US"/>
        </a:p>
      </dgm:t>
    </dgm:pt>
    <dgm:pt modelId="{4D6DCFE5-6145-4015-8C38-B252BB8C18AF}">
      <dgm:prSet/>
      <dgm:spPr>
        <a:solidFill>
          <a:schemeClr val="accent4">
            <a:lumMod val="50000"/>
          </a:schemeClr>
        </a:solidFill>
      </dgm:spPr>
      <dgm:t>
        <a:bodyPr/>
        <a:lstStyle/>
        <a:p>
          <a:r>
            <a:rPr lang="cs-CZ" dirty="0"/>
            <a:t>V ROCE 1997 BYLA ZVEŘEJNĚNA KNIHA O JEHO VYTVOŘENÍ: KATEDRÁLA A TRŽIŠTĚ OD ERICA S. RAYMONDA</a:t>
          </a:r>
          <a:endParaRPr lang="en-US" dirty="0"/>
        </a:p>
      </dgm:t>
    </dgm:pt>
    <dgm:pt modelId="{CD09C5DD-2B45-47E0-8F06-92252B3BEB85}" type="parTrans" cxnId="{F68D37AA-1ABD-4D16-AFA5-1FB9EF14DE17}">
      <dgm:prSet/>
      <dgm:spPr/>
      <dgm:t>
        <a:bodyPr/>
        <a:lstStyle/>
        <a:p>
          <a:endParaRPr lang="en-US"/>
        </a:p>
      </dgm:t>
    </dgm:pt>
    <dgm:pt modelId="{F0E9EF06-C744-4753-AF00-906457BA8FDB}" type="sibTrans" cxnId="{F68D37AA-1ABD-4D16-AFA5-1FB9EF14DE17}">
      <dgm:prSet/>
      <dgm:spPr/>
      <dgm:t>
        <a:bodyPr/>
        <a:lstStyle/>
        <a:p>
          <a:endParaRPr lang="en-US"/>
        </a:p>
      </dgm:t>
    </dgm:pt>
    <dgm:pt modelId="{426EAA29-45CF-4040-A8B7-AAD40C5D55E3}">
      <dgm:prSet/>
      <dgm:spPr>
        <a:solidFill>
          <a:schemeClr val="accent4">
            <a:lumMod val="50000"/>
          </a:schemeClr>
        </a:solidFill>
      </dgm:spPr>
      <dgm:t>
        <a:bodyPr/>
        <a:lstStyle/>
        <a:p>
          <a:r>
            <a:rPr lang="cs-CZ" dirty="0"/>
            <a:t>I DNES JE LINUS TORVALDS JEHO HLAVOU A STÁLE VYDÁVÁ NOVÁ LINUXOVÁ JÁDRA, KTERÝ JE PLACEN VELKÝMI FIRMAMI JAKO RED HAT, INTEL, IBM A DALŠÍMI</a:t>
          </a:r>
          <a:endParaRPr lang="en-US" dirty="0"/>
        </a:p>
      </dgm:t>
    </dgm:pt>
    <dgm:pt modelId="{C36641A5-B9FD-48E0-8FE6-48B928647E57}" type="parTrans" cxnId="{954A0227-1EE4-4AEB-912A-ACF39BA5B828}">
      <dgm:prSet/>
      <dgm:spPr/>
      <dgm:t>
        <a:bodyPr/>
        <a:lstStyle/>
        <a:p>
          <a:endParaRPr lang="en-US"/>
        </a:p>
      </dgm:t>
    </dgm:pt>
    <dgm:pt modelId="{D780F876-0EE0-459C-A29D-B5DA0B288627}" type="sibTrans" cxnId="{954A0227-1EE4-4AEB-912A-ACF39BA5B828}">
      <dgm:prSet/>
      <dgm:spPr/>
      <dgm:t>
        <a:bodyPr/>
        <a:lstStyle/>
        <a:p>
          <a:endParaRPr lang="en-US"/>
        </a:p>
      </dgm:t>
    </dgm:pt>
    <dgm:pt modelId="{C88D910C-7381-42A1-922C-64BA9B49015C}" type="pres">
      <dgm:prSet presAssocID="{D6C04675-E5EB-418D-970E-882E930ECC89}" presName="outerComposite" presStyleCnt="0">
        <dgm:presLayoutVars>
          <dgm:chMax val="5"/>
          <dgm:dir/>
          <dgm:resizeHandles val="exact"/>
        </dgm:presLayoutVars>
      </dgm:prSet>
      <dgm:spPr/>
    </dgm:pt>
    <dgm:pt modelId="{A0D5E97D-4FB2-4E05-92B8-CB33E7DF5253}" type="pres">
      <dgm:prSet presAssocID="{D6C04675-E5EB-418D-970E-882E930ECC89}" presName="dummyMaxCanvas" presStyleCnt="0">
        <dgm:presLayoutVars/>
      </dgm:prSet>
      <dgm:spPr/>
    </dgm:pt>
    <dgm:pt modelId="{EBFE06D8-FAAD-445C-BEB9-99D24049B933}" type="pres">
      <dgm:prSet presAssocID="{D6C04675-E5EB-418D-970E-882E930ECC89}" presName="FourNodes_1" presStyleLbl="node1" presStyleIdx="0" presStyleCnt="4">
        <dgm:presLayoutVars>
          <dgm:bulletEnabled val="1"/>
        </dgm:presLayoutVars>
      </dgm:prSet>
      <dgm:spPr/>
    </dgm:pt>
    <dgm:pt modelId="{6CBB7D92-17B7-486E-8440-49D8BF3F890D}" type="pres">
      <dgm:prSet presAssocID="{D6C04675-E5EB-418D-970E-882E930ECC89}" presName="FourNodes_2" presStyleLbl="node1" presStyleIdx="1" presStyleCnt="4">
        <dgm:presLayoutVars>
          <dgm:bulletEnabled val="1"/>
        </dgm:presLayoutVars>
      </dgm:prSet>
      <dgm:spPr/>
    </dgm:pt>
    <dgm:pt modelId="{B6412D71-C9A6-47FB-B8EF-98732D6731D5}" type="pres">
      <dgm:prSet presAssocID="{D6C04675-E5EB-418D-970E-882E930ECC89}" presName="FourNodes_3" presStyleLbl="node1" presStyleIdx="2" presStyleCnt="4">
        <dgm:presLayoutVars>
          <dgm:bulletEnabled val="1"/>
        </dgm:presLayoutVars>
      </dgm:prSet>
      <dgm:spPr/>
    </dgm:pt>
    <dgm:pt modelId="{3B46EA8D-61A3-4847-ACA1-C696452C6CAC}" type="pres">
      <dgm:prSet presAssocID="{D6C04675-E5EB-418D-970E-882E930ECC89}" presName="FourNodes_4" presStyleLbl="node1" presStyleIdx="3" presStyleCnt="4">
        <dgm:presLayoutVars>
          <dgm:bulletEnabled val="1"/>
        </dgm:presLayoutVars>
      </dgm:prSet>
      <dgm:spPr/>
    </dgm:pt>
    <dgm:pt modelId="{A0C53F26-2F9C-4378-917B-EDA117624011}" type="pres">
      <dgm:prSet presAssocID="{D6C04675-E5EB-418D-970E-882E930ECC89}" presName="FourConn_1-2" presStyleLbl="fgAccFollowNode1" presStyleIdx="0" presStyleCnt="3">
        <dgm:presLayoutVars>
          <dgm:bulletEnabled val="1"/>
        </dgm:presLayoutVars>
      </dgm:prSet>
      <dgm:spPr/>
    </dgm:pt>
    <dgm:pt modelId="{33FB82D1-FE32-41F3-8A2D-1D3F0B3B26B0}" type="pres">
      <dgm:prSet presAssocID="{D6C04675-E5EB-418D-970E-882E930ECC89}" presName="FourConn_2-3" presStyleLbl="fgAccFollowNode1" presStyleIdx="1" presStyleCnt="3">
        <dgm:presLayoutVars>
          <dgm:bulletEnabled val="1"/>
        </dgm:presLayoutVars>
      </dgm:prSet>
      <dgm:spPr/>
    </dgm:pt>
    <dgm:pt modelId="{B3E4D02A-3BFE-40F0-9499-6837D590E8B3}" type="pres">
      <dgm:prSet presAssocID="{D6C04675-E5EB-418D-970E-882E930ECC89}" presName="FourConn_3-4" presStyleLbl="fgAccFollowNode1" presStyleIdx="2" presStyleCnt="3">
        <dgm:presLayoutVars>
          <dgm:bulletEnabled val="1"/>
        </dgm:presLayoutVars>
      </dgm:prSet>
      <dgm:spPr/>
    </dgm:pt>
    <dgm:pt modelId="{5B392EDC-2D58-413B-B974-8E18A680B527}" type="pres">
      <dgm:prSet presAssocID="{D6C04675-E5EB-418D-970E-882E930ECC89}" presName="FourNodes_1_text" presStyleLbl="node1" presStyleIdx="3" presStyleCnt="4">
        <dgm:presLayoutVars>
          <dgm:bulletEnabled val="1"/>
        </dgm:presLayoutVars>
      </dgm:prSet>
      <dgm:spPr/>
    </dgm:pt>
    <dgm:pt modelId="{E99428D6-014A-430D-8A0D-DE1CEA1040F9}" type="pres">
      <dgm:prSet presAssocID="{D6C04675-E5EB-418D-970E-882E930ECC89}" presName="FourNodes_2_text" presStyleLbl="node1" presStyleIdx="3" presStyleCnt="4">
        <dgm:presLayoutVars>
          <dgm:bulletEnabled val="1"/>
        </dgm:presLayoutVars>
      </dgm:prSet>
      <dgm:spPr/>
    </dgm:pt>
    <dgm:pt modelId="{F01C9FDA-ECCD-42DC-8830-26EEB2EDB49A}" type="pres">
      <dgm:prSet presAssocID="{D6C04675-E5EB-418D-970E-882E930ECC89}" presName="FourNodes_3_text" presStyleLbl="node1" presStyleIdx="3" presStyleCnt="4">
        <dgm:presLayoutVars>
          <dgm:bulletEnabled val="1"/>
        </dgm:presLayoutVars>
      </dgm:prSet>
      <dgm:spPr/>
    </dgm:pt>
    <dgm:pt modelId="{70FFED63-EE19-4042-8752-647D8FE521C6}" type="pres">
      <dgm:prSet presAssocID="{D6C04675-E5EB-418D-970E-882E930ECC89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EF90BF1E-D402-428C-B2BD-A6EC76A9B9AB}" type="presOf" srcId="{4D6DCFE5-6145-4015-8C38-B252BB8C18AF}" destId="{F01C9FDA-ECCD-42DC-8830-26EEB2EDB49A}" srcOrd="1" destOrd="0" presId="urn:microsoft.com/office/officeart/2005/8/layout/vProcess5"/>
    <dgm:cxn modelId="{954A0227-1EE4-4AEB-912A-ACF39BA5B828}" srcId="{D6C04675-E5EB-418D-970E-882E930ECC89}" destId="{426EAA29-45CF-4040-A8B7-AAD40C5D55E3}" srcOrd="3" destOrd="0" parTransId="{C36641A5-B9FD-48E0-8FE6-48B928647E57}" sibTransId="{D780F876-0EE0-459C-A29D-B5DA0B288627}"/>
    <dgm:cxn modelId="{BA7C9733-70CE-44E9-A689-159E40F3A313}" type="presOf" srcId="{D6C04675-E5EB-418D-970E-882E930ECC89}" destId="{C88D910C-7381-42A1-922C-64BA9B49015C}" srcOrd="0" destOrd="0" presId="urn:microsoft.com/office/officeart/2005/8/layout/vProcess5"/>
    <dgm:cxn modelId="{29DDCB6A-72D9-4687-991F-1AEB2E6FC4B9}" type="presOf" srcId="{919DE992-E86A-4825-84C3-D85032CF9DED}" destId="{6CBB7D92-17B7-486E-8440-49D8BF3F890D}" srcOrd="0" destOrd="0" presId="urn:microsoft.com/office/officeart/2005/8/layout/vProcess5"/>
    <dgm:cxn modelId="{0466425A-EB17-406D-8295-799FD80F3B6D}" type="presOf" srcId="{4D6DCFE5-6145-4015-8C38-B252BB8C18AF}" destId="{B6412D71-C9A6-47FB-B8EF-98732D6731D5}" srcOrd="0" destOrd="0" presId="urn:microsoft.com/office/officeart/2005/8/layout/vProcess5"/>
    <dgm:cxn modelId="{4030467B-AC10-4217-B473-FC47BB4D50C9}" type="presOf" srcId="{C99D3ED9-7E0A-4BC4-9423-152B37F0DF43}" destId="{5B392EDC-2D58-413B-B974-8E18A680B527}" srcOrd="1" destOrd="0" presId="urn:microsoft.com/office/officeart/2005/8/layout/vProcess5"/>
    <dgm:cxn modelId="{33932E7E-5C2D-4B05-A7F7-30EF739CB02E}" type="presOf" srcId="{426EAA29-45CF-4040-A8B7-AAD40C5D55E3}" destId="{3B46EA8D-61A3-4847-ACA1-C696452C6CAC}" srcOrd="0" destOrd="0" presId="urn:microsoft.com/office/officeart/2005/8/layout/vProcess5"/>
    <dgm:cxn modelId="{1BFAC680-E4A2-49D7-A8C9-F9F1B94E19FB}" type="presOf" srcId="{1A43093A-4500-4806-8CA2-F606F2383B96}" destId="{A0C53F26-2F9C-4378-917B-EDA117624011}" srcOrd="0" destOrd="0" presId="urn:microsoft.com/office/officeart/2005/8/layout/vProcess5"/>
    <dgm:cxn modelId="{37991782-107C-4926-86A8-448CE25752A8}" type="presOf" srcId="{9FF52B76-A09D-4C02-B8CA-B98CC2483137}" destId="{33FB82D1-FE32-41F3-8A2D-1D3F0B3B26B0}" srcOrd="0" destOrd="0" presId="urn:microsoft.com/office/officeart/2005/8/layout/vProcess5"/>
    <dgm:cxn modelId="{F68D37AA-1ABD-4D16-AFA5-1FB9EF14DE17}" srcId="{D6C04675-E5EB-418D-970E-882E930ECC89}" destId="{4D6DCFE5-6145-4015-8C38-B252BB8C18AF}" srcOrd="2" destOrd="0" parTransId="{CD09C5DD-2B45-47E0-8F06-92252B3BEB85}" sibTransId="{F0E9EF06-C744-4753-AF00-906457BA8FDB}"/>
    <dgm:cxn modelId="{27F485AA-8968-4EA1-A4D3-9CD7D5CC2DC1}" type="presOf" srcId="{426EAA29-45CF-4040-A8B7-AAD40C5D55E3}" destId="{70FFED63-EE19-4042-8752-647D8FE521C6}" srcOrd="1" destOrd="0" presId="urn:microsoft.com/office/officeart/2005/8/layout/vProcess5"/>
    <dgm:cxn modelId="{6A430BAB-68BC-4847-9693-C6075B8489EF}" type="presOf" srcId="{919DE992-E86A-4825-84C3-D85032CF9DED}" destId="{E99428D6-014A-430D-8A0D-DE1CEA1040F9}" srcOrd="1" destOrd="0" presId="urn:microsoft.com/office/officeart/2005/8/layout/vProcess5"/>
    <dgm:cxn modelId="{E7CDFEAC-73A1-47F7-B1C3-D0D342A5AB85}" type="presOf" srcId="{F0E9EF06-C744-4753-AF00-906457BA8FDB}" destId="{B3E4D02A-3BFE-40F0-9499-6837D590E8B3}" srcOrd="0" destOrd="0" presId="urn:microsoft.com/office/officeart/2005/8/layout/vProcess5"/>
    <dgm:cxn modelId="{566FACB8-5135-42E7-849C-D71036AADDC8}" srcId="{D6C04675-E5EB-418D-970E-882E930ECC89}" destId="{919DE992-E86A-4825-84C3-D85032CF9DED}" srcOrd="1" destOrd="0" parTransId="{A8988336-4B09-4C52-A199-E78752BEAB11}" sibTransId="{9FF52B76-A09D-4C02-B8CA-B98CC2483137}"/>
    <dgm:cxn modelId="{CE0A9AE2-6A9E-4194-AE4A-D9ED92244142}" type="presOf" srcId="{C99D3ED9-7E0A-4BC4-9423-152B37F0DF43}" destId="{EBFE06D8-FAAD-445C-BEB9-99D24049B933}" srcOrd="0" destOrd="0" presId="urn:microsoft.com/office/officeart/2005/8/layout/vProcess5"/>
    <dgm:cxn modelId="{E2576AEA-BAB7-43F4-AD3E-D337F7C890C5}" srcId="{D6C04675-E5EB-418D-970E-882E930ECC89}" destId="{C99D3ED9-7E0A-4BC4-9423-152B37F0DF43}" srcOrd="0" destOrd="0" parTransId="{03130819-CFB1-4412-A2C6-26FBDC05E0E1}" sibTransId="{1A43093A-4500-4806-8CA2-F606F2383B96}"/>
    <dgm:cxn modelId="{B535BB14-7626-46EE-9530-58F7DD120A01}" type="presParOf" srcId="{C88D910C-7381-42A1-922C-64BA9B49015C}" destId="{A0D5E97D-4FB2-4E05-92B8-CB33E7DF5253}" srcOrd="0" destOrd="0" presId="urn:microsoft.com/office/officeart/2005/8/layout/vProcess5"/>
    <dgm:cxn modelId="{D91B9D0C-FDE1-4045-9335-7082AC2E9B1D}" type="presParOf" srcId="{C88D910C-7381-42A1-922C-64BA9B49015C}" destId="{EBFE06D8-FAAD-445C-BEB9-99D24049B933}" srcOrd="1" destOrd="0" presId="urn:microsoft.com/office/officeart/2005/8/layout/vProcess5"/>
    <dgm:cxn modelId="{98589942-3F0D-4939-A2FA-F2367E9E566F}" type="presParOf" srcId="{C88D910C-7381-42A1-922C-64BA9B49015C}" destId="{6CBB7D92-17B7-486E-8440-49D8BF3F890D}" srcOrd="2" destOrd="0" presId="urn:microsoft.com/office/officeart/2005/8/layout/vProcess5"/>
    <dgm:cxn modelId="{3D983BB3-AA3A-4D7F-8A83-81F398FD4B9A}" type="presParOf" srcId="{C88D910C-7381-42A1-922C-64BA9B49015C}" destId="{B6412D71-C9A6-47FB-B8EF-98732D6731D5}" srcOrd="3" destOrd="0" presId="urn:microsoft.com/office/officeart/2005/8/layout/vProcess5"/>
    <dgm:cxn modelId="{B6CBF48A-4AC6-40A1-9302-E07171C0E8CC}" type="presParOf" srcId="{C88D910C-7381-42A1-922C-64BA9B49015C}" destId="{3B46EA8D-61A3-4847-ACA1-C696452C6CAC}" srcOrd="4" destOrd="0" presId="urn:microsoft.com/office/officeart/2005/8/layout/vProcess5"/>
    <dgm:cxn modelId="{275171FC-BED5-4F7F-8D22-4011E5D88561}" type="presParOf" srcId="{C88D910C-7381-42A1-922C-64BA9B49015C}" destId="{A0C53F26-2F9C-4378-917B-EDA117624011}" srcOrd="5" destOrd="0" presId="urn:microsoft.com/office/officeart/2005/8/layout/vProcess5"/>
    <dgm:cxn modelId="{E496DAF3-8DF2-443E-B714-DC1B526062CE}" type="presParOf" srcId="{C88D910C-7381-42A1-922C-64BA9B49015C}" destId="{33FB82D1-FE32-41F3-8A2D-1D3F0B3B26B0}" srcOrd="6" destOrd="0" presId="urn:microsoft.com/office/officeart/2005/8/layout/vProcess5"/>
    <dgm:cxn modelId="{57142FB2-986C-463A-93D9-3E6B176D9A86}" type="presParOf" srcId="{C88D910C-7381-42A1-922C-64BA9B49015C}" destId="{B3E4D02A-3BFE-40F0-9499-6837D590E8B3}" srcOrd="7" destOrd="0" presId="urn:microsoft.com/office/officeart/2005/8/layout/vProcess5"/>
    <dgm:cxn modelId="{A26BEBD6-6190-4A7C-AB3C-7A7EE947AD1E}" type="presParOf" srcId="{C88D910C-7381-42A1-922C-64BA9B49015C}" destId="{5B392EDC-2D58-413B-B974-8E18A680B527}" srcOrd="8" destOrd="0" presId="urn:microsoft.com/office/officeart/2005/8/layout/vProcess5"/>
    <dgm:cxn modelId="{D948B382-283A-41D2-9F99-0898679E1E51}" type="presParOf" srcId="{C88D910C-7381-42A1-922C-64BA9B49015C}" destId="{E99428D6-014A-430D-8A0D-DE1CEA1040F9}" srcOrd="9" destOrd="0" presId="urn:microsoft.com/office/officeart/2005/8/layout/vProcess5"/>
    <dgm:cxn modelId="{0C6C72E8-928E-4560-B369-15794A6B6EF8}" type="presParOf" srcId="{C88D910C-7381-42A1-922C-64BA9B49015C}" destId="{F01C9FDA-ECCD-42DC-8830-26EEB2EDB49A}" srcOrd="10" destOrd="0" presId="urn:microsoft.com/office/officeart/2005/8/layout/vProcess5"/>
    <dgm:cxn modelId="{8EE1248C-3B45-44AE-9AAE-CFDAB581B4A4}" type="presParOf" srcId="{C88D910C-7381-42A1-922C-64BA9B49015C}" destId="{70FFED63-EE19-4042-8752-647D8FE521C6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1531ED-2C8D-40A8-AED6-AD6131CB8A82}">
      <dsp:nvSpPr>
        <dsp:cNvPr id="0" name=""/>
        <dsp:cNvSpPr/>
      </dsp:nvSpPr>
      <dsp:spPr>
        <a:xfrm>
          <a:off x="0" y="0"/>
          <a:ext cx="7589352" cy="863753"/>
        </a:xfrm>
        <a:prstGeom prst="roundRect">
          <a:avLst>
            <a:gd name="adj" fmla="val 10000"/>
          </a:avLst>
        </a:prstGeom>
        <a:solidFill>
          <a:schemeClr val="accent4">
            <a:lumMod val="50000"/>
          </a:schemeClr>
        </a:solidFill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cs-CZ" sz="1600" kern="1200" dirty="0"/>
            <a:t>Linus </a:t>
          </a:r>
          <a:r>
            <a:rPr lang="cs-CZ" sz="1600" kern="1200" dirty="0" err="1"/>
            <a:t>Torvalds</a:t>
          </a:r>
          <a:r>
            <a:rPr lang="cs-CZ" sz="1600" kern="1200" dirty="0"/>
            <a:t> vytvořil první jádro Linuxu v roce 1991 ve verzi 0.01 jako svůj koníček</a:t>
          </a:r>
          <a:endParaRPr lang="en-US" sz="1600" kern="1200" dirty="0"/>
        </a:p>
      </dsp:txBody>
      <dsp:txXfrm>
        <a:off x="25298" y="25298"/>
        <a:ext cx="6584308" cy="813157"/>
      </dsp:txXfrm>
    </dsp:sp>
    <dsp:sp modelId="{65CE8FF0-9E7F-4CB2-91A3-7DE30820A95B}">
      <dsp:nvSpPr>
        <dsp:cNvPr id="0" name=""/>
        <dsp:cNvSpPr/>
      </dsp:nvSpPr>
      <dsp:spPr>
        <a:xfrm>
          <a:off x="635608" y="1020799"/>
          <a:ext cx="7589352" cy="863753"/>
        </a:xfrm>
        <a:prstGeom prst="roundRect">
          <a:avLst>
            <a:gd name="adj" fmla="val 10000"/>
          </a:avLst>
        </a:prstGeom>
        <a:solidFill>
          <a:schemeClr val="accent4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cs-CZ" sz="1600" kern="1200" dirty="0"/>
            <a:t>Hlavní důvod k jeho vytvoření byl fakt, že vytvoření Unix-</a:t>
          </a:r>
          <a:r>
            <a:rPr lang="cs-CZ" sz="1600" kern="1200" dirty="0" err="1"/>
            <a:t>like</a:t>
          </a:r>
          <a:r>
            <a:rPr lang="cs-CZ" sz="1600" kern="1200" dirty="0"/>
            <a:t> systému bude velmi prospěšné pro střední a vysoké školy</a:t>
          </a:r>
          <a:endParaRPr lang="en-US" sz="1600" kern="1200" dirty="0"/>
        </a:p>
      </dsp:txBody>
      <dsp:txXfrm>
        <a:off x="660906" y="1046097"/>
        <a:ext cx="6341708" cy="813157"/>
      </dsp:txXfrm>
    </dsp:sp>
    <dsp:sp modelId="{0243E286-29CE-4543-912D-12E9851C2E4E}">
      <dsp:nvSpPr>
        <dsp:cNvPr id="0" name=""/>
        <dsp:cNvSpPr/>
      </dsp:nvSpPr>
      <dsp:spPr>
        <a:xfrm>
          <a:off x="1261729" y="2041599"/>
          <a:ext cx="7589352" cy="863753"/>
        </a:xfrm>
        <a:prstGeom prst="roundRect">
          <a:avLst>
            <a:gd name="adj" fmla="val 10000"/>
          </a:avLst>
        </a:prstGeom>
        <a:solidFill>
          <a:schemeClr val="accent4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cs-CZ" sz="1600" kern="1200"/>
            <a:t>Po jeho zveřejnění se linuxové jádro stalo velmi populární </a:t>
          </a:r>
          <a:endParaRPr lang="en-US" sz="1600" kern="1200"/>
        </a:p>
      </dsp:txBody>
      <dsp:txXfrm>
        <a:off x="1287027" y="2066897"/>
        <a:ext cx="6351194" cy="813157"/>
      </dsp:txXfrm>
    </dsp:sp>
    <dsp:sp modelId="{EFC9A322-2869-4EAB-8A02-48475CC2D41E}">
      <dsp:nvSpPr>
        <dsp:cNvPr id="0" name=""/>
        <dsp:cNvSpPr/>
      </dsp:nvSpPr>
      <dsp:spPr>
        <a:xfrm>
          <a:off x="1897337" y="3062398"/>
          <a:ext cx="7589352" cy="863753"/>
        </a:xfrm>
        <a:prstGeom prst="roundRect">
          <a:avLst>
            <a:gd name="adj" fmla="val 10000"/>
          </a:avLst>
        </a:prstGeom>
        <a:solidFill>
          <a:schemeClr val="accent4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just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cs-CZ" sz="1600" kern="1200" noProof="0"/>
            <a:t>Linusovi přicházely častěji a častěji e-maily k jeho vylepšování a opravám</a:t>
          </a:r>
          <a:endParaRPr lang="cs-CZ" sz="1600" kern="1200" noProof="0" dirty="0"/>
        </a:p>
      </dsp:txBody>
      <dsp:txXfrm>
        <a:off x="1922635" y="3087696"/>
        <a:ext cx="6341708" cy="813157"/>
      </dsp:txXfrm>
    </dsp:sp>
    <dsp:sp modelId="{94222616-A337-4483-8908-CECEA8652779}">
      <dsp:nvSpPr>
        <dsp:cNvPr id="0" name=""/>
        <dsp:cNvSpPr/>
      </dsp:nvSpPr>
      <dsp:spPr>
        <a:xfrm>
          <a:off x="7027912" y="661556"/>
          <a:ext cx="561439" cy="56143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7154236" y="661556"/>
        <a:ext cx="308791" cy="422483"/>
      </dsp:txXfrm>
    </dsp:sp>
    <dsp:sp modelId="{EA3C9913-3122-4374-A2DE-0A0CE8AB3702}">
      <dsp:nvSpPr>
        <dsp:cNvPr id="0" name=""/>
        <dsp:cNvSpPr/>
      </dsp:nvSpPr>
      <dsp:spPr>
        <a:xfrm>
          <a:off x="7663520" y="1682356"/>
          <a:ext cx="561439" cy="56143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331531"/>
            <a:satOff val="6204"/>
            <a:lumOff val="484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-331531"/>
              <a:satOff val="6204"/>
              <a:lumOff val="484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7789844" y="1682356"/>
        <a:ext cx="308791" cy="422483"/>
      </dsp:txXfrm>
    </dsp:sp>
    <dsp:sp modelId="{112DC896-4F3E-48A9-A701-4A9745C90AC3}">
      <dsp:nvSpPr>
        <dsp:cNvPr id="0" name=""/>
        <dsp:cNvSpPr/>
      </dsp:nvSpPr>
      <dsp:spPr>
        <a:xfrm>
          <a:off x="8289642" y="2703155"/>
          <a:ext cx="561439" cy="56143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663062"/>
            <a:satOff val="12408"/>
            <a:lumOff val="969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-663062"/>
              <a:satOff val="12408"/>
              <a:lumOff val="96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8415966" y="2703155"/>
        <a:ext cx="308791" cy="42248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FE06D8-FAAD-445C-BEB9-99D24049B933}">
      <dsp:nvSpPr>
        <dsp:cNvPr id="0" name=""/>
        <dsp:cNvSpPr/>
      </dsp:nvSpPr>
      <dsp:spPr>
        <a:xfrm>
          <a:off x="0" y="0"/>
          <a:ext cx="7622867" cy="934981"/>
        </a:xfrm>
        <a:prstGeom prst="roundRect">
          <a:avLst>
            <a:gd name="adj" fmla="val 10000"/>
          </a:avLst>
        </a:prstGeom>
        <a:solidFill>
          <a:schemeClr val="accent4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700" kern="1200" dirty="0"/>
            <a:t>PŘI VÝVOJI POUŽIL TAKÉ GNU, Z NĚJ VZAL SHELL BASH A DALŠÍ NÁSTROJE JAKO ZÁKLADNÍ UNIXOVÉ NÁSTROJE, KOMPILÁTOR GCC A DALŠÍ</a:t>
          </a:r>
          <a:endParaRPr lang="en-US" sz="1700" kern="1200" dirty="0"/>
        </a:p>
      </dsp:txBody>
      <dsp:txXfrm>
        <a:off x="27385" y="27385"/>
        <a:ext cx="6534942" cy="880211"/>
      </dsp:txXfrm>
    </dsp:sp>
    <dsp:sp modelId="{6CBB7D92-17B7-486E-8440-49D8BF3F890D}">
      <dsp:nvSpPr>
        <dsp:cNvPr id="0" name=""/>
        <dsp:cNvSpPr/>
      </dsp:nvSpPr>
      <dsp:spPr>
        <a:xfrm>
          <a:off x="638415" y="1104977"/>
          <a:ext cx="7622867" cy="934981"/>
        </a:xfrm>
        <a:prstGeom prst="roundRect">
          <a:avLst>
            <a:gd name="adj" fmla="val 10000"/>
          </a:avLst>
        </a:prstGeom>
        <a:solidFill>
          <a:schemeClr val="accent4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just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700" kern="1200" dirty="0"/>
            <a:t>POZDĚJI LINUX PŘEDBĚHL I SVŮJ VZOR MINIX</a:t>
          </a:r>
          <a:endParaRPr lang="en-US" sz="1700" kern="1200" dirty="0"/>
        </a:p>
      </dsp:txBody>
      <dsp:txXfrm>
        <a:off x="665800" y="1132362"/>
        <a:ext cx="6321944" cy="880211"/>
      </dsp:txXfrm>
    </dsp:sp>
    <dsp:sp modelId="{B6412D71-C9A6-47FB-B8EF-98732D6731D5}">
      <dsp:nvSpPr>
        <dsp:cNvPr id="0" name=""/>
        <dsp:cNvSpPr/>
      </dsp:nvSpPr>
      <dsp:spPr>
        <a:xfrm>
          <a:off x="1267301" y="2209955"/>
          <a:ext cx="7622867" cy="934981"/>
        </a:xfrm>
        <a:prstGeom prst="roundRect">
          <a:avLst>
            <a:gd name="adj" fmla="val 10000"/>
          </a:avLst>
        </a:prstGeom>
        <a:solidFill>
          <a:schemeClr val="accent4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700" kern="1200" dirty="0"/>
            <a:t>V ROCE 1997 BYLA ZVEŘEJNĚNA KNIHA O JEHO VYTVOŘENÍ: KATEDRÁLA A TRŽIŠTĚ OD ERICA S. RAYMONDA</a:t>
          </a:r>
          <a:endParaRPr lang="en-US" sz="1700" kern="1200" dirty="0"/>
        </a:p>
      </dsp:txBody>
      <dsp:txXfrm>
        <a:off x="1294686" y="2237340"/>
        <a:ext cx="6331472" cy="880211"/>
      </dsp:txXfrm>
    </dsp:sp>
    <dsp:sp modelId="{3B46EA8D-61A3-4847-ACA1-C696452C6CAC}">
      <dsp:nvSpPr>
        <dsp:cNvPr id="0" name=""/>
        <dsp:cNvSpPr/>
      </dsp:nvSpPr>
      <dsp:spPr>
        <a:xfrm>
          <a:off x="1905716" y="3314933"/>
          <a:ext cx="7622867" cy="934981"/>
        </a:xfrm>
        <a:prstGeom prst="roundRect">
          <a:avLst>
            <a:gd name="adj" fmla="val 10000"/>
          </a:avLst>
        </a:prstGeom>
        <a:solidFill>
          <a:schemeClr val="accent4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700" kern="1200" dirty="0"/>
            <a:t>I DNES JE LINUS TORVALDS JEHO HLAVOU A STÁLE VYDÁVÁ NOVÁ LINUXOVÁ JÁDRA, KTERÝ JE PLACEN VELKÝMI FIRMAMI JAKO RED HAT, INTEL, IBM A DALŠÍMI</a:t>
          </a:r>
          <a:endParaRPr lang="en-US" sz="1700" kern="1200" dirty="0"/>
        </a:p>
      </dsp:txBody>
      <dsp:txXfrm>
        <a:off x="1933101" y="3342318"/>
        <a:ext cx="6321944" cy="880211"/>
      </dsp:txXfrm>
    </dsp:sp>
    <dsp:sp modelId="{A0C53F26-2F9C-4378-917B-EDA117624011}">
      <dsp:nvSpPr>
        <dsp:cNvPr id="0" name=""/>
        <dsp:cNvSpPr/>
      </dsp:nvSpPr>
      <dsp:spPr>
        <a:xfrm>
          <a:off x="7015129" y="716110"/>
          <a:ext cx="607737" cy="60773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7151870" y="716110"/>
        <a:ext cx="334255" cy="457322"/>
      </dsp:txXfrm>
    </dsp:sp>
    <dsp:sp modelId="{33FB82D1-FE32-41F3-8A2D-1D3F0B3B26B0}">
      <dsp:nvSpPr>
        <dsp:cNvPr id="0" name=""/>
        <dsp:cNvSpPr/>
      </dsp:nvSpPr>
      <dsp:spPr>
        <a:xfrm>
          <a:off x="7653544" y="1821088"/>
          <a:ext cx="607737" cy="60773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331531"/>
            <a:satOff val="6204"/>
            <a:lumOff val="484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-331531"/>
              <a:satOff val="6204"/>
              <a:lumOff val="484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7790285" y="1821088"/>
        <a:ext cx="334255" cy="457322"/>
      </dsp:txXfrm>
    </dsp:sp>
    <dsp:sp modelId="{B3E4D02A-3BFE-40F0-9499-6837D590E8B3}">
      <dsp:nvSpPr>
        <dsp:cNvPr id="0" name=""/>
        <dsp:cNvSpPr/>
      </dsp:nvSpPr>
      <dsp:spPr>
        <a:xfrm>
          <a:off x="8282431" y="2926066"/>
          <a:ext cx="607737" cy="60773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663062"/>
            <a:satOff val="12408"/>
            <a:lumOff val="969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-663062"/>
              <a:satOff val="12408"/>
              <a:lumOff val="96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8419172" y="2926066"/>
        <a:ext cx="334255" cy="4573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EDDFD5-A815-42F4-BC94-04648630B084}" type="datetimeFigureOut">
              <a:rPr lang="cs-CZ" smtClean="0"/>
              <a:t>03.01.2023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52E0EA-6D0E-4413-B5B0-00C1F5DDE78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68858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Podle serveru webtribunal.org používá </a:t>
            </a:r>
            <a:r>
              <a:rPr lang="cs-CZ" dirty="0" err="1"/>
              <a:t>linux</a:t>
            </a:r>
            <a:r>
              <a:rPr lang="cs-CZ" dirty="0"/>
              <a:t> asi 96,6 procent z milionu serverů na světě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2E0EA-6D0E-4413-B5B0-00C1F5DDE783}" type="slidenum">
              <a:rPr lang="cs-CZ" smtClean="0"/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712182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Podle tabulky ze serveru stacksxale.com Linux používají všech 10 uvedených příkladů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2E0EA-6D0E-4413-B5B0-00C1F5DDE783}" type="slidenum">
              <a:rPr lang="cs-CZ" smtClean="0"/>
              <a:t>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019086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Co si budeme povídat, lepší je mít funkční počítač pro základní věci než funkční počítač.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2E0EA-6D0E-4413-B5B0-00C1F5DDE783}" type="slidenum">
              <a:rPr lang="cs-CZ" smtClean="0"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629659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Lze také třeba ovládat žaluzie a klimatizaci, </a:t>
            </a:r>
            <a:r>
              <a:rPr lang="cs-CZ" dirty="0" err="1"/>
              <a:t>streamovat</a:t>
            </a:r>
            <a:r>
              <a:rPr lang="cs-CZ" dirty="0"/>
              <a:t> hudbu, udělat </a:t>
            </a:r>
            <a:r>
              <a:rPr lang="cs-CZ" dirty="0" err="1"/>
              <a:t>fotorámeček</a:t>
            </a:r>
            <a:r>
              <a:rPr lang="cs-CZ" dirty="0"/>
              <a:t> vlastně na všechno co si vzpomenete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2E0EA-6D0E-4413-B5B0-00C1F5DDE783}" type="slidenum">
              <a:rPr lang="cs-CZ" smtClean="0"/>
              <a:t>10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547367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O </a:t>
            </a:r>
            <a:r>
              <a:rPr lang="cs-CZ" dirty="0" err="1"/>
              <a:t>Kali</a:t>
            </a:r>
            <a:r>
              <a:rPr lang="cs-CZ" dirty="0"/>
              <a:t> Linuxu a možná i </a:t>
            </a:r>
            <a:r>
              <a:rPr lang="cs-CZ" dirty="0" err="1"/>
              <a:t>BlackTracku</a:t>
            </a:r>
            <a:r>
              <a:rPr lang="cs-CZ" dirty="0"/>
              <a:t> něco později.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2E0EA-6D0E-4413-B5B0-00C1F5DDE783}" type="slidenum">
              <a:rPr lang="cs-CZ" smtClean="0"/>
              <a:t>11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80433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03645-DCFE-47FC-8A66-F9A45A422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1150" y="1247140"/>
            <a:ext cx="7891760" cy="3450844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509FA-7BD7-4D45-998F-0E43038F1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1150" y="4818126"/>
            <a:ext cx="7891760" cy="1268984"/>
          </a:xfrm>
        </p:spPr>
        <p:txBody>
          <a:bodyPr anchor="b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03A0B2-4A2F-D846-A5E6-FB7CB9A031F7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573F1D-73A7-FB41-BCAD-FC9AA7DEF4F5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FA51C-E4FE-4BF2-A2DD-E32DE57D8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449AA12-8195-4182-A7AC-2E7E59DFBDAF}" type="datetimeFigureOut">
              <a:rPr lang="en-US" smtClean="0"/>
              <a:pPr algn="r"/>
              <a:t>1/3/2023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438448-FC2D-4A2F-B7C0-04AC50311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B07C67E-EAD9-47D8-9559-4E091BC03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10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C53B0-59B2-4B39-93E0-DCFBB932C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525200" cy="15504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8C5F7B-98AC-425B-80BD-6C6F3032D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2160016"/>
            <a:ext cx="9525200" cy="39261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8C2EE-2433-424A-878C-24514FF5D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EFD20-ADE2-40F3-A071-6D1E97F8F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7D1D5-5E92-48E1-9475-EC122D3FE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FCF945-5CF3-5542-A36A-9CBB738E735E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7D61B-66C5-4341-8F2D-129A9E4D8283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172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47FBCF-6EDB-4883-92D4-612F4D1C55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6380" y="565149"/>
            <a:ext cx="2266530" cy="56118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9D2DF8-B588-416F-AA11-9F3A0DDE6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565149"/>
            <a:ext cx="7088929" cy="5611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F7B1D-405D-4EE7-9A23-3F21916C9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B9304-686C-431A-8E7F-D9DD19F4D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A240B-DB2E-46ED-8AC6-744B2C1C7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275F2C-778B-864A-8379-6D0726B18FDC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0051C8-76B3-384B-BCF1-60BB80301FCD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283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5DD8-8608-4B55-96D8-0AB848C02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3CC0B-7B21-422D-937D-FBD49EE93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0EAFA-89BC-43E9-8EB9-B6B3CD136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50944-70C2-487F-A102-58CDFB94C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7B7B8-A972-455E-9D8C-9B8026A5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CC95119-6D9D-3542-9E0E-4171B33DC9C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FC92F19-7317-314C-81B7-43B8B687F4E4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192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087F2-AA0E-4F0C-9AD6-235302157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1150" y="1251674"/>
            <a:ext cx="7891760" cy="2914688"/>
          </a:xfrm>
        </p:spPr>
        <p:txBody>
          <a:bodyPr anchor="t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37807-96B8-4061-A845-1287216BF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21150" y="4818126"/>
            <a:ext cx="7891760" cy="127152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AF346-9503-4767-BCB4-84B823E27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9605B-A39D-4BEE-B46F-16CF13FA0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5834A-942D-410B-A430-43F9E01F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D199D5-C485-D449-9804-F755E0907B51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90D1A7-C550-2540-86C9-EB0FB2EB2E71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632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FCAD2-C321-4E81-AEBE-696A90E2D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20CD1-0E09-4415-911C-0F5B7341DD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7709" y="2160016"/>
            <a:ext cx="4425437" cy="39270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63EDD-031A-49CA-9130-067550BD0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8963" y="2160016"/>
            <a:ext cx="4425437" cy="3927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08E79-A0BE-49F3-AE92-7EE5CC78F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8B87C-BF1E-47CF-9A4E-FD4BE32C0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06E71-46F6-469C-A9CA-E707EBE51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2659F6-6B3B-A545-A45F-FAD238210D47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0637F8-15DE-2240-8BF8-D6E57A337B1A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240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3B26D-64DE-4314-8BD2-25FD618FB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056" y="457200"/>
            <a:ext cx="9521854" cy="15544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77613-5CEE-4B05-A937-CD43EAAAB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1057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E4779-3B5A-4993-9C7F-FB19F163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1056" y="2988998"/>
            <a:ext cx="4425697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1081A-685C-4C18-9AE9-425106A02F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87214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80F424-FE3A-4B7D-B60C-7AEA2118A5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87214" y="2988998"/>
            <a:ext cx="4425696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4D2A96-CD7D-41BC-BDBE-5E29B7C0B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D1471D-6DDE-4E56-84E9-48136966A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A3F451-CF28-4F57-B844-52A665440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1FA03E-7A83-AB41-BB4B-25B04946559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702630-3C98-A142-9D04-1D852974DC2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780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22D7A-4502-49C3-BAFB-6D46F7A2E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AB67EE-A167-43D1-9C58-7B736CF28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5605B7-599B-450E-9E8D-2A9AE3F30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BD2B1-8C5F-430B-A0F2-CD5281AB7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BA877B-B45A-BD48-8FC8-E752E7D7174F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F3343D-2AFA-B544-B40A-315F5EC680B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876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308016-71BA-4CD3-918D-51613F7F4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24F46-0425-47C6-9FFB-F69AFFFE8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E7A99-1593-4189-A514-8209CC32A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C15DFD-AB97-AB43-A6C9-2808708C91B4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05BA89-ECA6-2247-ABBB-3C67160202E9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70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E933B-3FC6-4B08-9FBE-2DD48307A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2" y="455362"/>
            <a:ext cx="4043440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FBD4A-4514-4DCE-8F18-914DF3F4E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1232" y="565151"/>
            <a:ext cx="5358384" cy="552196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F18C85-0675-4202-B796-352766854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2" y="2039874"/>
            <a:ext cx="4043440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079E5-F934-4D04-866F-F7CB5B08A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5FC94-7915-439A-B937-F02D1BB03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69B19-4156-4584-B1DC-4F42F200B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1B6031-8ABE-F648-8E05-3D08D0D54B53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ABD855-35E6-BE4F-8B03-FD12DDB32E10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097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E1F3B-090C-4BB5-84BE-8ED0FC598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1" y="455362"/>
            <a:ext cx="4043436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97C49E-9426-4B24-B2A7-C54B89DA6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1232" y="565150"/>
            <a:ext cx="5355607" cy="55226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7F011-0A5F-44E9-88CD-C95A33351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1" y="2039874"/>
            <a:ext cx="4043436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21C85-27BB-4533-A21B-C379FE03A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18850-01F1-4247-9BFD-1DDC5DDD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365A9-4C28-480F-B370-2DFF234B7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0EAFF3-0A84-F84B-90E4-A596F00B3DC2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392559-3C15-B249-93C9-B0F7E9E5DDD8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538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7ACD69-D2F4-4938-B590-C41404901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62BD4-BA0F-4CA4-BAE3-DF2B5087C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7710" y="2160016"/>
            <a:ext cx="9486690" cy="3926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B2FEE-249E-42F1-94D8-A8C0759EF4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9AA12-8195-4182-A7AC-2E7E59DFBDAF}" type="datetimeFigureOut">
              <a:rPr lang="en-US" smtClean="0"/>
              <a:pPr/>
              <a:t>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0C617-A890-4920-83B0-143C033490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711" y="62928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1B4F1-B06B-4BBE-BFFF-C0B386E24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2013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sv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slide" Target="slide3.xml"/><Relationship Id="rId10" Type="http://schemas.openxmlformats.org/officeDocument/2006/relationships/image" Target="../media/image8.png"/><Relationship Id="rId4" Type="http://schemas.openxmlformats.org/officeDocument/2006/relationships/image" Target="../media/image3.svg"/><Relationship Id="rId9" Type="http://schemas.openxmlformats.org/officeDocument/2006/relationships/image" Target="../media/image7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Programmierdaten auf einem Computermonitor">
            <a:extLst>
              <a:ext uri="{FF2B5EF4-FFF2-40B4-BE49-F238E27FC236}">
                <a16:creationId xmlns:a16="http://schemas.microsoft.com/office/drawing/2014/main" id="{C5037543-184E-11E8-39F1-F0D1385B0E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043" r="-1" b="3665"/>
          <a:stretch/>
        </p:blipFill>
        <p:spPr>
          <a:xfrm>
            <a:off x="3048" y="10"/>
            <a:ext cx="12188952" cy="6857990"/>
          </a:xfrm>
          <a:prstGeom prst="rect">
            <a:avLst/>
          </a:prstGeom>
        </p:spPr>
      </p:pic>
      <p:sp>
        <p:nvSpPr>
          <p:cNvPr id="11" name="Rectangle">
            <a:extLst>
              <a:ext uri="{FF2B5EF4-FFF2-40B4-BE49-F238E27FC236}">
                <a16:creationId xmlns:a16="http://schemas.microsoft.com/office/drawing/2014/main" id="{9F0EA5A9-0D12-3644-BBEC-6D9D192EB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7551978" cy="6858001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93B287-B3C5-572C-90A8-63C9D6E75D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1865" y="1247140"/>
            <a:ext cx="6404554" cy="3450844"/>
          </a:xfrm>
        </p:spPr>
        <p:txBody>
          <a:bodyPr>
            <a:normAutofit/>
          </a:bodyPr>
          <a:lstStyle/>
          <a:p>
            <a:r>
              <a:rPr lang="cs-CZ"/>
              <a:t>Linux</a:t>
            </a:r>
            <a:endParaRPr lang="cs-CZ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8C8232-9466-722A-44AA-B3E6C139FF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1864" y="4818126"/>
            <a:ext cx="6404555" cy="1268984"/>
          </a:xfrm>
        </p:spPr>
        <p:txBody>
          <a:bodyPr>
            <a:normAutofit/>
          </a:bodyPr>
          <a:lstStyle/>
          <a:p>
            <a:r>
              <a:rPr lang="cs-CZ"/>
              <a:t>Jeho využití, jeho distribuce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1C8291-E3D5-4240-8FF4-E5213CBCC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080" y="1375495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B44AFE-C181-7047-8CC9-CA00BD385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079" y="0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368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E6C21-BED5-C2DB-9C8C-AA1582F81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3"/>
            <a:ext cx="9486690" cy="763838"/>
          </a:xfrm>
        </p:spPr>
        <p:txBody>
          <a:bodyPr>
            <a:normAutofit/>
          </a:bodyPr>
          <a:lstStyle/>
          <a:p>
            <a:r>
              <a:rPr lang="cs-CZ" sz="2400" dirty="0"/>
              <a:t>Automatizace domácnosti: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CA7BC-2EED-0833-068E-844131BD7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1400175"/>
            <a:ext cx="9486690" cy="4685993"/>
          </a:xfrm>
        </p:spPr>
        <p:txBody>
          <a:bodyPr/>
          <a:lstStyle/>
          <a:p>
            <a:r>
              <a:rPr lang="cs-CZ" dirty="0"/>
              <a:t>S pomocí </a:t>
            </a:r>
            <a:r>
              <a:rPr lang="cs-CZ" dirty="0" err="1"/>
              <a:t>Raspberry</a:t>
            </a:r>
            <a:r>
              <a:rPr lang="cs-CZ" dirty="0"/>
              <a:t> </a:t>
            </a:r>
            <a:r>
              <a:rPr lang="cs-CZ" dirty="0" err="1"/>
              <a:t>Pi</a:t>
            </a:r>
            <a:r>
              <a:rPr lang="cs-CZ" dirty="0"/>
              <a:t> a trochou znalostí Linuxu si můžeme trochu zautomatizovat domácnost</a:t>
            </a:r>
          </a:p>
          <a:p>
            <a:endParaRPr lang="cs-CZ" dirty="0"/>
          </a:p>
          <a:p>
            <a:r>
              <a:rPr lang="cs-CZ" dirty="0"/>
              <a:t>Třeba dát si na zeď tablet pro kalendář nebo nastavit monitorovací systém</a:t>
            </a:r>
          </a:p>
          <a:p>
            <a:endParaRPr lang="cs-CZ" dirty="0"/>
          </a:p>
          <a:p>
            <a:r>
              <a:rPr lang="cs-CZ" dirty="0"/>
              <a:t>Je to trochu omezené kvůli, Linuxu protože není na něj tolik softwaru jako na Windows</a:t>
            </a:r>
          </a:p>
        </p:txBody>
      </p:sp>
    </p:spTree>
    <p:extLst>
      <p:ext uri="{BB962C8B-B14F-4D97-AF65-F5344CB8AC3E}">
        <p14:creationId xmlns:p14="http://schemas.microsoft.com/office/powerpoint/2010/main" val="2734806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C1F72-F1F0-70D9-C89F-F9F65EBB5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544763"/>
          </a:xfrm>
        </p:spPr>
        <p:txBody>
          <a:bodyPr>
            <a:noAutofit/>
          </a:bodyPr>
          <a:lstStyle/>
          <a:p>
            <a:r>
              <a:rPr lang="cs-CZ" sz="2400" dirty="0"/>
              <a:t>Oprašování </a:t>
            </a:r>
            <a:r>
              <a:rPr lang="cs-CZ" sz="2400" dirty="0" err="1"/>
              <a:t>hackování</a:t>
            </a:r>
            <a:r>
              <a:rPr lang="cs-CZ" sz="2400" dirty="0"/>
              <a:t> a zabezpečení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DFC1A-5567-EAA8-1116-74B04A7B85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1314450"/>
            <a:ext cx="9486690" cy="4771718"/>
          </a:xfrm>
        </p:spPr>
        <p:txBody>
          <a:bodyPr/>
          <a:lstStyle/>
          <a:p>
            <a:r>
              <a:rPr lang="cs-CZ" dirty="0"/>
              <a:t>Pomocí linuxových distribucí jako je </a:t>
            </a:r>
            <a:r>
              <a:rPr lang="cs-CZ" dirty="0" err="1"/>
              <a:t>Kali</a:t>
            </a:r>
            <a:r>
              <a:rPr lang="cs-CZ" dirty="0"/>
              <a:t> Linux, nebo </a:t>
            </a:r>
            <a:r>
              <a:rPr lang="cs-CZ" dirty="0" err="1"/>
              <a:t>BlackTrack</a:t>
            </a:r>
            <a:r>
              <a:rPr lang="cs-CZ" dirty="0"/>
              <a:t> se můžete naučit více o své síti doma</a:t>
            </a:r>
          </a:p>
          <a:p>
            <a:endParaRPr lang="cs-CZ" dirty="0"/>
          </a:p>
          <a:p>
            <a:r>
              <a:rPr lang="cs-CZ" dirty="0"/>
              <a:t>Tyto distribuce můžete použít jako učení </a:t>
            </a:r>
            <a:r>
              <a:rPr lang="cs-CZ" dirty="0" err="1"/>
              <a:t>hackování</a:t>
            </a:r>
            <a:r>
              <a:rPr lang="cs-CZ" dirty="0"/>
              <a:t> protokolů WEP a WPA Wi-Fi</a:t>
            </a:r>
          </a:p>
          <a:p>
            <a:endParaRPr lang="cs-CZ" dirty="0"/>
          </a:p>
          <a:p>
            <a:r>
              <a:rPr lang="cs-CZ" dirty="0"/>
              <a:t>Nepoužívejte k dělání nějakých trestných činů!</a:t>
            </a:r>
          </a:p>
          <a:p>
            <a:endParaRPr lang="cs-CZ" dirty="0"/>
          </a:p>
          <a:p>
            <a:r>
              <a:rPr lang="cs-CZ" dirty="0"/>
              <a:t>Ale jejich naučení může pomoct bránění případných útokům</a:t>
            </a:r>
          </a:p>
        </p:txBody>
      </p:sp>
    </p:spTree>
    <p:extLst>
      <p:ext uri="{BB962C8B-B14F-4D97-AF65-F5344CB8AC3E}">
        <p14:creationId xmlns:p14="http://schemas.microsoft.com/office/powerpoint/2010/main" val="9032455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72CFA-44A0-840F-96A4-FFFE43A8B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563813"/>
          </a:xfrm>
        </p:spPr>
        <p:txBody>
          <a:bodyPr>
            <a:noAutofit/>
          </a:bodyPr>
          <a:lstStyle/>
          <a:p>
            <a:r>
              <a:rPr lang="cs-CZ" sz="2400" dirty="0"/>
              <a:t>Práce s pevnými disky a oddíly: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85B5A-F4A0-E9E5-3AC5-008F32794C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1743075"/>
            <a:ext cx="9486690" cy="4343093"/>
          </a:xfrm>
        </p:spPr>
        <p:txBody>
          <a:bodyPr/>
          <a:lstStyle/>
          <a:p>
            <a:r>
              <a:rPr lang="cs-CZ" dirty="0"/>
              <a:t>Pomocí </a:t>
            </a:r>
            <a:r>
              <a:rPr lang="cs-CZ" dirty="0" err="1"/>
              <a:t>LiveCD</a:t>
            </a:r>
            <a:r>
              <a:rPr lang="cs-CZ" dirty="0"/>
              <a:t> můžete a s pomocí </a:t>
            </a:r>
            <a:r>
              <a:rPr lang="cs-CZ" dirty="0" err="1"/>
              <a:t>Gparted</a:t>
            </a:r>
            <a:r>
              <a:rPr lang="cs-CZ" dirty="0"/>
              <a:t>, který je jeho součástí můžete formátovat disky</a:t>
            </a:r>
          </a:p>
          <a:p>
            <a:endParaRPr lang="cs-CZ" dirty="0"/>
          </a:p>
          <a:p>
            <a:r>
              <a:rPr lang="cs-CZ" dirty="0"/>
              <a:t>Hlavní výhodou je že kdyby po prodání onoho disku chtěl někdo získat vaše data bude to mnohem těžší</a:t>
            </a:r>
          </a:p>
          <a:p>
            <a:endParaRPr lang="cs-CZ" dirty="0"/>
          </a:p>
          <a:p>
            <a:r>
              <a:rPr lang="cs-CZ" dirty="0"/>
              <a:t>Také se dá samozřejmě použít jako pomůcka při klonování disků</a:t>
            </a:r>
          </a:p>
        </p:txBody>
      </p:sp>
    </p:spTree>
    <p:extLst>
      <p:ext uri="{BB962C8B-B14F-4D97-AF65-F5344CB8AC3E}">
        <p14:creationId xmlns:p14="http://schemas.microsoft.com/office/powerpoint/2010/main" val="4092896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4FEA0-14DB-1A91-4BA0-5F56CE218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cs-CZ" dirty="0"/>
            </a:br>
            <a:r>
              <a:rPr lang="cs-CZ" dirty="0"/>
              <a:t>Výběr tématu</a:t>
            </a:r>
          </a:p>
        </p:txBody>
      </p:sp>
      <p:pic>
        <p:nvPicPr>
          <p:cNvPr id="5" name="Graphic 4" descr="Artificial Intelligence outline">
            <a:hlinkClick r:id="rId2" action="ppaction://hlinksldjump"/>
            <a:extLst>
              <a:ext uri="{FF2B5EF4-FFF2-40B4-BE49-F238E27FC236}">
                <a16:creationId xmlns:a16="http://schemas.microsoft.com/office/drawing/2014/main" id="{2F8F5C70-CE74-FDE9-6CBA-59419E005E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58422" y="2971800"/>
            <a:ext cx="914400" cy="914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3931384-593C-A06D-0F6F-AF0DDE7B6361}"/>
              </a:ext>
            </a:extLst>
          </p:cNvPr>
          <p:cNvSpPr txBox="1"/>
          <p:nvPr/>
        </p:nvSpPr>
        <p:spPr>
          <a:xfrm>
            <a:off x="4985173" y="4112173"/>
            <a:ext cx="1060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/>
              <a:t>Historie</a:t>
            </a:r>
          </a:p>
        </p:txBody>
      </p:sp>
      <p:pic>
        <p:nvPicPr>
          <p:cNvPr id="8" name="Graphic 7" descr="Backpack with solid fill">
            <a:hlinkClick r:id="rId5" action="ppaction://hlinksldjump"/>
            <a:extLst>
              <a:ext uri="{FF2B5EF4-FFF2-40B4-BE49-F238E27FC236}">
                <a16:creationId xmlns:a16="http://schemas.microsoft.com/office/drawing/2014/main" id="{86DCBEBE-E813-6C14-E73F-1F40765B1C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97292" y="2971800"/>
            <a:ext cx="914400" cy="914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AFC7001-EACC-9D34-FDA9-1047A8798BF8}"/>
              </a:ext>
            </a:extLst>
          </p:cNvPr>
          <p:cNvSpPr txBox="1"/>
          <p:nvPr/>
        </p:nvSpPr>
        <p:spPr>
          <a:xfrm>
            <a:off x="3084457" y="3973673"/>
            <a:ext cx="13400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/>
              <a:t>Základní</a:t>
            </a:r>
          </a:p>
          <a:p>
            <a:pPr algn="ctr"/>
            <a:r>
              <a:rPr lang="cs-CZ" dirty="0"/>
              <a:t>informace</a:t>
            </a:r>
          </a:p>
        </p:txBody>
      </p:sp>
      <p:pic>
        <p:nvPicPr>
          <p:cNvPr id="4" name="Graphic 3" descr="Bear with solid fill">
            <a:extLst>
              <a:ext uri="{FF2B5EF4-FFF2-40B4-BE49-F238E27FC236}">
                <a16:creationId xmlns:a16="http://schemas.microsoft.com/office/drawing/2014/main" id="{503CFE67-4889-073C-A0B9-745F3C2F490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686550" y="2971800"/>
            <a:ext cx="914400" cy="914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D532C4C-A491-88A4-3E1B-DCB9A0D3B3C5}"/>
              </a:ext>
            </a:extLst>
          </p:cNvPr>
          <p:cNvSpPr txBox="1"/>
          <p:nvPr/>
        </p:nvSpPr>
        <p:spPr>
          <a:xfrm>
            <a:off x="6651283" y="4112173"/>
            <a:ext cx="1060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/>
              <a:t>Využití</a:t>
            </a:r>
          </a:p>
        </p:txBody>
      </p:sp>
      <p:pic>
        <p:nvPicPr>
          <p:cNvPr id="11" name="Graphic 10" descr="Computer with solid fill">
            <a:extLst>
              <a:ext uri="{FF2B5EF4-FFF2-40B4-BE49-F238E27FC236}">
                <a16:creationId xmlns:a16="http://schemas.microsoft.com/office/drawing/2014/main" id="{3C5968A2-D023-1DC6-3445-445EA923EFB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454483" y="2971800"/>
            <a:ext cx="914400" cy="914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8C780D0-9188-A2EB-5334-C7BE19F9FFC8}"/>
              </a:ext>
            </a:extLst>
          </p:cNvPr>
          <p:cNvSpPr txBox="1"/>
          <p:nvPr/>
        </p:nvSpPr>
        <p:spPr>
          <a:xfrm>
            <a:off x="8317393" y="4075136"/>
            <a:ext cx="1340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/>
              <a:t>Distribuce</a:t>
            </a:r>
          </a:p>
        </p:txBody>
      </p:sp>
    </p:spTree>
    <p:extLst>
      <p:ext uri="{BB962C8B-B14F-4D97-AF65-F5344CB8AC3E}">
        <p14:creationId xmlns:p14="http://schemas.microsoft.com/office/powerpoint/2010/main" val="3367457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20E146-B1B4-C3E7-7412-4718338CB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455362"/>
            <a:ext cx="6881728" cy="1550419"/>
          </a:xfrm>
        </p:spPr>
        <p:txBody>
          <a:bodyPr>
            <a:normAutofit/>
          </a:bodyPr>
          <a:lstStyle/>
          <a:p>
            <a:br>
              <a:rPr lang="cs-CZ"/>
            </a:br>
            <a:r>
              <a:rPr lang="cs-CZ"/>
              <a:t>Základní informace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F74D1-DD92-BFE4-35DA-057E97B64E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1" y="2160016"/>
            <a:ext cx="7178674" cy="3926152"/>
          </a:xfrm>
        </p:spPr>
        <p:txBody>
          <a:bodyPr>
            <a:normAutofit fontScale="92500"/>
          </a:bodyPr>
          <a:lstStyle/>
          <a:p>
            <a:r>
              <a:rPr lang="cs-CZ" dirty="0"/>
              <a:t>Je založen na linuxovém jádře</a:t>
            </a:r>
          </a:p>
          <a:p>
            <a:r>
              <a:rPr lang="cs-CZ" dirty="0"/>
              <a:t>Linuxové jádro vytvořil Linus Torvalds</a:t>
            </a:r>
          </a:p>
          <a:p>
            <a:r>
              <a:rPr lang="cs-CZ" dirty="0"/>
              <a:t>Linuxové jádro je programováno v C, </a:t>
            </a:r>
            <a:r>
              <a:rPr lang="cs-CZ" dirty="0" err="1"/>
              <a:t>Rustu</a:t>
            </a:r>
            <a:r>
              <a:rPr lang="cs-CZ" dirty="0"/>
              <a:t> a Assembleru</a:t>
            </a:r>
          </a:p>
          <a:p>
            <a:r>
              <a:rPr lang="cs-CZ" dirty="0"/>
              <a:t>První vydání 17. září 1991</a:t>
            </a:r>
          </a:p>
          <a:p>
            <a:r>
              <a:rPr lang="cs-CZ" dirty="0"/>
              <a:t>Jeho současná verze je 6.1. vydaná v prosinci 2022</a:t>
            </a:r>
          </a:p>
          <a:p>
            <a:r>
              <a:rPr lang="cs-CZ" dirty="0"/>
              <a:t>Je to svobodný software (freeware)</a:t>
            </a:r>
          </a:p>
          <a:p>
            <a:r>
              <a:rPr lang="cs-CZ" dirty="0"/>
              <a:t>má dvě základní rozhraní: GUI (KDE, GNOME, atd.) a CLI</a:t>
            </a:r>
          </a:p>
          <a:p>
            <a:endParaRPr lang="cs-CZ" dirty="0"/>
          </a:p>
          <a:p>
            <a:endParaRPr lang="cs-CZ" dirty="0"/>
          </a:p>
        </p:txBody>
      </p:sp>
      <p:pic>
        <p:nvPicPr>
          <p:cNvPr id="5" name="Picture 4" descr="Procesor s binárními čísly a tištěnými spoji">
            <a:extLst>
              <a:ext uri="{FF2B5EF4-FFF2-40B4-BE49-F238E27FC236}">
                <a16:creationId xmlns:a16="http://schemas.microsoft.com/office/drawing/2014/main" id="{8D5BB8B6-81C7-7FA2-84E6-D036CD3787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835" r="29935"/>
          <a:stretch/>
        </p:blipFill>
        <p:spPr>
          <a:xfrm>
            <a:off x="8018632" y="10"/>
            <a:ext cx="4173368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8C68F39-5E8A-844C-A8FD-394F253C1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18632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583CEB-AC2B-2640-94F6-5958E6BC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18632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437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3BB7E73-E730-42EA-AACE-D1E323EA5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1F6C2E9-B316-4410-88E5-74F044FC3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D07262-43A6-451F-9B19-77B943C63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18D90A-4D2C-80FA-53A0-D3704A8D4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</p:spPr>
        <p:txBody>
          <a:bodyPr>
            <a:normAutofit/>
          </a:bodyPr>
          <a:lstStyle/>
          <a:p>
            <a:r>
              <a:rPr lang="cs-CZ" dirty="0"/>
              <a:t>Historie: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4CDF90DB-DD86-40AC-E302-AC8DD0E753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7576594"/>
              </p:ext>
            </p:extLst>
          </p:nvPr>
        </p:nvGraphicFramePr>
        <p:xfrm>
          <a:off x="1587710" y="2160016"/>
          <a:ext cx="9486690" cy="39261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29983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3BB7E73-E730-42EA-AACE-D1E323EA5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1F6C2E9-B316-4410-88E5-74F044FC3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58144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3D07262-43A6-451F-9B19-77B943C63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26850" y="1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C0B2616-76E4-0AEC-2CB0-35C66CBF79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4430667"/>
              </p:ext>
            </p:extLst>
          </p:nvPr>
        </p:nvGraphicFramePr>
        <p:xfrm>
          <a:off x="1049133" y="1479676"/>
          <a:ext cx="9528584" cy="42499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10983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65CAC-ED77-C686-466D-E366D8ADD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830513"/>
          </a:xfrm>
        </p:spPr>
        <p:txBody>
          <a:bodyPr/>
          <a:lstStyle/>
          <a:p>
            <a:r>
              <a:rPr lang="cs-CZ" dirty="0"/>
              <a:t>Využití: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7640F-3315-49D9-311E-933BF1D9C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Jeho využití bylo a je zdarma</a:t>
            </a:r>
          </a:p>
          <a:p>
            <a:r>
              <a:rPr lang="cs-CZ" dirty="0"/>
              <a:t>Hlavně </a:t>
            </a:r>
            <a:r>
              <a:rPr lang="cs-CZ" dirty="0" err="1"/>
              <a:t>Debian</a:t>
            </a:r>
            <a:r>
              <a:rPr lang="cs-CZ" dirty="0"/>
              <a:t> SID, </a:t>
            </a:r>
            <a:r>
              <a:rPr lang="cs-CZ" dirty="0" err="1"/>
              <a:t>Ubuntu</a:t>
            </a:r>
            <a:r>
              <a:rPr lang="cs-CZ" dirty="0"/>
              <a:t> LTS, </a:t>
            </a:r>
            <a:r>
              <a:rPr lang="cs-CZ" dirty="0" err="1"/>
              <a:t>OpenSUSE</a:t>
            </a:r>
            <a:r>
              <a:rPr lang="cs-CZ" dirty="0"/>
              <a:t>, Fedora server</a:t>
            </a:r>
          </a:p>
          <a:p>
            <a:endParaRPr lang="cs-CZ" dirty="0"/>
          </a:p>
          <a:p>
            <a:pPr marL="0" indent="0">
              <a:buNone/>
            </a:pPr>
            <a:endParaRPr lang="cs-CZ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A6D484-16FF-7D4E-6DC8-BC23E021A6E7}"/>
              </a:ext>
            </a:extLst>
          </p:cNvPr>
          <p:cNvSpPr txBox="1"/>
          <p:nvPr/>
        </p:nvSpPr>
        <p:spPr>
          <a:xfrm>
            <a:off x="1587710" y="1457325"/>
            <a:ext cx="9623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b="1" dirty="0"/>
              <a:t>Servery:</a:t>
            </a:r>
          </a:p>
        </p:txBody>
      </p:sp>
    </p:spTree>
    <p:extLst>
      <p:ext uri="{BB962C8B-B14F-4D97-AF65-F5344CB8AC3E}">
        <p14:creationId xmlns:p14="http://schemas.microsoft.com/office/powerpoint/2010/main" val="127322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6143E-502E-8701-F31B-B128F8DA2B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1277650"/>
            <a:ext cx="9486690" cy="926782"/>
          </a:xfrm>
        </p:spPr>
        <p:txBody>
          <a:bodyPr>
            <a:normAutofit lnSpcReduction="10000"/>
          </a:bodyPr>
          <a:lstStyle/>
          <a:p>
            <a:r>
              <a:rPr lang="cs-CZ" dirty="0"/>
              <a:t>Podle zdrojů asi 90 až 100 procent běží na Linuxu</a:t>
            </a:r>
          </a:p>
          <a:p>
            <a:r>
              <a:rPr lang="cs-CZ" dirty="0"/>
              <a:t>Hlavně: </a:t>
            </a:r>
            <a:r>
              <a:rPr lang="cs-CZ" dirty="0" err="1"/>
              <a:t>Red</a:t>
            </a:r>
            <a:r>
              <a:rPr lang="cs-CZ" dirty="0"/>
              <a:t> </a:t>
            </a:r>
            <a:r>
              <a:rPr lang="cs-CZ" dirty="0" err="1"/>
              <a:t>Hat</a:t>
            </a:r>
            <a:r>
              <a:rPr lang="cs-CZ" dirty="0"/>
              <a:t> </a:t>
            </a:r>
            <a:r>
              <a:rPr lang="cs-CZ" dirty="0" err="1"/>
              <a:t>Enterprise</a:t>
            </a:r>
            <a:r>
              <a:rPr lang="cs-CZ" dirty="0"/>
              <a:t> Linux (RHEL) nebo </a:t>
            </a:r>
            <a:r>
              <a:rPr lang="cs-CZ" dirty="0" err="1"/>
              <a:t>Ubuntu</a:t>
            </a:r>
            <a:endParaRPr lang="cs-CZ" dirty="0"/>
          </a:p>
          <a:p>
            <a:endParaRPr lang="cs-CZ" dirty="0"/>
          </a:p>
          <a:p>
            <a:endParaRPr lang="cs-CZ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B699EE-03D2-B996-472D-B71BCE075B45}"/>
              </a:ext>
            </a:extLst>
          </p:cNvPr>
          <p:cNvSpPr txBox="1"/>
          <p:nvPr/>
        </p:nvSpPr>
        <p:spPr>
          <a:xfrm>
            <a:off x="1587710" y="734041"/>
            <a:ext cx="922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b="1" dirty="0"/>
              <a:t>Superpočítače: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59FBEE7-D3B8-9C88-74F4-B84BF83009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3837966"/>
              </p:ext>
            </p:extLst>
          </p:nvPr>
        </p:nvGraphicFramePr>
        <p:xfrm>
          <a:off x="1495425" y="2309583"/>
          <a:ext cx="10201276" cy="4103820"/>
        </p:xfrm>
        <a:graphic>
          <a:graphicData uri="http://schemas.openxmlformats.org/drawingml/2006/table">
            <a:tbl>
              <a:tblPr/>
              <a:tblGrid>
                <a:gridCol w="2028784">
                  <a:extLst>
                    <a:ext uri="{9D8B030D-6E8A-4147-A177-3AD203B41FA5}">
                      <a16:colId xmlns:a16="http://schemas.microsoft.com/office/drawing/2014/main" val="103056815"/>
                    </a:ext>
                  </a:extLst>
                </a:gridCol>
                <a:gridCol w="2043123">
                  <a:extLst>
                    <a:ext uri="{9D8B030D-6E8A-4147-A177-3AD203B41FA5}">
                      <a16:colId xmlns:a16="http://schemas.microsoft.com/office/drawing/2014/main" val="474844370"/>
                    </a:ext>
                  </a:extLst>
                </a:gridCol>
                <a:gridCol w="2043123">
                  <a:extLst>
                    <a:ext uri="{9D8B030D-6E8A-4147-A177-3AD203B41FA5}">
                      <a16:colId xmlns:a16="http://schemas.microsoft.com/office/drawing/2014/main" val="2087732804"/>
                    </a:ext>
                  </a:extLst>
                </a:gridCol>
                <a:gridCol w="2043123">
                  <a:extLst>
                    <a:ext uri="{9D8B030D-6E8A-4147-A177-3AD203B41FA5}">
                      <a16:colId xmlns:a16="http://schemas.microsoft.com/office/drawing/2014/main" val="253040683"/>
                    </a:ext>
                  </a:extLst>
                </a:gridCol>
                <a:gridCol w="2043123">
                  <a:extLst>
                    <a:ext uri="{9D8B030D-6E8A-4147-A177-3AD203B41FA5}">
                      <a16:colId xmlns:a16="http://schemas.microsoft.com/office/drawing/2014/main" val="3132696585"/>
                    </a:ext>
                  </a:extLst>
                </a:gridCol>
              </a:tblGrid>
              <a:tr h="271471"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 b="1" dirty="0">
                          <a:effectLst/>
                          <a:latin typeface="Nolan-Bold"/>
                        </a:rPr>
                        <a:t>Superpočítač</a:t>
                      </a:r>
                      <a:endParaRPr lang="cs-CZ" sz="1400" b="1" dirty="0">
                        <a:effectLst/>
                      </a:endParaRP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 b="1" dirty="0">
                          <a:effectLst/>
                          <a:latin typeface="Nolan-Bold"/>
                        </a:rPr>
                        <a:t>Země</a:t>
                      </a:r>
                      <a:endParaRPr lang="cs-CZ" sz="1400" b="1" dirty="0">
                        <a:effectLst/>
                      </a:endParaRP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 b="1">
                          <a:effectLst/>
                          <a:latin typeface="Nolan-Bold"/>
                        </a:rPr>
                        <a:t>OS</a:t>
                      </a:r>
                      <a:endParaRPr lang="cs-CZ" sz="1400" b="1">
                        <a:effectLst/>
                      </a:endParaRP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 b="1">
                          <a:effectLst/>
                          <a:latin typeface="Nolan-Bold"/>
                        </a:rPr>
                        <a:t>Rmax</a:t>
                      </a:r>
                      <a:endParaRPr lang="cs-CZ" sz="1400" b="1">
                        <a:effectLst/>
                      </a:endParaRP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 b="1" dirty="0" err="1">
                          <a:effectLst/>
                          <a:latin typeface="Nolan-Bold"/>
                        </a:rPr>
                        <a:t>Rpeak</a:t>
                      </a:r>
                      <a:endParaRPr lang="cs-CZ" sz="1400" b="1" dirty="0">
                        <a:effectLst/>
                      </a:endParaRP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686424"/>
                  </a:ext>
                </a:extLst>
              </a:tr>
              <a:tr h="459412"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 b="0" dirty="0">
                          <a:effectLst/>
                          <a:latin typeface="Nolan-Bold"/>
                        </a:rPr>
                        <a:t>#1 </a:t>
                      </a:r>
                      <a:r>
                        <a:rPr lang="cs-CZ" sz="1400" b="0" dirty="0" err="1">
                          <a:effectLst/>
                          <a:latin typeface="Nolan-Bold"/>
                        </a:rPr>
                        <a:t>Frontier</a:t>
                      </a:r>
                      <a:endParaRPr lang="cs-CZ" sz="1400" dirty="0">
                        <a:effectLst/>
                      </a:endParaRP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 dirty="0">
                          <a:effectLst/>
                        </a:rPr>
                        <a:t>USA</a:t>
                      </a: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>
                          <a:effectLst/>
                        </a:rPr>
                        <a:t>HPE Cray OS</a:t>
                      </a: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 dirty="0">
                          <a:effectLst/>
                        </a:rPr>
                        <a:t>1,102 </a:t>
                      </a:r>
                      <a:r>
                        <a:rPr lang="cs-CZ" sz="1400" dirty="0" err="1">
                          <a:effectLst/>
                        </a:rPr>
                        <a:t>PFlops</a:t>
                      </a:r>
                      <a:endParaRPr lang="cs-CZ" sz="1400" dirty="0">
                        <a:effectLst/>
                      </a:endParaRP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 dirty="0">
                          <a:effectLst/>
                        </a:rPr>
                        <a:t>1,685.65 </a:t>
                      </a:r>
                      <a:r>
                        <a:rPr lang="cs-CZ" sz="1400" dirty="0" err="1">
                          <a:effectLst/>
                        </a:rPr>
                        <a:t>PFlops</a:t>
                      </a:r>
                      <a:endParaRPr lang="cs-CZ" sz="1400" dirty="0">
                        <a:effectLst/>
                      </a:endParaRP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1534662"/>
                  </a:ext>
                </a:extLst>
              </a:tr>
              <a:tr h="647354"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 b="0" dirty="0">
                          <a:effectLst/>
                          <a:latin typeface="Nolan-Bold"/>
                        </a:rPr>
                        <a:t>#2 </a:t>
                      </a:r>
                      <a:r>
                        <a:rPr lang="cs-CZ" sz="1400" b="0" dirty="0" err="1">
                          <a:effectLst/>
                          <a:latin typeface="Nolan-Bold"/>
                        </a:rPr>
                        <a:t>Supercomputer</a:t>
                      </a:r>
                      <a:r>
                        <a:rPr lang="cs-CZ" sz="1400" b="0" dirty="0">
                          <a:effectLst/>
                          <a:latin typeface="Nolan-Bold"/>
                        </a:rPr>
                        <a:t> </a:t>
                      </a:r>
                      <a:r>
                        <a:rPr lang="cs-CZ" sz="1400" b="0" dirty="0" err="1">
                          <a:effectLst/>
                          <a:latin typeface="Nolan-Bold"/>
                        </a:rPr>
                        <a:t>Fugaku</a:t>
                      </a:r>
                      <a:endParaRPr lang="cs-CZ" sz="1400" dirty="0">
                        <a:effectLst/>
                      </a:endParaRP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 dirty="0">
                          <a:effectLst/>
                        </a:rPr>
                        <a:t>Japonsko</a:t>
                      </a: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de-DE" sz="1400" dirty="0" err="1">
                          <a:effectLst/>
                        </a:rPr>
                        <a:t>Red</a:t>
                      </a:r>
                      <a:r>
                        <a:rPr lang="de-DE" sz="1400" dirty="0">
                          <a:effectLst/>
                        </a:rPr>
                        <a:t> Hat Enterprise Linux (</a:t>
                      </a:r>
                      <a:r>
                        <a:rPr lang="cs-CZ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RHEL</a:t>
                      </a:r>
                      <a:r>
                        <a:rPr lang="de-DE" sz="1400" dirty="0">
                          <a:effectLst/>
                        </a:rPr>
                        <a:t>)</a:t>
                      </a: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>
                          <a:effectLst/>
                        </a:rPr>
                        <a:t>442.01 PFlops</a:t>
                      </a: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>
                          <a:effectLst/>
                        </a:rPr>
                        <a:t>537.21 PFlops</a:t>
                      </a: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9615754"/>
                  </a:ext>
                </a:extLst>
              </a:tr>
              <a:tr h="271471"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 b="0">
                          <a:effectLst/>
                          <a:latin typeface="Nolan-Bold"/>
                        </a:rPr>
                        <a:t>#3 LUMI</a:t>
                      </a:r>
                      <a:endParaRPr lang="cs-CZ" sz="1400">
                        <a:effectLst/>
                      </a:endParaRP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 dirty="0">
                          <a:effectLst/>
                        </a:rPr>
                        <a:t>Finsko</a:t>
                      </a: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 dirty="0">
                          <a:effectLst/>
                        </a:rPr>
                        <a:t>HPE </a:t>
                      </a:r>
                      <a:r>
                        <a:rPr lang="cs-CZ" sz="1400" dirty="0" err="1">
                          <a:effectLst/>
                        </a:rPr>
                        <a:t>Cray</a:t>
                      </a:r>
                      <a:r>
                        <a:rPr lang="cs-CZ" sz="1400" dirty="0">
                          <a:effectLst/>
                        </a:rPr>
                        <a:t> OS</a:t>
                      </a: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>
                          <a:effectLst/>
                        </a:rPr>
                        <a:t>309.10 PFlops</a:t>
                      </a: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>
                          <a:effectLst/>
                        </a:rPr>
                        <a:t>428.70 PFlops</a:t>
                      </a: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7653108"/>
                  </a:ext>
                </a:extLst>
              </a:tr>
              <a:tr h="271471"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 b="0">
                          <a:effectLst/>
                          <a:latin typeface="Nolan-Bold"/>
                        </a:rPr>
                        <a:t>#4 Leonardo</a:t>
                      </a:r>
                      <a:endParaRPr lang="cs-CZ" sz="1400">
                        <a:effectLst/>
                      </a:endParaRP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 dirty="0">
                          <a:effectLst/>
                        </a:rPr>
                        <a:t>Itálie</a:t>
                      </a: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 dirty="0">
                          <a:effectLst/>
                        </a:rPr>
                        <a:t>Linux</a:t>
                      </a: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>
                          <a:effectLst/>
                        </a:rPr>
                        <a:t>174.70 PFlops</a:t>
                      </a: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>
                          <a:effectLst/>
                        </a:rPr>
                        <a:t>255.75 PFlops</a:t>
                      </a: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2019813"/>
                  </a:ext>
                </a:extLst>
              </a:tr>
              <a:tr h="271471"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 b="0">
                          <a:effectLst/>
                          <a:latin typeface="Nolan-Bold"/>
                        </a:rPr>
                        <a:t>#5 Summit</a:t>
                      </a:r>
                      <a:endParaRPr lang="cs-CZ" sz="1400">
                        <a:effectLst/>
                      </a:endParaRP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 dirty="0">
                          <a:effectLst/>
                        </a:rPr>
                        <a:t>USA</a:t>
                      </a: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>
                          <a:effectLst/>
                        </a:rPr>
                        <a:t>RHEL 7.4</a:t>
                      </a: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 dirty="0">
                          <a:effectLst/>
                        </a:rPr>
                        <a:t>148.60 </a:t>
                      </a:r>
                      <a:r>
                        <a:rPr lang="cs-CZ" sz="1400" dirty="0" err="1">
                          <a:effectLst/>
                        </a:rPr>
                        <a:t>PFlops</a:t>
                      </a:r>
                      <a:endParaRPr lang="cs-CZ" sz="1400" dirty="0">
                        <a:effectLst/>
                      </a:endParaRP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>
                          <a:effectLst/>
                        </a:rPr>
                        <a:t>200.79 PFlops</a:t>
                      </a: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0401597"/>
                  </a:ext>
                </a:extLst>
              </a:tr>
              <a:tr h="271471"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 b="0">
                          <a:effectLst/>
                          <a:latin typeface="Nolan-Bold"/>
                        </a:rPr>
                        <a:t>#6 Sierra</a:t>
                      </a:r>
                      <a:endParaRPr lang="cs-CZ" sz="1400">
                        <a:effectLst/>
                      </a:endParaRP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 dirty="0">
                          <a:effectLst/>
                        </a:rPr>
                        <a:t>USA</a:t>
                      </a: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 dirty="0">
                          <a:effectLst/>
                        </a:rPr>
                        <a:t>RHEL</a:t>
                      </a: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 dirty="0">
                          <a:effectLst/>
                        </a:rPr>
                        <a:t>94.64 </a:t>
                      </a:r>
                      <a:r>
                        <a:rPr lang="cs-CZ" sz="1400" dirty="0" err="1">
                          <a:effectLst/>
                        </a:rPr>
                        <a:t>PFlops</a:t>
                      </a:r>
                      <a:endParaRPr lang="cs-CZ" sz="1400" dirty="0">
                        <a:effectLst/>
                      </a:endParaRP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>
                          <a:effectLst/>
                        </a:rPr>
                        <a:t>125.71 PFlops</a:t>
                      </a: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9646046"/>
                  </a:ext>
                </a:extLst>
              </a:tr>
              <a:tr h="459412"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 b="0">
                          <a:effectLst/>
                          <a:latin typeface="Nolan-Bold"/>
                        </a:rPr>
                        <a:t>#7 Sunway TaihuLight</a:t>
                      </a:r>
                      <a:endParaRPr lang="cs-CZ" sz="1400">
                        <a:effectLst/>
                      </a:endParaRP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 dirty="0">
                          <a:effectLst/>
                        </a:rPr>
                        <a:t>Čína</a:t>
                      </a: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>
                          <a:effectLst/>
                        </a:rPr>
                        <a:t>Sunway RaiseOS 2.0.5</a:t>
                      </a: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 dirty="0">
                          <a:effectLst/>
                        </a:rPr>
                        <a:t>93.01 </a:t>
                      </a:r>
                      <a:r>
                        <a:rPr lang="cs-CZ" sz="1400" dirty="0" err="1">
                          <a:effectLst/>
                        </a:rPr>
                        <a:t>PFlops</a:t>
                      </a:r>
                      <a:endParaRPr lang="cs-CZ" sz="1400" dirty="0">
                        <a:effectLst/>
                      </a:endParaRP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>
                          <a:effectLst/>
                        </a:rPr>
                        <a:t>125.44 PFlops</a:t>
                      </a: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029467"/>
                  </a:ext>
                </a:extLst>
              </a:tr>
              <a:tr h="271471"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 b="0">
                          <a:effectLst/>
                          <a:latin typeface="Nolan-Bold"/>
                        </a:rPr>
                        <a:t>#8 Perlmutter</a:t>
                      </a:r>
                      <a:endParaRPr lang="cs-CZ" sz="1400">
                        <a:effectLst/>
                      </a:endParaRP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 dirty="0">
                          <a:effectLst/>
                        </a:rPr>
                        <a:t>USA</a:t>
                      </a: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>
                          <a:effectLst/>
                        </a:rPr>
                        <a:t>HPE Cray OS</a:t>
                      </a: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 dirty="0">
                          <a:effectLst/>
                        </a:rPr>
                        <a:t>70.87 </a:t>
                      </a:r>
                      <a:r>
                        <a:rPr lang="cs-CZ" sz="1400" dirty="0" err="1">
                          <a:effectLst/>
                        </a:rPr>
                        <a:t>PFlops</a:t>
                      </a:r>
                      <a:endParaRPr lang="cs-CZ" sz="1400" dirty="0">
                        <a:effectLst/>
                      </a:endParaRP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 dirty="0">
                          <a:effectLst/>
                        </a:rPr>
                        <a:t>93.75 </a:t>
                      </a:r>
                      <a:r>
                        <a:rPr lang="cs-CZ" sz="1400" dirty="0" err="1">
                          <a:effectLst/>
                        </a:rPr>
                        <a:t>PFlops</a:t>
                      </a:r>
                      <a:endParaRPr lang="cs-CZ" sz="1400" dirty="0">
                        <a:effectLst/>
                      </a:endParaRP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0127031"/>
                  </a:ext>
                </a:extLst>
              </a:tr>
              <a:tr h="459412"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 b="0">
                          <a:effectLst/>
                          <a:latin typeface="Nolan-Bold"/>
                        </a:rPr>
                        <a:t>#9 Selene</a:t>
                      </a:r>
                      <a:endParaRPr lang="cs-CZ" sz="1400">
                        <a:effectLst/>
                      </a:endParaRP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 dirty="0">
                          <a:effectLst/>
                        </a:rPr>
                        <a:t>USA</a:t>
                      </a: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Ubuntu</a:t>
                      </a:r>
                      <a:r>
                        <a:rPr lang="cs-CZ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20.04.1 LTS</a:t>
                      </a:r>
                      <a:endParaRPr lang="cs-CZ" sz="1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 dirty="0">
                          <a:effectLst/>
                        </a:rPr>
                        <a:t>63.46 </a:t>
                      </a:r>
                      <a:r>
                        <a:rPr lang="cs-CZ" sz="1400" dirty="0" err="1">
                          <a:effectLst/>
                        </a:rPr>
                        <a:t>PFlops</a:t>
                      </a:r>
                      <a:endParaRPr lang="cs-CZ" sz="1400" dirty="0">
                        <a:effectLst/>
                      </a:endParaRP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 dirty="0">
                          <a:effectLst/>
                        </a:rPr>
                        <a:t>79.22 </a:t>
                      </a:r>
                      <a:r>
                        <a:rPr lang="cs-CZ" sz="1400" dirty="0" err="1">
                          <a:effectLst/>
                        </a:rPr>
                        <a:t>PFlops</a:t>
                      </a:r>
                      <a:endParaRPr lang="cs-CZ" sz="1400" dirty="0">
                        <a:effectLst/>
                      </a:endParaRP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500539"/>
                  </a:ext>
                </a:extLst>
              </a:tr>
              <a:tr h="271471"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 b="0">
                          <a:effectLst/>
                          <a:latin typeface="Nolan-Bold"/>
                        </a:rPr>
                        <a:t>#10 Tianhe-2A</a:t>
                      </a:r>
                      <a:endParaRPr lang="cs-CZ" sz="1400">
                        <a:effectLst/>
                      </a:endParaRP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 dirty="0">
                          <a:effectLst/>
                        </a:rPr>
                        <a:t>Čína</a:t>
                      </a: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 dirty="0" err="1">
                          <a:effectLst/>
                        </a:rPr>
                        <a:t>Kylin</a:t>
                      </a:r>
                      <a:r>
                        <a:rPr lang="cs-CZ" sz="1400" dirty="0">
                          <a:effectLst/>
                        </a:rPr>
                        <a:t> Linux</a:t>
                      </a: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>
                          <a:effectLst/>
                        </a:rPr>
                        <a:t>61.44 PFlops</a:t>
                      </a: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 dirty="0">
                          <a:effectLst/>
                        </a:rPr>
                        <a:t>100.68 </a:t>
                      </a:r>
                      <a:r>
                        <a:rPr lang="cs-CZ" sz="1400" dirty="0" err="1">
                          <a:effectLst/>
                        </a:rPr>
                        <a:t>PFlops</a:t>
                      </a:r>
                      <a:endParaRPr lang="cs-CZ" sz="1400" dirty="0">
                        <a:effectLst/>
                      </a:endParaRP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37396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2794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74F71-527B-421D-99DA-ED9D74ADF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2400" dirty="0"/>
              <a:t>Oživení starých počítačů: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7F338-C881-5E1D-0F5B-ABC84FBC07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1476375"/>
            <a:ext cx="9486690" cy="4609793"/>
          </a:xfrm>
        </p:spPr>
        <p:txBody>
          <a:bodyPr/>
          <a:lstStyle/>
          <a:p>
            <a:r>
              <a:rPr lang="cs-CZ" dirty="0"/>
              <a:t>Hlavní využití Linuxu je hlavně oživení starých počítačů</a:t>
            </a:r>
          </a:p>
          <a:p>
            <a:endParaRPr lang="cs-CZ" dirty="0"/>
          </a:p>
          <a:p>
            <a:r>
              <a:rPr lang="cs-CZ" dirty="0"/>
              <a:t>K tomu slouží hlavně </a:t>
            </a:r>
            <a:r>
              <a:rPr lang="cs-CZ" dirty="0" err="1"/>
              <a:t>Lubuntu</a:t>
            </a:r>
            <a:r>
              <a:rPr lang="cs-CZ" dirty="0"/>
              <a:t> a Linux Lite</a:t>
            </a:r>
          </a:p>
          <a:p>
            <a:endParaRPr lang="cs-CZ" dirty="0"/>
          </a:p>
          <a:p>
            <a:r>
              <a:rPr lang="cs-CZ" dirty="0"/>
              <a:t>Operační systémy založené na Linuxu jsou mnohdy velmi </a:t>
            </a:r>
            <a:r>
              <a:rPr lang="cs-CZ" dirty="0" err="1"/>
              <a:t>light-weight</a:t>
            </a:r>
            <a:r>
              <a:rPr lang="cs-CZ" dirty="0"/>
              <a:t>, tedy málo náročné na hardware</a:t>
            </a:r>
          </a:p>
          <a:p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930986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ED67B-14E0-B844-C9B4-2A0FE5A909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9135" y="1495424"/>
            <a:ext cx="9486690" cy="3896651"/>
          </a:xfrm>
        </p:spPr>
        <p:txBody>
          <a:bodyPr/>
          <a:lstStyle/>
          <a:p>
            <a:endParaRPr lang="cs-CZ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33F5EB-7D82-82DE-237F-8E83708D4EBC}"/>
              </a:ext>
            </a:extLst>
          </p:cNvPr>
          <p:cNvSpPr txBox="1"/>
          <p:nvPr/>
        </p:nvSpPr>
        <p:spPr>
          <a:xfrm>
            <a:off x="1559135" y="723900"/>
            <a:ext cx="6924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b="1" dirty="0" err="1"/>
              <a:t>Backup</a:t>
            </a:r>
            <a:r>
              <a:rPr lang="cs-CZ" sz="2400" b="1" dirty="0"/>
              <a:t> a </a:t>
            </a:r>
            <a:r>
              <a:rPr lang="cs-CZ" sz="2400" b="1" dirty="0" err="1"/>
              <a:t>torrenty</a:t>
            </a:r>
            <a:r>
              <a:rPr lang="cs-CZ" sz="2400" b="1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555367997"/>
      </p:ext>
    </p:extLst>
  </p:cSld>
  <p:clrMapOvr>
    <a:masterClrMapping/>
  </p:clrMapOvr>
</p:sld>
</file>

<file path=ppt/theme/theme1.xml><?xml version="1.0" encoding="utf-8"?>
<a:theme xmlns:a="http://schemas.openxmlformats.org/drawingml/2006/main" name="InterweaveVTI">
  <a:themeElements>
    <a:clrScheme name="AnalogousFromDarkSeedLeftStep">
      <a:dk1>
        <a:srgbClr val="000000"/>
      </a:dk1>
      <a:lt1>
        <a:srgbClr val="FFFFFF"/>
      </a:lt1>
      <a:dk2>
        <a:srgbClr val="1C2431"/>
      </a:dk2>
      <a:lt2>
        <a:srgbClr val="F1F3F0"/>
      </a:lt2>
      <a:accent1>
        <a:srgbClr val="A62DE3"/>
      </a:accent1>
      <a:accent2>
        <a:srgbClr val="562DD5"/>
      </a:accent2>
      <a:accent3>
        <a:srgbClr val="2D4CE3"/>
      </a:accent3>
      <a:accent4>
        <a:srgbClr val="1B86D1"/>
      </a:accent4>
      <a:accent5>
        <a:srgbClr val="25BEBE"/>
      </a:accent5>
      <a:accent6>
        <a:srgbClr val="19C57D"/>
      </a:accent6>
      <a:hlink>
        <a:srgbClr val="3897AA"/>
      </a:hlink>
      <a:folHlink>
        <a:srgbClr val="7F7F7F"/>
      </a:folHlink>
    </a:clrScheme>
    <a:fontScheme name="Interweave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weaveVTI" id="{2A5AE21D-FC75-4AD0-BC12-FA563BC24905}" vid="{9A4A41B8-EB69-44BB-8E15-B517E25CF8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628</Words>
  <Application>Microsoft Office PowerPoint</Application>
  <PresentationFormat>Widescreen</PresentationFormat>
  <Paragraphs>124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Nolan-Bold</vt:lpstr>
      <vt:lpstr>Arial</vt:lpstr>
      <vt:lpstr>Calibri</vt:lpstr>
      <vt:lpstr>Neue Haas Grotesk Text Pro</vt:lpstr>
      <vt:lpstr>InterweaveVTI</vt:lpstr>
      <vt:lpstr>Linux</vt:lpstr>
      <vt:lpstr> Výběr tématu</vt:lpstr>
      <vt:lpstr> Základní informace</vt:lpstr>
      <vt:lpstr>Historie:</vt:lpstr>
      <vt:lpstr>PowerPoint Presentation</vt:lpstr>
      <vt:lpstr>Využití:</vt:lpstr>
      <vt:lpstr>PowerPoint Presentation</vt:lpstr>
      <vt:lpstr>Oživení starých počítačů:</vt:lpstr>
      <vt:lpstr>PowerPoint Presentation</vt:lpstr>
      <vt:lpstr>Automatizace domácnosti:</vt:lpstr>
      <vt:lpstr>Oprašování hackování a zabezpečení</vt:lpstr>
      <vt:lpstr>Práce s pevnými disky a oddíly: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</dc:title>
  <dc:creator>Rozlílek Radovan</dc:creator>
  <cp:lastModifiedBy>Rozlílek Radovan</cp:lastModifiedBy>
  <cp:revision>6</cp:revision>
  <dcterms:created xsi:type="dcterms:W3CDTF">2022-12-20T16:17:13Z</dcterms:created>
  <dcterms:modified xsi:type="dcterms:W3CDTF">2023-01-03T19:51:20Z</dcterms:modified>
</cp:coreProperties>
</file>