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59" r:id="rId4"/>
    <p:sldId id="270" r:id="rId5"/>
    <p:sldId id="258" r:id="rId6"/>
    <p:sldId id="260" r:id="rId7"/>
    <p:sldId id="268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69" r:id="rId16"/>
    <p:sldId id="271" r:id="rId17"/>
    <p:sldId id="276" r:id="rId18"/>
    <p:sldId id="272" r:id="rId19"/>
    <p:sldId id="277" r:id="rId20"/>
    <p:sldId id="273" r:id="rId21"/>
    <p:sldId id="278" r:id="rId22"/>
    <p:sldId id="275" r:id="rId23"/>
    <p:sldId id="274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7F40A95E-E1FD-44D9-87AE-52A0F94C7B2C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689FA112-844C-414F-80D7-6B7FAA3DAE37}" type="pres">
      <dgm:prSet presAssocID="{8BD07D21-FBE9-4D4A-B4F9-B7945D28B1E2}" presName="dummyMaxCanvas" presStyleCnt="0">
        <dgm:presLayoutVars/>
      </dgm:prSet>
      <dgm:spPr/>
    </dgm:pt>
    <dgm:pt modelId="{7066CA00-3EBE-47AA-B88F-6CB40A4272E0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ED96E57B-725C-4E53-8892-B1CCD176AA05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C83B0B55-886C-4012-B6BE-F118AFCE9DB4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1307ECA8-55F9-4F13-A1D4-B79EFCE13330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227A9507-3444-44C9-82E3-3E42366A47CC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88ACD3DD-22C2-4D20-863A-60E3071C84CB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0DA1779E-10FC-475C-B23F-AF4EFFECDD82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A22FD813-00CF-4DD1-9866-EFD2D016562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E9447AF6-990D-4ED9-8CA7-2CE607B2D76A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67D26DBC-21B3-4500-B6D1-72135EED9DFC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F700D008-82BA-4469-97CB-8D80F59F4B99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65101-DAED-4784-A05C-F8A42078AF52}" type="presOf" srcId="{D80A5040-239A-49DE-975E-339FEECB1678}" destId="{0DA1779E-10FC-475C-B23F-AF4EFFECDD82}" srcOrd="0" destOrd="0" presId="urn:microsoft.com/office/officeart/2005/8/layout/vProcess5"/>
    <dgm:cxn modelId="{5694731E-4ED1-48FD-9B43-D94C687945D9}" type="presOf" srcId="{107DAE44-8E68-4698-A65A-50693583A1E1}" destId="{E9447AF6-990D-4ED9-8CA7-2CE607B2D76A}" srcOrd="1" destOrd="0" presId="urn:microsoft.com/office/officeart/2005/8/layout/vProcess5"/>
    <dgm:cxn modelId="{2B988F44-BD69-4F98-B5DE-7338B51B5AA2}" type="presOf" srcId="{A5B42A4B-0378-4BA1-B1F7-64214F5DD3B8}" destId="{C83B0B55-886C-4012-B6BE-F118AFCE9DB4}" srcOrd="0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F1FF9D48-46A9-4817-90D0-5D1576EAE5AF}" type="presOf" srcId="{A5B42A4B-0378-4BA1-B1F7-64214F5DD3B8}" destId="{67D26DBC-21B3-4500-B6D1-72135EED9DFC}" srcOrd="1" destOrd="0" presId="urn:microsoft.com/office/officeart/2005/8/layout/vProcess5"/>
    <dgm:cxn modelId="{C172EF75-FB78-4B03-81F7-54DFCF321DC4}" type="presOf" srcId="{81809DD3-E332-4945-9A4E-FE6009B83A4D}" destId="{F700D008-82BA-4469-97CB-8D80F59F4B99}" srcOrd="1" destOrd="0" presId="urn:microsoft.com/office/officeart/2005/8/layout/vProcess5"/>
    <dgm:cxn modelId="{8E56C17A-255B-4A78-9AC6-D54BDAE9D1C9}" type="presOf" srcId="{F7A79FE5-0A58-4846-8C39-84C0C3F6FEB1}" destId="{7066CA00-3EBE-47AA-B88F-6CB40A4272E0}" srcOrd="0" destOrd="0" presId="urn:microsoft.com/office/officeart/2005/8/layout/vProcess5"/>
    <dgm:cxn modelId="{F6C4D49E-693B-4E01-9063-DBA52F438506}" type="presOf" srcId="{831B20B4-C9B6-448E-9461-064067AF1AF0}" destId="{88ACD3DD-22C2-4D20-863A-60E3071C84CB}" srcOrd="0" destOrd="0" presId="urn:microsoft.com/office/officeart/2005/8/layout/vProcess5"/>
    <dgm:cxn modelId="{FA6E79A4-92F2-4862-8FCE-998CDE485971}" type="presOf" srcId="{F7A79FE5-0A58-4846-8C39-84C0C3F6FEB1}" destId="{A22FD813-00CF-4DD1-9866-EFD2D016562D}" srcOrd="1" destOrd="0" presId="urn:microsoft.com/office/officeart/2005/8/layout/vProcess5"/>
    <dgm:cxn modelId="{44D868AF-90AC-4BD9-83F6-C5245B984A95}" type="presOf" srcId="{107DAE44-8E68-4698-A65A-50693583A1E1}" destId="{ED96E57B-725C-4E53-8892-B1CCD176AA05}" srcOrd="0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F89A10CC-F1FC-464E-8572-7BF022CF4F24}" type="presOf" srcId="{8BD07D21-FBE9-4D4A-B4F9-B7945D28B1E2}" destId="{7F40A95E-E1FD-44D9-87AE-52A0F94C7B2C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5CB330E5-A514-4DB3-90C3-A2D1567AD08F}" type="presOf" srcId="{81809DD3-E332-4945-9A4E-FE6009B83A4D}" destId="{1307ECA8-55F9-4F13-A1D4-B79EFCE13330}" srcOrd="0" destOrd="0" presId="urn:microsoft.com/office/officeart/2005/8/layout/vProcess5"/>
    <dgm:cxn modelId="{2A9159FC-42EB-4815-B3BE-F452C75ED765}" type="presOf" srcId="{E72CA70F-9284-4A81-9A0C-64828AD17401}" destId="{227A9507-3444-44C9-82E3-3E42366A47CC}" srcOrd="0" destOrd="0" presId="urn:microsoft.com/office/officeart/2005/8/layout/vProcess5"/>
    <dgm:cxn modelId="{0E3A24D8-13EC-4A80-8270-CA9B684D1872}" type="presParOf" srcId="{7F40A95E-E1FD-44D9-87AE-52A0F94C7B2C}" destId="{689FA112-844C-414F-80D7-6B7FAA3DAE37}" srcOrd="0" destOrd="0" presId="urn:microsoft.com/office/officeart/2005/8/layout/vProcess5"/>
    <dgm:cxn modelId="{13ACD741-BDC5-4854-AA8B-328806D44CD8}" type="presParOf" srcId="{7F40A95E-E1FD-44D9-87AE-52A0F94C7B2C}" destId="{7066CA00-3EBE-47AA-B88F-6CB40A4272E0}" srcOrd="1" destOrd="0" presId="urn:microsoft.com/office/officeart/2005/8/layout/vProcess5"/>
    <dgm:cxn modelId="{B6388EE7-937A-4A0F-B395-FF8AD0566A1A}" type="presParOf" srcId="{7F40A95E-E1FD-44D9-87AE-52A0F94C7B2C}" destId="{ED96E57B-725C-4E53-8892-B1CCD176AA05}" srcOrd="2" destOrd="0" presId="urn:microsoft.com/office/officeart/2005/8/layout/vProcess5"/>
    <dgm:cxn modelId="{CE037FB1-8513-476D-81C7-ADDCCE56906D}" type="presParOf" srcId="{7F40A95E-E1FD-44D9-87AE-52A0F94C7B2C}" destId="{C83B0B55-886C-4012-B6BE-F118AFCE9DB4}" srcOrd="3" destOrd="0" presId="urn:microsoft.com/office/officeart/2005/8/layout/vProcess5"/>
    <dgm:cxn modelId="{31DF066B-A408-49F0-86CA-A852CD7E4133}" type="presParOf" srcId="{7F40A95E-E1FD-44D9-87AE-52A0F94C7B2C}" destId="{1307ECA8-55F9-4F13-A1D4-B79EFCE13330}" srcOrd="4" destOrd="0" presId="urn:microsoft.com/office/officeart/2005/8/layout/vProcess5"/>
    <dgm:cxn modelId="{8A87BE8E-A124-435E-ABCD-544AED44920B}" type="presParOf" srcId="{7F40A95E-E1FD-44D9-87AE-52A0F94C7B2C}" destId="{227A9507-3444-44C9-82E3-3E42366A47CC}" srcOrd="5" destOrd="0" presId="urn:microsoft.com/office/officeart/2005/8/layout/vProcess5"/>
    <dgm:cxn modelId="{7BB47E47-3183-4443-9873-1CD01CA052FD}" type="presParOf" srcId="{7F40A95E-E1FD-44D9-87AE-52A0F94C7B2C}" destId="{88ACD3DD-22C2-4D20-863A-60E3071C84CB}" srcOrd="6" destOrd="0" presId="urn:microsoft.com/office/officeart/2005/8/layout/vProcess5"/>
    <dgm:cxn modelId="{886EFEB3-4DCC-4C42-A619-95172BBC350E}" type="presParOf" srcId="{7F40A95E-E1FD-44D9-87AE-52A0F94C7B2C}" destId="{0DA1779E-10FC-475C-B23F-AF4EFFECDD82}" srcOrd="7" destOrd="0" presId="urn:microsoft.com/office/officeart/2005/8/layout/vProcess5"/>
    <dgm:cxn modelId="{3913FCEE-3F28-4E02-AB84-162D33CD6279}" type="presParOf" srcId="{7F40A95E-E1FD-44D9-87AE-52A0F94C7B2C}" destId="{A22FD813-00CF-4DD1-9866-EFD2D016562D}" srcOrd="8" destOrd="0" presId="urn:microsoft.com/office/officeart/2005/8/layout/vProcess5"/>
    <dgm:cxn modelId="{794592CC-D221-450A-BBAF-E0E56F7F4619}" type="presParOf" srcId="{7F40A95E-E1FD-44D9-87AE-52A0F94C7B2C}" destId="{E9447AF6-990D-4ED9-8CA7-2CE607B2D76A}" srcOrd="9" destOrd="0" presId="urn:microsoft.com/office/officeart/2005/8/layout/vProcess5"/>
    <dgm:cxn modelId="{16BBC1AD-5351-4DA2-BF29-2B8BA0ECB04B}" type="presParOf" srcId="{7F40A95E-E1FD-44D9-87AE-52A0F94C7B2C}" destId="{67D26DBC-21B3-4500-B6D1-72135EED9DFC}" srcOrd="10" destOrd="0" presId="urn:microsoft.com/office/officeart/2005/8/layout/vProcess5"/>
    <dgm:cxn modelId="{E5FB5A02-242C-49C0-A876-061A1EF4D3A8}" type="presParOf" srcId="{7F40A95E-E1FD-44D9-87AE-52A0F94C7B2C}" destId="{F700D008-82BA-4469-97CB-8D80F59F4B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CA00-3EBE-47AA-B88F-6CB40A4272E0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ED96E57B-725C-4E53-8892-B1CCD176AA05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C83B0B55-886C-4012-B6BE-F118AFCE9DB4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1307ECA8-55F9-4F13-A1D4-B79EFCE1333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227A9507-3444-44C9-82E3-3E42366A47CC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88ACD3DD-22C2-4D20-863A-60E3071C84CB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0DA1779E-10FC-475C-B23F-AF4EFFECDD82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Tím, že skrývá soubory, je hodně bezpečný, protože v případě útoku malwarem jsou soubory izolovány a není možné k nim přistoupit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08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Přestože se jedná o stejný operační systém, každé grafické prostředí nabízí jiné funkce.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02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Zajímavost: První co mi vyskočilo při hledání obrázku k tomuto Linuxu, nebyla sama Hannah, ale tento operační systém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21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GCC je 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Taková základní (možná i něco navíc) těch bude asi sedm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92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</a:t>
            </a:r>
            <a:r>
              <a:rPr lang="cs-CZ" dirty="0" err="1"/>
              <a:t>linux</a:t>
            </a:r>
            <a:r>
              <a:rPr lang="cs-CZ" dirty="0"/>
              <a:t> asi 96,6 procent z milionu serverů na světě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stackscale.com nějakou formu Linuxu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25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8.xml"/><Relationship Id="rId7" Type="http://schemas.openxmlformats.org/officeDocument/2006/relationships/slide" Target="slide16.xml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image" Target="../media/image12.svg"/><Relationship Id="rId10" Type="http://schemas.openxmlformats.org/officeDocument/2006/relationships/slide" Target="slide20.xml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wire.com/linux-mint-cinnamon-top-5-things-to-know-469346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5.xml"/><Relationship Id="rId5" Type="http://schemas.openxmlformats.org/officeDocument/2006/relationships/slide" Target="slide3.xm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Roz12/Linux.git" TargetMode="External"/><Relationship Id="rId2" Type="http://schemas.openxmlformats.org/officeDocument/2006/relationships/hyperlink" Target="https://github.com/RadRoz12/Linu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 dirty="0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D77A6A-B2D1-13A5-B658-58F709E78FBE}"/>
              </a:ext>
            </a:extLst>
          </p:cNvPr>
          <p:cNvSpPr>
            <a:spLocks noChangeAspect="1"/>
          </p:cNvSpPr>
          <p:nvPr/>
        </p:nvSpPr>
        <p:spPr>
          <a:xfrm>
            <a:off x="359999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000">
        <p159:morph option="byObject"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18526"/>
          </a:xfrm>
        </p:spPr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Lubuntu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lightweight</a:t>
            </a:r>
            <a:r>
              <a:rPr lang="cs-CZ" dirty="0"/>
              <a:t>, tedy málo náročné na hardware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ECFDEC-5DA7-4A7C-9405-05AF5E59162B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1E5C91-9C38-DBC7-0DAD-42F51587550E}"/>
              </a:ext>
            </a:extLst>
          </p:cNvPr>
          <p:cNvSpPr>
            <a:spLocks noChangeAspect="1"/>
          </p:cNvSpPr>
          <p:nvPr/>
        </p:nvSpPr>
        <p:spPr>
          <a:xfrm>
            <a:off x="720001" y="6407999"/>
            <a:ext cx="358991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D67B-14E0-B844-C9B4-2A0FE5A9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3896651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3F5EB-7D82-82DE-237F-8E83708D4EBC}"/>
              </a:ext>
            </a:extLst>
          </p:cNvPr>
          <p:cNvSpPr txBox="1"/>
          <p:nvPr/>
        </p:nvSpPr>
        <p:spPr>
          <a:xfrm>
            <a:off x="1559135" y="723900"/>
            <a:ext cx="692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cs-CZ" sz="2400" b="1" dirty="0"/>
              <a:t> a </a:t>
            </a:r>
            <a:r>
              <a:rPr lang="cs-CZ" sz="2400" b="1" dirty="0" err="1"/>
              <a:t>torrenty</a:t>
            </a:r>
            <a:r>
              <a:rPr lang="cs-CZ" sz="2400" b="1" dirty="0"/>
              <a:t>:</a:t>
            </a:r>
          </a:p>
        </p:txBody>
      </p:sp>
      <p:sp>
        <p:nvSpPr>
          <p:cNvPr id="2" name="Action Button: Go Hom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4E9AD20-D8A4-B861-CF75-8A4D23115672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EE7EF7-39B5-7293-E195-696F1F12484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6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kalendář,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 Linuxu, protože není na něj tolik softwaru jako na Windows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6C18E-3B40-FEAB-F62E-06AD8E82FFC7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42C07-98F2-AAE0-C94C-6E5C201BDC83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0C57CB-B8F2-89B7-28A7-C5194FC8E57D}"/>
              </a:ext>
            </a:extLst>
          </p:cNvPr>
          <p:cNvSpPr>
            <a:spLocks noChangeAspect="1"/>
          </p:cNvSpPr>
          <p:nvPr/>
        </p:nvSpPr>
        <p:spPr>
          <a:xfrm>
            <a:off x="311563" y="634871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B91E04-7E57-4AE8-CC12-E0DAEF258384}"/>
              </a:ext>
            </a:extLst>
          </p:cNvPr>
          <p:cNvSpPr>
            <a:spLocks noChangeAspect="1"/>
          </p:cNvSpPr>
          <p:nvPr/>
        </p:nvSpPr>
        <p:spPr>
          <a:xfrm>
            <a:off x="699273" y="634871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 že kdyby po prodání onoho disku chtěl někdo získat vaše data,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2489F9-F74B-CACD-73AF-6E488E1418E6}"/>
              </a:ext>
            </a:extLst>
          </p:cNvPr>
          <p:cNvSpPr>
            <a:spLocks noChangeAspect="1"/>
          </p:cNvSpPr>
          <p:nvPr/>
        </p:nvSpPr>
        <p:spPr>
          <a:xfrm>
            <a:off x="299148" y="6370168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EA7C8-4889-F2EB-FCB1-AB8FCB4D2373}"/>
              </a:ext>
            </a:extLst>
          </p:cNvPr>
          <p:cNvSpPr>
            <a:spLocks noChangeAspect="1"/>
          </p:cNvSpPr>
          <p:nvPr/>
        </p:nvSpPr>
        <p:spPr>
          <a:xfrm>
            <a:off x="686858" y="6370167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39C-0E62-44E1-29EB-68D78E7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Distribuce:</a:t>
            </a:r>
          </a:p>
        </p:txBody>
      </p:sp>
      <p:pic>
        <p:nvPicPr>
          <p:cNvPr id="7" name="Zástupný obsah 6" descr="Domov">
            <a:hlinkClick r:id="rId3" action="ppaction://hlinksldjump"/>
            <a:extLst>
              <a:ext uri="{FF2B5EF4-FFF2-40B4-BE49-F238E27FC236}">
                <a16:creationId xmlns:a16="http://schemas.microsoft.com/office/drawing/2014/main" id="{DEC0BFC0-2C67-48EB-9E5F-F7754B6B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8482" y="3102428"/>
            <a:ext cx="914400" cy="914400"/>
          </a:xfrm>
        </p:spPr>
      </p:pic>
      <p:sp>
        <p:nvSpPr>
          <p:cNvPr id="4" name="Action Button: Go Home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544D2A-D781-58F2-AA26-30640C560837}"/>
              </a:ext>
            </a:extLst>
          </p:cNvPr>
          <p:cNvSpPr>
            <a:spLocks noChangeAspect="1"/>
          </p:cNvSpPr>
          <p:nvPr/>
        </p:nvSpPr>
        <p:spPr>
          <a:xfrm>
            <a:off x="279619" y="638105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C6463D-30EF-1E67-DDC7-BDC0C70825F3}"/>
              </a:ext>
            </a:extLst>
          </p:cNvPr>
          <p:cNvSpPr>
            <a:spLocks noChangeAspect="1"/>
          </p:cNvSpPr>
          <p:nvPr/>
        </p:nvSpPr>
        <p:spPr>
          <a:xfrm>
            <a:off x="667329" y="6381055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Webová kamera">
            <a:hlinkClick r:id="rId7" action="ppaction://hlinksldjump"/>
            <a:extLst>
              <a:ext uri="{FF2B5EF4-FFF2-40B4-BE49-F238E27FC236}">
                <a16:creationId xmlns:a16="http://schemas.microsoft.com/office/drawing/2014/main" id="{54530430-29D4-4BBF-B981-56A5565AE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6750" y="3004458"/>
            <a:ext cx="1219201" cy="1175656"/>
          </a:xfrm>
          <a:prstGeom prst="rect">
            <a:avLst/>
          </a:prstGeom>
        </p:spPr>
      </p:pic>
      <p:pic>
        <p:nvPicPr>
          <p:cNvPr id="11" name="Grafický objekt 10" descr="Střed terče">
            <a:hlinkClick r:id="rId10" action="ppaction://hlinksldjump"/>
            <a:extLst>
              <a:ext uri="{FF2B5EF4-FFF2-40B4-BE49-F238E27FC236}">
                <a16:creationId xmlns:a16="http://schemas.microsoft.com/office/drawing/2014/main" id="{7AEC728A-129C-4352-B505-27B0AA5A01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18" y="3102428"/>
            <a:ext cx="914400" cy="9144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24EBD6-5A3F-4B0D-A084-6904316297F9}"/>
              </a:ext>
            </a:extLst>
          </p:cNvPr>
          <p:cNvSpPr txBox="1"/>
          <p:nvPr/>
        </p:nvSpPr>
        <p:spPr>
          <a:xfrm>
            <a:off x="2392499" y="4167051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uživatele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13DCF4-3A25-4255-B340-F0A17C1B84E5}"/>
              </a:ext>
            </a:extLst>
          </p:cNvPr>
          <p:cNvSpPr txBox="1"/>
          <p:nvPr/>
        </p:nvSpPr>
        <p:spPr>
          <a:xfrm>
            <a:off x="5122816" y="4180113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bezpečnost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F873E87-FE2E-4C82-B63C-00B9AB165105}"/>
              </a:ext>
            </a:extLst>
          </p:cNvPr>
          <p:cNvSpPr txBox="1"/>
          <p:nvPr/>
        </p:nvSpPr>
        <p:spPr>
          <a:xfrm>
            <a:off x="8033838" y="4180113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Unikáty</a:t>
            </a:r>
          </a:p>
        </p:txBody>
      </p:sp>
    </p:spTree>
    <p:extLst>
      <p:ext uri="{BB962C8B-B14F-4D97-AF65-F5344CB8AC3E}">
        <p14:creationId xmlns:p14="http://schemas.microsoft.com/office/powerpoint/2010/main" val="174310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F47834-8C60-4CB7-A161-CEAEE9D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529415"/>
            <a:ext cx="9836190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 dirty="0"/>
              <a:t>Zaměřené na bezpečnost:</a:t>
            </a:r>
            <a:br>
              <a:rPr lang="cs-CZ" sz="3400" dirty="0"/>
            </a:br>
            <a:r>
              <a:rPr lang="cs-CZ" sz="3400" dirty="0" err="1"/>
              <a:t>Qubes</a:t>
            </a:r>
            <a:r>
              <a:rPr lang="cs-CZ" sz="3400" dirty="0"/>
              <a:t> OS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9D7D1-1511-4D44-9E20-F17389C4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Operační systém </a:t>
            </a:r>
            <a:r>
              <a:rPr lang="cs-CZ" dirty="0" err="1"/>
              <a:t>Qubes</a:t>
            </a:r>
            <a:r>
              <a:rPr lang="cs-CZ" dirty="0"/>
              <a:t> se hodí pro firmy s velkými nároky na bezpečnost</a:t>
            </a:r>
          </a:p>
          <a:p>
            <a:pPr>
              <a:lnSpc>
                <a:spcPct val="100000"/>
              </a:lnSpc>
            </a:pPr>
            <a:r>
              <a:rPr lang="cs-CZ" dirty="0"/>
              <a:t>Jeho bezpečnostní kouzlo spočívá v tom že izoluje (skrývá) soubory a virtuální počítače</a:t>
            </a:r>
          </a:p>
          <a:p>
            <a:pPr>
              <a:lnSpc>
                <a:spcPct val="100000"/>
              </a:lnSpc>
            </a:pPr>
            <a:r>
              <a:rPr lang="cs-CZ" dirty="0"/>
              <a:t>Tato distribuce není vhodná pro začátečníky ani pro pokročilé uživatele</a:t>
            </a:r>
          </a:p>
        </p:txBody>
      </p:sp>
      <p:pic>
        <p:nvPicPr>
          <p:cNvPr id="4" name="Obrázek 3" descr="Obsah obrázku text, snímek obrazovky, elektronika&#10;&#10;Popis byl vytvořen automaticky">
            <a:extLst>
              <a:ext uri="{FF2B5EF4-FFF2-40B4-BE49-F238E27FC236}">
                <a16:creationId xmlns:a16="http://schemas.microsoft.com/office/drawing/2014/main" id="{366C78BF-E72E-4F9A-94C9-896A6898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5" y="1887778"/>
            <a:ext cx="5199575" cy="292476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3EBB768-F735-4069-B006-E432FF7FF510}"/>
              </a:ext>
            </a:extLst>
          </p:cNvPr>
          <p:cNvSpPr txBox="1"/>
          <p:nvPr/>
        </p:nvSpPr>
        <p:spPr>
          <a:xfrm>
            <a:off x="6296297" y="4858453"/>
            <a:ext cx="51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Ukázka z </a:t>
            </a:r>
            <a:r>
              <a:rPr lang="cs-CZ" b="1" dirty="0" err="1"/>
              <a:t>Qubes</a:t>
            </a:r>
            <a:r>
              <a:rPr lang="cs-CZ" b="1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16801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31CB4F-80ED-422E-9F59-58678677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9" y="272020"/>
            <a:ext cx="3603625" cy="903637"/>
          </a:xfrm>
        </p:spPr>
        <p:txBody>
          <a:bodyPr>
            <a:normAutofit/>
          </a:bodyPr>
          <a:lstStyle/>
          <a:p>
            <a:r>
              <a:rPr lang="cs-CZ" dirty="0" err="1"/>
              <a:t>Kali</a:t>
            </a:r>
            <a:r>
              <a:rPr lang="cs-CZ" dirty="0"/>
              <a:t>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6B97C-3554-4687-A472-2A5EAC89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583742"/>
            <a:ext cx="4169283" cy="444226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cs-CZ" sz="2400" dirty="0"/>
              <a:t>Využívaný pro penetrační testy různých druhů zabezpečení</a:t>
            </a:r>
          </a:p>
          <a:p>
            <a:pPr>
              <a:lnSpc>
                <a:spcPct val="100000"/>
              </a:lnSpc>
            </a:pPr>
            <a:r>
              <a:rPr lang="cs-CZ" sz="2400" dirty="0"/>
              <a:t>Je dodáván s nástroji: </a:t>
            </a:r>
            <a:r>
              <a:rPr lang="cs-CZ" sz="2400" dirty="0" err="1"/>
              <a:t>Ettercap</a:t>
            </a:r>
            <a:r>
              <a:rPr lang="cs-CZ" sz="2400" dirty="0"/>
              <a:t>, </a:t>
            </a:r>
            <a:r>
              <a:rPr lang="cs-CZ" sz="2400" dirty="0" err="1"/>
              <a:t>Foremost</a:t>
            </a:r>
            <a:r>
              <a:rPr lang="cs-CZ" sz="2400" dirty="0"/>
              <a:t>, </a:t>
            </a:r>
            <a:r>
              <a:rPr lang="cs-CZ" sz="2400" dirty="0" err="1"/>
              <a:t>Aircrack</a:t>
            </a:r>
            <a:endParaRPr lang="cs-CZ" sz="2400" dirty="0"/>
          </a:p>
          <a:p>
            <a:pPr>
              <a:lnSpc>
                <a:spcPct val="100000"/>
              </a:lnSpc>
            </a:pPr>
            <a:r>
              <a:rPr lang="cs-CZ" sz="2400" dirty="0"/>
              <a:t>Obsahuje také nástroj pro správu kybernetických útoků </a:t>
            </a:r>
            <a:r>
              <a:rPr lang="cs-CZ" sz="2400" dirty="0" err="1"/>
              <a:t>Armitage</a:t>
            </a:r>
          </a:p>
          <a:p>
            <a:pPr>
              <a:lnSpc>
                <a:spcPct val="100000"/>
              </a:lnSpc>
            </a:pPr>
            <a:r>
              <a:rPr lang="cs-CZ" sz="2400" dirty="0"/>
              <a:t>Vhodný pro středně pokročilé ve srovnání s </a:t>
            </a:r>
            <a:r>
              <a:rPr lang="cs-CZ" sz="2400" dirty="0" err="1"/>
              <a:t>Qubes</a:t>
            </a:r>
            <a:endParaRPr lang="cs-CZ" sz="24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64581BE-A532-469C-A55E-80F7D4AB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6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A502A-DB27-4797-AB9A-A39C335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Zaměřené na uživatele:</a:t>
            </a:r>
            <a:br>
              <a:rPr lang="cs-CZ"/>
            </a:br>
            <a:r>
              <a:rPr lang="cs-CZ"/>
              <a:t>Ubuntu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77A85F-C6F7-4E9B-8E25-F4EE50A7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38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44A6577-5D78-482D-9B5B-DAD73885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cs-CZ" dirty="0"/>
              <a:t>Linux </a:t>
            </a:r>
            <a:r>
              <a:rPr lang="cs-CZ" dirty="0" err="1"/>
              <a:t>Mint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BC7216D-4B14-44F1-92EF-9EDE003E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cs-CZ" sz="2000"/>
              <a:t>Vhodný pro začátečníky, kteří přestoupili z Windows</a:t>
            </a:r>
          </a:p>
          <a:p>
            <a:r>
              <a:rPr lang="cs-CZ" sz="2000"/>
              <a:t>Dodává se s ekvivalenty Windows aplikací (př.: Microsoft Office je zde zastoupen s </a:t>
            </a:r>
            <a:r>
              <a:rPr lang="cs-CZ" sz="2000" err="1"/>
              <a:t>Libreoffice</a:t>
            </a:r>
            <a:r>
              <a:rPr lang="cs-CZ" sz="2000"/>
              <a:t>)</a:t>
            </a:r>
          </a:p>
          <a:p>
            <a:r>
              <a:rPr lang="cs-CZ" sz="2000"/>
              <a:t>V tomto operačním systému jsou tři grafická prostředí – </a:t>
            </a:r>
            <a:r>
              <a:rPr lang="cs-CZ" sz="2000" err="1"/>
              <a:t>Cinnamon</a:t>
            </a:r>
            <a:r>
              <a:rPr lang="cs-CZ" sz="2000"/>
              <a:t>, </a:t>
            </a:r>
            <a:r>
              <a:rPr lang="cs-CZ" sz="2000" err="1"/>
              <a:t>Xfce</a:t>
            </a:r>
            <a:r>
              <a:rPr lang="cs-CZ" sz="2000"/>
              <a:t>, Mate</a:t>
            </a:r>
          </a:p>
          <a:p>
            <a:endParaRPr lang="cs-CZ" sz="200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3DEAF35-3FF5-4CEE-A984-A5481683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596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2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498517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  <p:pic>
        <p:nvPicPr>
          <p:cNvPr id="8" name="Graphic 7" descr="Backpac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292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7" y="3973673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4531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665128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4483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317393" y="407513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B13869A-CC0E-78E4-D63B-014F88BF93C1}"/>
              </a:ext>
            </a:extLst>
          </p:cNvPr>
          <p:cNvSpPr/>
          <p:nvPr/>
        </p:nvSpPr>
        <p:spPr>
          <a:xfrm>
            <a:off x="637952" y="86029"/>
            <a:ext cx="393405" cy="36933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44885-F3EC-71B1-8C87-6ECD4A624766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7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46E1F4-1B90-4D56-8635-F37FA732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cs-CZ" dirty="0"/>
              <a:t>Unikáty:</a:t>
            </a:r>
            <a:br>
              <a:rPr lang="cs-CZ" dirty="0"/>
            </a:b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2B334-C90F-495C-94B2-6FAB82D4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Tento Linux je derivát </a:t>
            </a:r>
            <a:r>
              <a:rPr lang="cs-CZ" dirty="0" err="1"/>
              <a:t>Ubuntu</a:t>
            </a:r>
            <a:endParaRPr lang="cs-CZ"/>
          </a:p>
          <a:p>
            <a:pPr>
              <a:lnSpc>
                <a:spcPct val="100000"/>
              </a:lnSpc>
            </a:pPr>
            <a:r>
              <a:rPr lang="cs-CZ" dirty="0"/>
              <a:t>Při špatném pojmenováni souboru si, místo toho, aby ho opravil systém název přečte jako </a:t>
            </a:r>
            <a:r>
              <a:rPr lang="cs-CZ" dirty="0" err="1"/>
              <a:t>rm</a:t>
            </a:r>
            <a:r>
              <a:rPr lang="cs-CZ" dirty="0"/>
              <a:t> –</a:t>
            </a:r>
            <a:r>
              <a:rPr lang="cs-CZ" dirty="0" err="1"/>
              <a:t>rf</a:t>
            </a:r>
            <a:r>
              <a:rPr lang="cs-CZ" dirty="0"/>
              <a:t>/, což znamená vymazat disk</a:t>
            </a:r>
            <a:endParaRPr lang="cs-CZ"/>
          </a:p>
          <a:p>
            <a:pPr>
              <a:lnSpc>
                <a:spcPct val="100000"/>
              </a:lnSpc>
            </a:pPr>
            <a:r>
              <a:rPr lang="cs-CZ" dirty="0"/>
              <a:t>Je to šílené, ale existuje to</a:t>
            </a:r>
            <a:endParaRPr lang="cs-CZ"/>
          </a:p>
          <a:p>
            <a:pPr>
              <a:lnSpc>
                <a:spcPct val="100000"/>
              </a:lnSpc>
            </a:pPr>
            <a:r>
              <a:rPr lang="cs-CZ" dirty="0"/>
              <a:t>Doporučuji tento systém nepoužívat</a:t>
            </a:r>
            <a:endParaRPr lang="cs-CZ"/>
          </a:p>
          <a:p>
            <a:pPr>
              <a:lnSpc>
                <a:spcPct val="100000"/>
              </a:lnSpc>
            </a:pPr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72F44-9B1C-41F7-B716-690BA573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5"/>
          <a:stretch/>
        </p:blipFill>
        <p:spPr bwMode="auto">
          <a:xfrm>
            <a:off x="5666161" y="-4"/>
            <a:ext cx="654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F1F4B75-A5AB-49C6-850A-876884054596}"/>
              </a:ext>
            </a:extLst>
          </p:cNvPr>
          <p:cNvSpPr txBox="1"/>
          <p:nvPr/>
        </p:nvSpPr>
        <p:spPr>
          <a:xfrm>
            <a:off x="6235724" y="6195978"/>
            <a:ext cx="540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Ukázka ze </a:t>
            </a: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400363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8B59C-22B6-46D3-AEDF-052BCC02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Hannah Montana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A24448-7B36-4B8F-A9D2-A3547D86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Tato distribuce je to co říká</a:t>
            </a:r>
          </a:p>
          <a:p>
            <a:r>
              <a:rPr lang="cs-CZ" dirty="0"/>
              <a:t>Tento Linux byl určen pro dívky okolo roku 2003</a:t>
            </a:r>
          </a:p>
          <a:p>
            <a:r>
              <a:rPr lang="cs-CZ" dirty="0"/>
              <a:t>Je vybaven tématem televizního seriálu, který je v jeho názvu</a:t>
            </a:r>
          </a:p>
          <a:p>
            <a:r>
              <a:rPr lang="cs-CZ" dirty="0"/>
              <a:t>Je to derivát </a:t>
            </a:r>
            <a:r>
              <a:rPr lang="cs-CZ" dirty="0" err="1"/>
              <a:t>Kubuntu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ED92F3C-6434-4040-9F16-F3D3AB4B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CA9A8-EA1D-458B-9E62-F99DC8B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59484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Použitá literatura: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09AEC9-D333-412E-9D62-B635E42D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14847"/>
            <a:ext cx="9486690" cy="4871321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11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A1A29F-E292-4DB2-878C-6ED13D8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Odkaz na repozitář: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4CA30AF-5FEE-4A93-9478-DC89410D449F}"/>
              </a:ext>
            </a:extLst>
          </p:cNvPr>
          <p:cNvSpPr txBox="1"/>
          <p:nvPr/>
        </p:nvSpPr>
        <p:spPr>
          <a:xfrm>
            <a:off x="5763820" y="2160016"/>
            <a:ext cx="531057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RadRoz12/Linux (github.com)</a:t>
            </a:r>
            <a:endParaRPr lang="en-US"/>
          </a:p>
        </p:txBody>
      </p:sp>
      <p:pic>
        <p:nvPicPr>
          <p:cNvPr id="5" name="Zástupný obsah 4" descr="USB">
            <a:hlinkClick r:id="rId3"/>
            <a:extLst>
              <a:ext uri="{FF2B5EF4-FFF2-40B4-BE49-F238E27FC236}">
                <a16:creationId xmlns:a16="http://schemas.microsoft.com/office/drawing/2014/main" id="{D123F897-DFF7-4AE3-B618-23A620D6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 dirty="0"/>
            </a:br>
            <a:r>
              <a:rPr lang="cs-CZ" dirty="0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První vydání 17. září 1991</a:t>
            </a:r>
          </a:p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</a:t>
            </a:r>
            <a:r>
              <a:rPr lang="cs-CZ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lang="cs-CZ" b="1" dirty="0"/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35" r="29935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B250A69-E7B5-7BE8-6950-7FE2D01F17D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0B740-1183-7924-8992-AEDE31C7E87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EFE3-751C-8A42-AAD4-13A5FAE5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Něco o autorovi: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D17-BE1D-E20F-65BB-9935B416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9F71F4-88CA-4530-AE02-14876DB6C773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741B1-E779-10E3-457F-5EBC8FABC0A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3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72075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ction Button: Go Home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D5EA653-49ED-8FFC-1E09-672BEAFA010D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58468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36C6B1-041D-2EA8-2E50-DADB8FEAAA8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ction Button: Go Home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7AD22F7-5D89-9112-91A7-B358A5DCD562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BAFB19-D5C1-1C70-AFAA-066CF2494809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503-35F4-286C-283A-278788B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 využití:</a:t>
            </a:r>
          </a:p>
        </p:txBody>
      </p:sp>
      <p:sp>
        <p:nvSpPr>
          <p:cNvPr id="3" name="Action Button: Go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D9D80F-2231-4C7D-6286-6D0469799A20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5411CD-B860-EA4D-B32C-B4E9B421D86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Jeho využití bylo a je zdarma</a:t>
            </a:r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Ubuntu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  <p:sp>
        <p:nvSpPr>
          <p:cNvPr id="5" name="Action Button: Go Hom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18C410-E073-3DBC-897A-92E1CF1FF2FB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8CE449-5EF3-6A55-C7D5-51A581722C6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95 až 100 procent běží na Linuxu</a:t>
            </a:r>
          </a:p>
          <a:p>
            <a:r>
              <a:rPr lang="cs-CZ" dirty="0"/>
              <a:t>Hlavně: Red Hat Enterprise Linux (RHEL) nebo Ubuntu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952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OS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Rmax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>
                          <a:effectLst/>
                        </a:rPr>
                        <a:t>Red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#3 LUMI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#4 Leonardo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#5 Summit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#6 Sierra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#8 Perlmutter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#9 Selene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Ubuntu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#10 Tianhe-2A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Kylin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  <p:sp>
        <p:nvSpPr>
          <p:cNvPr id="2" name="Action Button: Go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75B040-1AEF-C13D-D816-06B2EE6102B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2ED653-EC56-26B8-6147-D9E589A5CA5C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Širokoúhlá obrazovka</PresentationFormat>
  <Paragraphs>171</Paragraphs>
  <Slides>23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Calibri</vt:lpstr>
      <vt:lpstr>Neue Haas Grotesk Text Pro</vt:lpstr>
      <vt:lpstr>Nolan-Bold</vt:lpstr>
      <vt:lpstr>InterweaveVTI</vt:lpstr>
      <vt:lpstr>Linux</vt:lpstr>
      <vt:lpstr> Výběr tématu</vt:lpstr>
      <vt:lpstr> Základní informace</vt:lpstr>
      <vt:lpstr>Něco o autorovi:</vt:lpstr>
      <vt:lpstr>Historie:</vt:lpstr>
      <vt:lpstr>Prezentace aplikace PowerPoint</vt:lpstr>
      <vt:lpstr>Témata využití:</vt:lpstr>
      <vt:lpstr>Využití:</vt:lpstr>
      <vt:lpstr>Prezentace aplikace PowerPoint</vt:lpstr>
      <vt:lpstr>Oživení starých počítačů:</vt:lpstr>
      <vt:lpstr>Prezentace aplikace PowerPoint</vt:lpstr>
      <vt:lpstr>Automatizace domácnosti:</vt:lpstr>
      <vt:lpstr>Oprašování hackování a zabezpečení</vt:lpstr>
      <vt:lpstr>Práce s pevnými disky a oddíly:</vt:lpstr>
      <vt:lpstr>Distribuce:</vt:lpstr>
      <vt:lpstr>Zaměřené na bezpečnost: Qubes OS</vt:lpstr>
      <vt:lpstr>Kali Linux</vt:lpstr>
      <vt:lpstr>Zaměřené na uživatele: Ubuntu</vt:lpstr>
      <vt:lpstr>Linux Mint</vt:lpstr>
      <vt:lpstr>Unikáty: Suicide Linux</vt:lpstr>
      <vt:lpstr>Hannah Montana Linux</vt:lpstr>
      <vt:lpstr>Použitá literatura:</vt:lpstr>
      <vt:lpstr>Odkaz na repozitář: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1</cp:revision>
  <dcterms:created xsi:type="dcterms:W3CDTF">2023-01-16T17:52:37Z</dcterms:created>
  <dcterms:modified xsi:type="dcterms:W3CDTF">2023-01-16T17:53:25Z</dcterms:modified>
</cp:coreProperties>
</file>