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59" r:id="rId4"/>
    <p:sldId id="270" r:id="rId5"/>
    <p:sldId id="258" r:id="rId6"/>
    <p:sldId id="260" r:id="rId7"/>
    <p:sldId id="268" r:id="rId8"/>
    <p:sldId id="261" r:id="rId9"/>
    <p:sldId id="262" r:id="rId10"/>
    <p:sldId id="267" r:id="rId11"/>
    <p:sldId id="264" r:id="rId12"/>
    <p:sldId id="263" r:id="rId13"/>
    <p:sldId id="265" r:id="rId14"/>
    <p:sldId id="266" r:id="rId15"/>
    <p:sldId id="269" r:id="rId16"/>
    <p:sldId id="271" r:id="rId17"/>
    <p:sldId id="276" r:id="rId18"/>
    <p:sldId id="272" r:id="rId19"/>
    <p:sldId id="277" r:id="rId20"/>
    <p:sldId id="273" r:id="rId21"/>
    <p:sldId id="278" r:id="rId22"/>
    <p:sldId id="279" r:id="rId23"/>
    <p:sldId id="280" r:id="rId24"/>
    <p:sldId id="275" r:id="rId25"/>
    <p:sldId id="274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73" d="100"/>
          <a:sy n="73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7F40A95E-E1FD-44D9-87AE-52A0F94C7B2C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689FA112-844C-414F-80D7-6B7FAA3DAE37}" type="pres">
      <dgm:prSet presAssocID="{8BD07D21-FBE9-4D4A-B4F9-B7945D28B1E2}" presName="dummyMaxCanvas" presStyleCnt="0">
        <dgm:presLayoutVars/>
      </dgm:prSet>
      <dgm:spPr/>
    </dgm:pt>
    <dgm:pt modelId="{7066CA00-3EBE-47AA-B88F-6CB40A4272E0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ED96E57B-725C-4E53-8892-B1CCD176AA05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C83B0B55-886C-4012-B6BE-F118AFCE9DB4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1307ECA8-55F9-4F13-A1D4-B79EFCE13330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227A9507-3444-44C9-82E3-3E42366A47CC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88ACD3DD-22C2-4D20-863A-60E3071C84CB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0DA1779E-10FC-475C-B23F-AF4EFFECDD82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A22FD813-00CF-4DD1-9866-EFD2D016562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E9447AF6-990D-4ED9-8CA7-2CE607B2D76A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67D26DBC-21B3-4500-B6D1-72135EED9DFC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F700D008-82BA-4469-97CB-8D80F59F4B99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165101-DAED-4784-A05C-F8A42078AF52}" type="presOf" srcId="{D80A5040-239A-49DE-975E-339FEECB1678}" destId="{0DA1779E-10FC-475C-B23F-AF4EFFECDD82}" srcOrd="0" destOrd="0" presId="urn:microsoft.com/office/officeart/2005/8/layout/vProcess5"/>
    <dgm:cxn modelId="{5694731E-4ED1-48FD-9B43-D94C687945D9}" type="presOf" srcId="{107DAE44-8E68-4698-A65A-50693583A1E1}" destId="{E9447AF6-990D-4ED9-8CA7-2CE607B2D76A}" srcOrd="1" destOrd="0" presId="urn:microsoft.com/office/officeart/2005/8/layout/vProcess5"/>
    <dgm:cxn modelId="{2B988F44-BD69-4F98-B5DE-7338B51B5AA2}" type="presOf" srcId="{A5B42A4B-0378-4BA1-B1F7-64214F5DD3B8}" destId="{C83B0B55-886C-4012-B6BE-F118AFCE9DB4}" srcOrd="0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F1FF9D48-46A9-4817-90D0-5D1576EAE5AF}" type="presOf" srcId="{A5B42A4B-0378-4BA1-B1F7-64214F5DD3B8}" destId="{67D26DBC-21B3-4500-B6D1-72135EED9DFC}" srcOrd="1" destOrd="0" presId="urn:microsoft.com/office/officeart/2005/8/layout/vProcess5"/>
    <dgm:cxn modelId="{C172EF75-FB78-4B03-81F7-54DFCF321DC4}" type="presOf" srcId="{81809DD3-E332-4945-9A4E-FE6009B83A4D}" destId="{F700D008-82BA-4469-97CB-8D80F59F4B99}" srcOrd="1" destOrd="0" presId="urn:microsoft.com/office/officeart/2005/8/layout/vProcess5"/>
    <dgm:cxn modelId="{8E56C17A-255B-4A78-9AC6-D54BDAE9D1C9}" type="presOf" srcId="{F7A79FE5-0A58-4846-8C39-84C0C3F6FEB1}" destId="{7066CA00-3EBE-47AA-B88F-6CB40A4272E0}" srcOrd="0" destOrd="0" presId="urn:microsoft.com/office/officeart/2005/8/layout/vProcess5"/>
    <dgm:cxn modelId="{F6C4D49E-693B-4E01-9063-DBA52F438506}" type="presOf" srcId="{831B20B4-C9B6-448E-9461-064067AF1AF0}" destId="{88ACD3DD-22C2-4D20-863A-60E3071C84CB}" srcOrd="0" destOrd="0" presId="urn:microsoft.com/office/officeart/2005/8/layout/vProcess5"/>
    <dgm:cxn modelId="{FA6E79A4-92F2-4862-8FCE-998CDE485971}" type="presOf" srcId="{F7A79FE5-0A58-4846-8C39-84C0C3F6FEB1}" destId="{A22FD813-00CF-4DD1-9866-EFD2D016562D}" srcOrd="1" destOrd="0" presId="urn:microsoft.com/office/officeart/2005/8/layout/vProcess5"/>
    <dgm:cxn modelId="{44D868AF-90AC-4BD9-83F6-C5245B984A95}" type="presOf" srcId="{107DAE44-8E68-4698-A65A-50693583A1E1}" destId="{ED96E57B-725C-4E53-8892-B1CCD176AA05}" srcOrd="0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F89A10CC-F1FC-464E-8572-7BF022CF4F24}" type="presOf" srcId="{8BD07D21-FBE9-4D4A-B4F9-B7945D28B1E2}" destId="{7F40A95E-E1FD-44D9-87AE-52A0F94C7B2C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5CB330E5-A514-4DB3-90C3-A2D1567AD08F}" type="presOf" srcId="{81809DD3-E332-4945-9A4E-FE6009B83A4D}" destId="{1307ECA8-55F9-4F13-A1D4-B79EFCE13330}" srcOrd="0" destOrd="0" presId="urn:microsoft.com/office/officeart/2005/8/layout/vProcess5"/>
    <dgm:cxn modelId="{2A9159FC-42EB-4815-B3BE-F452C75ED765}" type="presOf" srcId="{E72CA70F-9284-4A81-9A0C-64828AD17401}" destId="{227A9507-3444-44C9-82E3-3E42366A47CC}" srcOrd="0" destOrd="0" presId="urn:microsoft.com/office/officeart/2005/8/layout/vProcess5"/>
    <dgm:cxn modelId="{0E3A24D8-13EC-4A80-8270-CA9B684D1872}" type="presParOf" srcId="{7F40A95E-E1FD-44D9-87AE-52A0F94C7B2C}" destId="{689FA112-844C-414F-80D7-6B7FAA3DAE37}" srcOrd="0" destOrd="0" presId="urn:microsoft.com/office/officeart/2005/8/layout/vProcess5"/>
    <dgm:cxn modelId="{13ACD741-BDC5-4854-AA8B-328806D44CD8}" type="presParOf" srcId="{7F40A95E-E1FD-44D9-87AE-52A0F94C7B2C}" destId="{7066CA00-3EBE-47AA-B88F-6CB40A4272E0}" srcOrd="1" destOrd="0" presId="urn:microsoft.com/office/officeart/2005/8/layout/vProcess5"/>
    <dgm:cxn modelId="{B6388EE7-937A-4A0F-B395-FF8AD0566A1A}" type="presParOf" srcId="{7F40A95E-E1FD-44D9-87AE-52A0F94C7B2C}" destId="{ED96E57B-725C-4E53-8892-B1CCD176AA05}" srcOrd="2" destOrd="0" presId="urn:microsoft.com/office/officeart/2005/8/layout/vProcess5"/>
    <dgm:cxn modelId="{CE037FB1-8513-476D-81C7-ADDCCE56906D}" type="presParOf" srcId="{7F40A95E-E1FD-44D9-87AE-52A0F94C7B2C}" destId="{C83B0B55-886C-4012-B6BE-F118AFCE9DB4}" srcOrd="3" destOrd="0" presId="urn:microsoft.com/office/officeart/2005/8/layout/vProcess5"/>
    <dgm:cxn modelId="{31DF066B-A408-49F0-86CA-A852CD7E4133}" type="presParOf" srcId="{7F40A95E-E1FD-44D9-87AE-52A0F94C7B2C}" destId="{1307ECA8-55F9-4F13-A1D4-B79EFCE13330}" srcOrd="4" destOrd="0" presId="urn:microsoft.com/office/officeart/2005/8/layout/vProcess5"/>
    <dgm:cxn modelId="{8A87BE8E-A124-435E-ABCD-544AED44920B}" type="presParOf" srcId="{7F40A95E-E1FD-44D9-87AE-52A0F94C7B2C}" destId="{227A9507-3444-44C9-82E3-3E42366A47CC}" srcOrd="5" destOrd="0" presId="urn:microsoft.com/office/officeart/2005/8/layout/vProcess5"/>
    <dgm:cxn modelId="{7BB47E47-3183-4443-9873-1CD01CA052FD}" type="presParOf" srcId="{7F40A95E-E1FD-44D9-87AE-52A0F94C7B2C}" destId="{88ACD3DD-22C2-4D20-863A-60E3071C84CB}" srcOrd="6" destOrd="0" presId="urn:microsoft.com/office/officeart/2005/8/layout/vProcess5"/>
    <dgm:cxn modelId="{886EFEB3-4DCC-4C42-A619-95172BBC350E}" type="presParOf" srcId="{7F40A95E-E1FD-44D9-87AE-52A0F94C7B2C}" destId="{0DA1779E-10FC-475C-B23F-AF4EFFECDD82}" srcOrd="7" destOrd="0" presId="urn:microsoft.com/office/officeart/2005/8/layout/vProcess5"/>
    <dgm:cxn modelId="{3913FCEE-3F28-4E02-AB84-162D33CD6279}" type="presParOf" srcId="{7F40A95E-E1FD-44D9-87AE-52A0F94C7B2C}" destId="{A22FD813-00CF-4DD1-9866-EFD2D016562D}" srcOrd="8" destOrd="0" presId="urn:microsoft.com/office/officeart/2005/8/layout/vProcess5"/>
    <dgm:cxn modelId="{794592CC-D221-450A-BBAF-E0E56F7F4619}" type="presParOf" srcId="{7F40A95E-E1FD-44D9-87AE-52A0F94C7B2C}" destId="{E9447AF6-990D-4ED9-8CA7-2CE607B2D76A}" srcOrd="9" destOrd="0" presId="urn:microsoft.com/office/officeart/2005/8/layout/vProcess5"/>
    <dgm:cxn modelId="{16BBC1AD-5351-4DA2-BF29-2B8BA0ECB04B}" type="presParOf" srcId="{7F40A95E-E1FD-44D9-87AE-52A0F94C7B2C}" destId="{67D26DBC-21B3-4500-B6D1-72135EED9DFC}" srcOrd="10" destOrd="0" presId="urn:microsoft.com/office/officeart/2005/8/layout/vProcess5"/>
    <dgm:cxn modelId="{E5FB5A02-242C-49C0-A876-061A1EF4D3A8}" type="presParOf" srcId="{7F40A95E-E1FD-44D9-87AE-52A0F94C7B2C}" destId="{F700D008-82BA-4469-97CB-8D80F59F4B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CA00-3EBE-47AA-B88F-6CB40A4272E0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ED96E57B-725C-4E53-8892-B1CCD176AA05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C83B0B55-886C-4012-B6BE-F118AFCE9DB4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1307ECA8-55F9-4F13-A1D4-B79EFCE1333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227A9507-3444-44C9-82E3-3E42366A47CC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88ACD3DD-22C2-4D20-863A-60E3071C84CB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0DA1779E-10FC-475C-B23F-AF4EFFECDD82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61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si budeme povídat, lepší je mít funkční počítač pro základní věci než funkční počítač.</a:t>
            </a:r>
          </a:p>
          <a:p>
            <a:r>
              <a:rPr lang="cs-CZ" dirty="0"/>
              <a:t>O </a:t>
            </a:r>
            <a:r>
              <a:rPr lang="cs-CZ" dirty="0" err="1"/>
              <a:t>Lubuntu</a:t>
            </a:r>
            <a:r>
              <a:rPr lang="cs-CZ" dirty="0"/>
              <a:t> a Linux Lite později v prezentaci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6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Lze také třeba ovládat žaluzie a klimatizaci, </a:t>
            </a:r>
            <a:r>
              <a:rPr lang="cs-CZ" dirty="0" err="1"/>
              <a:t>streamovat</a:t>
            </a:r>
            <a:r>
              <a:rPr lang="cs-CZ" dirty="0"/>
              <a:t> hudbu, udělat </a:t>
            </a:r>
            <a:r>
              <a:rPr lang="cs-CZ" dirty="0" err="1"/>
              <a:t>fotorámeček</a:t>
            </a:r>
            <a:r>
              <a:rPr lang="cs-CZ" dirty="0"/>
              <a:t> vlastně na všechno co si vzpomenete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73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Pro torrenty se to hodí zvláště pro lidi, kteří nechtějí mít počítač zapnutý 24/7</a:t>
            </a:r>
          </a:p>
          <a:p>
            <a:endParaRPr lang="en-US"/>
          </a:p>
          <a:p>
            <a:r>
              <a:rPr lang="en-US"/>
              <a:t>Jen tak pro zajímavost, zašel jsem na stránku a už nefunguje</a:t>
            </a:r>
          </a:p>
          <a:p>
            <a:endParaRPr lang="en-US"/>
          </a:p>
          <a:p>
            <a:r>
              <a:rPr lang="en-US"/>
              <a:t>A konec podpory MCE byla oznámena v květnu 2015 před vydáním Windows 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 </a:t>
            </a:r>
            <a:r>
              <a:rPr lang="cs-CZ" dirty="0" err="1"/>
              <a:t>Kali</a:t>
            </a:r>
            <a:r>
              <a:rPr lang="cs-CZ" dirty="0"/>
              <a:t> Linuxu a možná i </a:t>
            </a:r>
            <a:r>
              <a:rPr lang="cs-CZ" dirty="0" err="1"/>
              <a:t>BlackTracku</a:t>
            </a:r>
            <a:r>
              <a:rPr lang="cs-CZ" dirty="0"/>
              <a:t> něco později.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43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289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254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Tím, že skrývá soubory, je hodně bezpečný, protože v případě útoku malwarem jsou soubory izolovány a není možné k nim přistoupit…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081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Viděl jsem jednoho člověka nabourávat se do Windows XP bez </a:t>
            </a:r>
            <a:r>
              <a:rPr lang="cs-CZ" dirty="0" err="1"/>
              <a:t>Service</a:t>
            </a:r>
            <a:r>
              <a:rPr lang="cs-CZ" dirty="0"/>
              <a:t> Packu a celkem dobře se do něj dá nabourat, ale jak říkám, používá se na penetrační testy. Normální hacker by si vytvořil svůj systém pro </a:t>
            </a:r>
            <a:r>
              <a:rPr lang="cs-CZ" dirty="0" err="1"/>
              <a:t>hackování</a:t>
            </a:r>
            <a:r>
              <a:rPr lang="cs-CZ" dirty="0"/>
              <a:t>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906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Instalace </a:t>
            </a:r>
            <a:r>
              <a:rPr lang="cs-CZ" dirty="0" err="1"/>
              <a:t>Ubuntu</a:t>
            </a:r>
            <a:r>
              <a:rPr lang="cs-CZ" dirty="0"/>
              <a:t> vypadá podobně jako u Windows 10…</a:t>
            </a:r>
          </a:p>
          <a:p>
            <a:r>
              <a:rPr lang="cs-CZ" dirty="0"/>
              <a:t>Jen tak pro šťouraly, má monolitické jádro (to pochází z </a:t>
            </a:r>
            <a:r>
              <a:rPr lang="cs-CZ" dirty="0" err="1"/>
              <a:t>MINIXu</a:t>
            </a:r>
            <a:r>
              <a:rPr lang="cs-CZ" dirty="0"/>
              <a:t>)…</a:t>
            </a:r>
          </a:p>
          <a:p>
            <a:r>
              <a:rPr lang="cs-CZ" dirty="0"/>
              <a:t>Možná někdo neví, ale toto je logo </a:t>
            </a:r>
            <a:r>
              <a:rPr lang="cs-CZ" dirty="0" err="1"/>
              <a:t>Ubuntu</a:t>
            </a:r>
            <a:r>
              <a:rPr lang="cs-CZ" dirty="0"/>
              <a:t>…</a:t>
            </a:r>
          </a:p>
          <a:p>
            <a:r>
              <a:rPr lang="cs-CZ" dirty="0"/>
              <a:t>Více o </a:t>
            </a:r>
            <a:r>
              <a:rPr lang="cs-CZ" dirty="0" err="1"/>
              <a:t>Lubuntu</a:t>
            </a:r>
            <a:r>
              <a:rPr lang="cs-CZ" dirty="0"/>
              <a:t> později…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504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Přestože se jedná o stejný operační systém, každé grafické prostředí nabízí jiné funkce…</a:t>
            </a:r>
          </a:p>
          <a:p>
            <a:r>
              <a:rPr lang="cs-CZ" dirty="0"/>
              <a:t>Ačkoli to je open-source OS, má malou část proprietární…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02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402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Jsem, možná, někdy </a:t>
            </a:r>
            <a:r>
              <a:rPr lang="cs-CZ" dirty="0" err="1"/>
              <a:t>otravnej</a:t>
            </a:r>
            <a:r>
              <a:rPr lang="cs-CZ" dirty="0"/>
              <a:t>, ale ne takhle…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906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Zajímavost: První co mi vyskočilo při hledání obrázku k tomuto Linuxu, nebyla sama Hannah, ale tento operační systém</a:t>
            </a:r>
          </a:p>
          <a:p>
            <a:r>
              <a:rPr lang="cs-CZ" dirty="0"/>
              <a:t>Je málo informací ohledně Hannah Montana Linuxu…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212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124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Každá aplikace, která s tím přijde je speciálně uzpůsobená pro něj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145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458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tato ikona směřuje na GitHub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9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40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Basic je programovací jazyk využívaný v 80. letech minulého století na skoro všech 8-bitových počítačích</a:t>
            </a:r>
          </a:p>
          <a:p>
            <a:r>
              <a:rPr lang="cs-CZ" dirty="0"/>
              <a:t>Jeho diplomová práce se jmenovala: Linux, přenosný operační systém a napsal ji na počítači typu PC-AT</a:t>
            </a:r>
          </a:p>
          <a:p>
            <a:r>
              <a:rPr lang="cs-CZ" dirty="0"/>
              <a:t>Trochu historie bude později…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Znění zákona: </a:t>
            </a:r>
            <a:r>
              <a:rPr lang="cs-CZ" sz="1200" dirty="0"/>
              <a:t>„Je-li hodně očí, všechny chyby jsou malé.“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8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166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GCC je 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7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Taková základní (možná i něco navíc) těch bude asi sedm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92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Linux asi 96,6 procent z milionu serverů na světě</a:t>
            </a:r>
          </a:p>
          <a:p>
            <a:r>
              <a:rPr lang="cs-CZ" dirty="0"/>
              <a:t>Škálovatelnost – schopnost pracovat s daty s náhlou změnou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stackscale.com nějakou formu Linuxu používají všech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slide" Target="slide18.xml"/><Relationship Id="rId7" Type="http://schemas.openxmlformats.org/officeDocument/2006/relationships/slide" Target="slide16.xml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32.png"/><Relationship Id="rId5" Type="http://schemas.openxmlformats.org/officeDocument/2006/relationships/image" Target="../media/image29.svg"/><Relationship Id="rId10" Type="http://schemas.openxmlformats.org/officeDocument/2006/relationships/slide" Target="slide20.xml"/><Relationship Id="rId4" Type="http://schemas.openxmlformats.org/officeDocument/2006/relationships/image" Target="../media/image28.png"/><Relationship Id="rId9" Type="http://schemas.openxmlformats.org/officeDocument/2006/relationships/image" Target="../media/image31.svg"/><Relationship Id="rId1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12" Type="http://schemas.openxmlformats.org/officeDocument/2006/relationships/slide" Target="slide15.xml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slide" Target="slide7.xml"/><Relationship Id="rId1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Roz12/Linu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hyperlink" Target="https://github.com/RadRoz12/Linux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urity-insider.de/torvalds-mahnt-mehr-sicherheit-im-iot-an-a-529493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1.xml"/><Relationship Id="rId18" Type="http://schemas.openxmlformats.org/officeDocument/2006/relationships/image" Target="../media/image24.png"/><Relationship Id="rId3" Type="http://schemas.openxmlformats.org/officeDocument/2006/relationships/slide" Target="slide2.xml"/><Relationship Id="rId21" Type="http://schemas.openxmlformats.org/officeDocument/2006/relationships/image" Target="../media/image26.png"/><Relationship Id="rId7" Type="http://schemas.openxmlformats.org/officeDocument/2006/relationships/slide" Target="slide9.xml"/><Relationship Id="rId12" Type="http://schemas.openxmlformats.org/officeDocument/2006/relationships/image" Target="../media/image19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20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svg"/><Relationship Id="rId10" Type="http://schemas.openxmlformats.org/officeDocument/2006/relationships/slide" Target="slide10.xml"/><Relationship Id="rId19" Type="http://schemas.openxmlformats.org/officeDocument/2006/relationships/image" Target="../media/image25.svg"/><Relationship Id="rId4" Type="http://schemas.openxmlformats.org/officeDocument/2006/relationships/slide" Target="slide14.xml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 dirty="0"/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 dirty="0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D77A6A-B2D1-13A5-B658-58F709E78FBE}"/>
              </a:ext>
            </a:extLst>
          </p:cNvPr>
          <p:cNvSpPr>
            <a:spLocks noChangeAspect="1"/>
          </p:cNvSpPr>
          <p:nvPr/>
        </p:nvSpPr>
        <p:spPr>
          <a:xfrm>
            <a:off x="359999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000">
        <p159:morph option="byObject"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F71-527B-421D-99DA-ED9D74AD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18526"/>
          </a:xfrm>
        </p:spPr>
        <p:txBody>
          <a:bodyPr>
            <a:normAutofit/>
          </a:bodyPr>
          <a:lstStyle/>
          <a:p>
            <a:r>
              <a:rPr lang="cs-CZ" sz="2400" dirty="0"/>
              <a:t>Oživení starých počítačů: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338-C881-5E1D-0F5B-ABC84FBC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6375"/>
            <a:ext cx="9486690" cy="4609793"/>
          </a:xfrm>
        </p:spPr>
        <p:txBody>
          <a:bodyPr/>
          <a:lstStyle/>
          <a:p>
            <a:r>
              <a:rPr lang="cs-CZ" dirty="0"/>
              <a:t>Hlavní využití Linuxu je hlavně oživení starých počítačů</a:t>
            </a:r>
          </a:p>
          <a:p>
            <a:endParaRPr lang="cs-CZ" dirty="0"/>
          </a:p>
          <a:p>
            <a:r>
              <a:rPr lang="cs-CZ" dirty="0"/>
              <a:t>K tomu slouží hlavně Lubuntu a Linux Lite</a:t>
            </a:r>
          </a:p>
          <a:p>
            <a:endParaRPr lang="cs-CZ" dirty="0"/>
          </a:p>
          <a:p>
            <a:r>
              <a:rPr lang="cs-CZ" dirty="0"/>
              <a:t>Operační systémy založené na Linuxu jsou mnohdy velmi </a:t>
            </a:r>
            <a:r>
              <a:rPr lang="cs-CZ" dirty="0" err="1"/>
              <a:t>lightweight</a:t>
            </a:r>
            <a:r>
              <a:rPr lang="cs-CZ" dirty="0"/>
              <a:t>, tedy málo náročné na hardware</a:t>
            </a:r>
          </a:p>
          <a:p>
            <a:r>
              <a:rPr lang="cs-CZ" dirty="0"/>
              <a:t>Příklad: </a:t>
            </a:r>
            <a:r>
              <a:rPr lang="cs-CZ" dirty="0" err="1"/>
              <a:t>Lubuntu</a:t>
            </a:r>
            <a:r>
              <a:rPr lang="cs-CZ" dirty="0"/>
              <a:t> a Linux Lite</a:t>
            </a:r>
          </a:p>
          <a:p>
            <a:endParaRPr lang="cs-CZ" dirty="0"/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ECFDEC-5DA7-4A7C-9405-05AF5E59162B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1E5C91-9C38-DBC7-0DAD-42F51587550E}"/>
              </a:ext>
            </a:extLst>
          </p:cNvPr>
          <p:cNvSpPr>
            <a:spLocks noChangeAspect="1"/>
          </p:cNvSpPr>
          <p:nvPr/>
        </p:nvSpPr>
        <p:spPr>
          <a:xfrm>
            <a:off x="720001" y="6407999"/>
            <a:ext cx="358991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98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C21-BED5-C2DB-9C8C-AA1582F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3838"/>
          </a:xfrm>
        </p:spPr>
        <p:txBody>
          <a:bodyPr>
            <a:normAutofit/>
          </a:bodyPr>
          <a:lstStyle/>
          <a:p>
            <a:r>
              <a:rPr lang="cs-CZ" sz="2400" dirty="0"/>
              <a:t>Automatizace domácnosti: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7BC-2EED-0833-068E-844131B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4685993"/>
          </a:xfrm>
        </p:spPr>
        <p:txBody>
          <a:bodyPr/>
          <a:lstStyle/>
          <a:p>
            <a:r>
              <a:rPr lang="cs-CZ" dirty="0"/>
              <a:t>S pomocí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a trochou znalostí Linuxu si můžeme trochu zautomatizovat domácnost</a:t>
            </a:r>
          </a:p>
          <a:p>
            <a:endParaRPr lang="cs-CZ" dirty="0"/>
          </a:p>
          <a:p>
            <a:r>
              <a:rPr lang="cs-CZ" dirty="0"/>
              <a:t>Třeba dát si na zeď tablet pro kalendář, nebo nastavit monitorovací systém</a:t>
            </a:r>
          </a:p>
          <a:p>
            <a:endParaRPr lang="cs-CZ" dirty="0"/>
          </a:p>
          <a:p>
            <a:r>
              <a:rPr lang="cs-CZ" dirty="0"/>
              <a:t>Je to trochu omezené kvůli Linuxu, protože není na něj tolik softwaru jako na Windows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A6C18E-3B40-FEAB-F62E-06AD8E82FFC7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342C07-98F2-AAE0-C94C-6E5C201BDC83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8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135" y="1495424"/>
            <a:ext cx="9486690" cy="4840062"/>
          </a:xfrm>
        </p:spPr>
        <p:txBody>
          <a:bodyPr>
            <a:normAutofit/>
          </a:bodyPr>
          <a:lstStyle/>
          <a:p>
            <a:r>
              <a:rPr lang="en-US" altLang="cs-CZ" dirty="0"/>
              <a:t>Počítač s Linuxem se hodí jako server pro Torrenty a backup</a:t>
            </a:r>
            <a:endParaRPr lang="cs-CZ" altLang="cs-CZ" dirty="0"/>
          </a:p>
          <a:p>
            <a:endParaRPr lang="cs-CZ" altLang="cs-CZ" dirty="0"/>
          </a:p>
          <a:p>
            <a:r>
              <a:rPr lang="cs-CZ" altLang="cs-CZ" dirty="0"/>
              <a:t>To s těmi Torrenty se zvláště hodí pro lidi, kteří sdílejí soubory ve svém počítači a nechtějí svůj počítač mít zapnutý 24/7</a:t>
            </a:r>
            <a:endParaRPr lang="en-US" altLang="cs-CZ" dirty="0"/>
          </a:p>
          <a:p>
            <a:endParaRPr lang="cs-CZ" altLang="cs-CZ" dirty="0"/>
          </a:p>
          <a:p>
            <a:r>
              <a:rPr lang="cs-CZ" altLang="cs-CZ" dirty="0"/>
              <a:t>Pokud byste chtěli mít doma menší server pro Torrenty, </a:t>
            </a:r>
            <a:r>
              <a:rPr lang="cs-CZ" altLang="cs-CZ" dirty="0" err="1"/>
              <a:t>backup</a:t>
            </a:r>
            <a:r>
              <a:rPr lang="cs-CZ" altLang="cs-CZ" dirty="0"/>
              <a:t>, hodí se to pro vás</a:t>
            </a:r>
          </a:p>
          <a:p>
            <a:endParaRPr lang="en-US" altLang="cs-CZ" dirty="0"/>
          </a:p>
          <a:p>
            <a:r>
              <a:rPr lang="en-US" altLang="cs-CZ" dirty="0"/>
              <a:t>Také se hodí jakožto domácí kino, zvlášť potom co Microsoft přestal podporovat svůj Media Center Edition operační systémy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135" y="723900"/>
            <a:ext cx="692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Backup</a:t>
            </a:r>
            <a:r>
              <a:rPr lang="en-US" altLang="cs-CZ" sz="2400" b="1" dirty="0" err="1"/>
              <a:t>,</a:t>
            </a:r>
            <a:r>
              <a:rPr lang="cs-CZ" sz="2400" b="1" dirty="0"/>
              <a:t> torrenty</a:t>
            </a:r>
            <a:r>
              <a:rPr lang="en-US" altLang="cs-CZ" sz="2400" b="1" dirty="0" err="1"/>
              <a:t>, home theater </a:t>
            </a:r>
            <a:r>
              <a:rPr lang="cs-CZ" sz="2400" b="1" dirty="0"/>
              <a:t>:</a:t>
            </a:r>
          </a:p>
        </p:txBody>
      </p:sp>
      <p:sp>
        <p:nvSpPr>
          <p:cNvPr id="2" name="Tlačítko akce: Přejít domů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5DBD8F8-EBA1-4303-8BF5-6CC4FA759833}"/>
              </a:ext>
            </a:extLst>
          </p:cNvPr>
          <p:cNvSpPr/>
          <p:nvPr/>
        </p:nvSpPr>
        <p:spPr>
          <a:xfrm>
            <a:off x="455089" y="633548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Přejít vpřed nebo Další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8C0C06-A9DC-4955-87B2-2806CED6E5A7}"/>
              </a:ext>
            </a:extLst>
          </p:cNvPr>
          <p:cNvSpPr/>
          <p:nvPr/>
        </p:nvSpPr>
        <p:spPr>
          <a:xfrm>
            <a:off x="827112" y="6335486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F72-F1F0-70D9-C89F-F9F65EB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4763"/>
          </a:xfrm>
        </p:spPr>
        <p:txBody>
          <a:bodyPr>
            <a:noAutofit/>
          </a:bodyPr>
          <a:lstStyle/>
          <a:p>
            <a:r>
              <a:rPr lang="cs-CZ" sz="2400" dirty="0"/>
              <a:t>Oprašování </a:t>
            </a:r>
            <a:r>
              <a:rPr lang="cs-CZ" sz="2400" dirty="0" err="1"/>
              <a:t>hackování</a:t>
            </a:r>
            <a:r>
              <a:rPr lang="cs-CZ" sz="2400" dirty="0"/>
              <a:t> a 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FC1A-5567-EAA8-1116-74B04A7B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4450"/>
            <a:ext cx="9486690" cy="4771718"/>
          </a:xfrm>
        </p:spPr>
        <p:txBody>
          <a:bodyPr/>
          <a:lstStyle/>
          <a:p>
            <a:r>
              <a:rPr lang="cs-CZ" dirty="0"/>
              <a:t>Pomocí linuxových distribucí jako je </a:t>
            </a:r>
            <a:r>
              <a:rPr lang="cs-CZ" dirty="0" err="1"/>
              <a:t>Kali</a:t>
            </a:r>
            <a:r>
              <a:rPr lang="cs-CZ" dirty="0"/>
              <a:t> Linux, nebo </a:t>
            </a:r>
            <a:r>
              <a:rPr lang="cs-CZ" dirty="0" err="1"/>
              <a:t>BlackTrack</a:t>
            </a:r>
            <a:r>
              <a:rPr lang="cs-CZ" dirty="0"/>
              <a:t> se můžete naučit více o své síti doma</a:t>
            </a:r>
          </a:p>
          <a:p>
            <a:endParaRPr lang="cs-CZ" dirty="0"/>
          </a:p>
          <a:p>
            <a:r>
              <a:rPr lang="cs-CZ" dirty="0"/>
              <a:t>Tyto distribuce můžete použít jako učení </a:t>
            </a:r>
            <a:r>
              <a:rPr lang="cs-CZ" dirty="0" err="1"/>
              <a:t>hackování</a:t>
            </a:r>
            <a:r>
              <a:rPr lang="cs-CZ" dirty="0"/>
              <a:t> protokolů WEP a WPA Wi-Fi</a:t>
            </a:r>
          </a:p>
          <a:p>
            <a:endParaRPr lang="cs-CZ" dirty="0"/>
          </a:p>
          <a:p>
            <a:r>
              <a:rPr lang="cs-CZ" dirty="0"/>
              <a:t>Nepoužívejte k dělání nějakých trestných činů!</a:t>
            </a:r>
          </a:p>
          <a:p>
            <a:endParaRPr lang="cs-CZ" dirty="0"/>
          </a:p>
          <a:p>
            <a:r>
              <a:rPr lang="cs-CZ" dirty="0"/>
              <a:t>Ale jejich naučení může pomoct bránění případných útokům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0C57CB-B8F2-89B7-28A7-C5194FC8E57D}"/>
              </a:ext>
            </a:extLst>
          </p:cNvPr>
          <p:cNvSpPr>
            <a:spLocks noChangeAspect="1"/>
          </p:cNvSpPr>
          <p:nvPr/>
        </p:nvSpPr>
        <p:spPr>
          <a:xfrm>
            <a:off x="311563" y="634871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1B91E04-7E57-4AE8-CC12-E0DAEF258384}"/>
              </a:ext>
            </a:extLst>
          </p:cNvPr>
          <p:cNvSpPr>
            <a:spLocks noChangeAspect="1"/>
          </p:cNvSpPr>
          <p:nvPr/>
        </p:nvSpPr>
        <p:spPr>
          <a:xfrm>
            <a:off x="699273" y="6348716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24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FA-44A0-840F-96A4-FFFE43A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63813"/>
          </a:xfrm>
        </p:spPr>
        <p:txBody>
          <a:bodyPr>
            <a:noAutofit/>
          </a:bodyPr>
          <a:lstStyle/>
          <a:p>
            <a:r>
              <a:rPr lang="cs-CZ" sz="2400" dirty="0"/>
              <a:t>Práce s pevnými disky a oddíly: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B5A-F4A0-E9E5-3AC5-008F327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43075"/>
            <a:ext cx="9486690" cy="434309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LiveCD</a:t>
            </a:r>
            <a:r>
              <a:rPr lang="cs-CZ" dirty="0"/>
              <a:t> můžete a s pomocí </a:t>
            </a:r>
            <a:r>
              <a:rPr lang="cs-CZ" dirty="0" err="1"/>
              <a:t>Gparted</a:t>
            </a:r>
            <a:r>
              <a:rPr lang="cs-CZ" dirty="0"/>
              <a:t>, který je jeho součástí můžete formátovat disky</a:t>
            </a:r>
          </a:p>
          <a:p>
            <a:endParaRPr lang="cs-CZ" dirty="0"/>
          </a:p>
          <a:p>
            <a:r>
              <a:rPr lang="cs-CZ" dirty="0"/>
              <a:t>Hlavní výhodou je že kdyby po prodání onoho disku chtěl někdo získat vaše data, bude to mnohem těžší</a:t>
            </a:r>
          </a:p>
          <a:p>
            <a:endParaRPr lang="cs-CZ" dirty="0"/>
          </a:p>
          <a:p>
            <a:r>
              <a:rPr lang="cs-CZ" dirty="0"/>
              <a:t>Také se dá samozřejmě použít jako pomůcka při klonování disků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2489F9-F74B-CACD-73AF-6E488E1418E6}"/>
              </a:ext>
            </a:extLst>
          </p:cNvPr>
          <p:cNvSpPr>
            <a:spLocks noChangeAspect="1"/>
          </p:cNvSpPr>
          <p:nvPr/>
        </p:nvSpPr>
        <p:spPr>
          <a:xfrm>
            <a:off x="299148" y="6370168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1EA7C8-4889-F2EB-FCB1-AB8FCB4D2373}"/>
              </a:ext>
            </a:extLst>
          </p:cNvPr>
          <p:cNvSpPr>
            <a:spLocks noChangeAspect="1"/>
          </p:cNvSpPr>
          <p:nvPr/>
        </p:nvSpPr>
        <p:spPr>
          <a:xfrm>
            <a:off x="686858" y="6370167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89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39C-0E62-44E1-29EB-68D78E7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Distribuce:</a:t>
            </a:r>
          </a:p>
        </p:txBody>
      </p:sp>
      <p:pic>
        <p:nvPicPr>
          <p:cNvPr id="7" name="Zástupný obsah 6" descr="Domov">
            <a:hlinkClick r:id="rId3" action="ppaction://hlinksldjump"/>
            <a:extLst>
              <a:ext uri="{FF2B5EF4-FFF2-40B4-BE49-F238E27FC236}">
                <a16:creationId xmlns:a16="http://schemas.microsoft.com/office/drawing/2014/main" id="{DEC0BFC0-2C67-48EB-9E5F-F7754B6BB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8482" y="2233749"/>
            <a:ext cx="914400" cy="914400"/>
          </a:xfrm>
        </p:spPr>
      </p:pic>
      <p:sp>
        <p:nvSpPr>
          <p:cNvPr id="4" name="Action Button: Go Home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D544D2A-D781-58F2-AA26-30640C560837}"/>
              </a:ext>
            </a:extLst>
          </p:cNvPr>
          <p:cNvSpPr>
            <a:spLocks noChangeAspect="1"/>
          </p:cNvSpPr>
          <p:nvPr/>
        </p:nvSpPr>
        <p:spPr>
          <a:xfrm>
            <a:off x="279619" y="638105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C6463D-30EF-1E67-DDC7-BDC0C70825F3}"/>
              </a:ext>
            </a:extLst>
          </p:cNvPr>
          <p:cNvSpPr>
            <a:spLocks noChangeAspect="1"/>
          </p:cNvSpPr>
          <p:nvPr/>
        </p:nvSpPr>
        <p:spPr>
          <a:xfrm>
            <a:off x="667329" y="6381055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Webová kamera">
            <a:hlinkClick r:id="rId7" action="ppaction://hlinksldjump"/>
            <a:extLst>
              <a:ext uri="{FF2B5EF4-FFF2-40B4-BE49-F238E27FC236}">
                <a16:creationId xmlns:a16="http://schemas.microsoft.com/office/drawing/2014/main" id="{54530430-29D4-4BBF-B981-56A5565AE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9120" y="2158637"/>
            <a:ext cx="1104055" cy="1064623"/>
          </a:xfrm>
          <a:prstGeom prst="rect">
            <a:avLst/>
          </a:prstGeom>
        </p:spPr>
      </p:pic>
      <p:pic>
        <p:nvPicPr>
          <p:cNvPr id="11" name="Grafický objekt 10" descr="Střed terče">
            <a:hlinkClick r:id="rId10" action="ppaction://hlinksldjump"/>
            <a:extLst>
              <a:ext uri="{FF2B5EF4-FFF2-40B4-BE49-F238E27FC236}">
                <a16:creationId xmlns:a16="http://schemas.microsoft.com/office/drawing/2014/main" id="{7AEC728A-129C-4352-B505-27B0AA5A01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8482" y="4199075"/>
            <a:ext cx="914400" cy="9144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24EBD6-5A3F-4B0D-A084-6904316297F9}"/>
              </a:ext>
            </a:extLst>
          </p:cNvPr>
          <p:cNvSpPr txBox="1"/>
          <p:nvPr/>
        </p:nvSpPr>
        <p:spPr>
          <a:xfrm>
            <a:off x="2499002" y="3244334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uživatele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13DCF4-3A25-4255-B340-F0A17C1B84E5}"/>
              </a:ext>
            </a:extLst>
          </p:cNvPr>
          <p:cNvSpPr txBox="1"/>
          <p:nvPr/>
        </p:nvSpPr>
        <p:spPr>
          <a:xfrm>
            <a:off x="7947964" y="3315547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bezpečnost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F873E87-FE2E-4C82-B63C-00B9AB165105}"/>
              </a:ext>
            </a:extLst>
          </p:cNvPr>
          <p:cNvSpPr txBox="1"/>
          <p:nvPr/>
        </p:nvSpPr>
        <p:spPr>
          <a:xfrm>
            <a:off x="2573202" y="519892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Unikáty</a:t>
            </a:r>
          </a:p>
        </p:txBody>
      </p:sp>
      <p:pic>
        <p:nvPicPr>
          <p:cNvPr id="6" name="Grafický objekt 5" descr="Kolibřík">
            <a:extLst>
              <a:ext uri="{FF2B5EF4-FFF2-40B4-BE49-F238E27FC236}">
                <a16:creationId xmlns:a16="http://schemas.microsoft.com/office/drawing/2014/main" id="{BDC0C475-1DDA-448C-BF7F-CDAEEE5AE1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3946" y="4199075"/>
            <a:ext cx="914400" cy="914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F2ACB0EC-D43C-4CA2-B3D4-00C829498475}"/>
              </a:ext>
            </a:extLst>
          </p:cNvPr>
          <p:cNvSpPr txBox="1"/>
          <p:nvPr/>
        </p:nvSpPr>
        <p:spPr>
          <a:xfrm>
            <a:off x="7478744" y="5198924"/>
            <a:ext cx="288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Nenáročné na hardware</a:t>
            </a:r>
          </a:p>
        </p:txBody>
      </p:sp>
    </p:spTree>
    <p:extLst>
      <p:ext uri="{BB962C8B-B14F-4D97-AF65-F5344CB8AC3E}">
        <p14:creationId xmlns:p14="http://schemas.microsoft.com/office/powerpoint/2010/main" val="174310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F47834-8C60-4CB7-A161-CEAEE9D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sz="4100"/>
              <a:t>Zaměřené na bezpečnost:</a:t>
            </a:r>
            <a:br>
              <a:rPr lang="cs-CZ" sz="4100"/>
            </a:br>
            <a:r>
              <a:rPr lang="cs-CZ" sz="4100" err="1"/>
              <a:t>Qubes</a:t>
            </a:r>
            <a:r>
              <a:rPr lang="cs-CZ" sz="4100"/>
              <a:t> OS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9D7D1-1511-4D44-9E20-F17389C4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Operační systém </a:t>
            </a:r>
            <a:r>
              <a:rPr lang="cs-CZ" dirty="0" err="1"/>
              <a:t>Qubes</a:t>
            </a:r>
            <a:r>
              <a:rPr lang="cs-CZ" dirty="0"/>
              <a:t> se hodí pro firmy s velkými nároky na bezpečnost</a:t>
            </a:r>
            <a:endParaRPr lang="cs-CZ"/>
          </a:p>
          <a:p>
            <a:r>
              <a:rPr lang="cs-CZ" dirty="0"/>
              <a:t>Jeho bezpečnostní kouzlo spočívá v tom, že izoluje (skrývá) soubory a virtuální počítače</a:t>
            </a:r>
            <a:endParaRPr lang="cs-CZ"/>
          </a:p>
          <a:p>
            <a:r>
              <a:rPr lang="cs-CZ" dirty="0"/>
              <a:t>Tato distribuce není vhodná pro začátečníky ani pro pokročilé uživatele</a:t>
            </a:r>
            <a:endParaRPr lang="cs-CZ"/>
          </a:p>
          <a:p>
            <a:r>
              <a:rPr lang="cs-CZ" dirty="0"/>
              <a:t>Nejnovější verze: 4.1.1 (18. 7. 2022)</a:t>
            </a:r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91975DF-7305-4C57-984C-55F79846B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3" r="25388"/>
          <a:stretch/>
        </p:blipFill>
        <p:spPr>
          <a:xfrm>
            <a:off x="8012030" y="10"/>
            <a:ext cx="417997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31CB4F-80ED-422E-9F59-58678677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 err="1"/>
              <a:t>Kali</a:t>
            </a:r>
            <a:r>
              <a:rPr lang="cs-CZ" dirty="0"/>
              <a:t>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16B97C-3554-4687-A472-2A5EAC89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005781"/>
            <a:ext cx="6881728" cy="3926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dirty="0"/>
              <a:t>Tvůrce: </a:t>
            </a:r>
            <a:r>
              <a:rPr lang="cs-CZ" dirty="0" err="1"/>
              <a:t>Offensive</a:t>
            </a:r>
            <a:r>
              <a:rPr lang="cs-CZ" dirty="0"/>
              <a:t> </a:t>
            </a:r>
            <a:r>
              <a:rPr lang="cs-CZ" dirty="0" err="1"/>
              <a:t>Security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Nejnovější verze: 2019.1</a:t>
            </a:r>
          </a:p>
          <a:p>
            <a:pPr>
              <a:lnSpc>
                <a:spcPct val="100000"/>
              </a:lnSpc>
            </a:pPr>
            <a:r>
              <a:rPr lang="cs-CZ" dirty="0"/>
              <a:t>Využívaný pro penetrační testy různých druhů zabezpečení</a:t>
            </a:r>
          </a:p>
          <a:p>
            <a:pPr>
              <a:lnSpc>
                <a:spcPct val="100000"/>
              </a:lnSpc>
            </a:pPr>
            <a:r>
              <a:rPr lang="cs-CZ" dirty="0"/>
              <a:t>Je dodáván s nástroji: </a:t>
            </a:r>
            <a:r>
              <a:rPr lang="cs-CZ" dirty="0" err="1"/>
              <a:t>Ettercap</a:t>
            </a:r>
            <a:r>
              <a:rPr lang="cs-CZ" dirty="0"/>
              <a:t>, </a:t>
            </a:r>
            <a:r>
              <a:rPr lang="cs-CZ" dirty="0" err="1"/>
              <a:t>Foremost</a:t>
            </a:r>
            <a:r>
              <a:rPr lang="cs-CZ" dirty="0"/>
              <a:t>, </a:t>
            </a:r>
            <a:r>
              <a:rPr lang="cs-CZ" dirty="0" err="1"/>
              <a:t>Aircrack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Obsahuje také nástroj pro správu kybernetických útoků </a:t>
            </a:r>
            <a:r>
              <a:rPr lang="cs-CZ" dirty="0" err="1"/>
              <a:t>Armitage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Vhodný pro středně pokročilé ve srovnání s </a:t>
            </a:r>
            <a:r>
              <a:rPr lang="cs-CZ" dirty="0" err="1"/>
              <a:t>Qubes</a:t>
            </a:r>
            <a:endParaRPr lang="cs-CZ" dirty="0"/>
          </a:p>
          <a:p>
            <a:pPr>
              <a:lnSpc>
                <a:spcPct val="100000"/>
              </a:lnSpc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64581BE-A532-469C-A55E-80F7D4ABB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06" r="7254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4A502A-DB27-4797-AB9A-A39C335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/>
              <a:t>Zaměřené na uživatele:</a:t>
            </a:r>
            <a:br>
              <a:rPr lang="cs-CZ"/>
            </a:br>
            <a:r>
              <a:rPr lang="cs-CZ" err="1"/>
              <a:t>Ubuntu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77A85F-C6F7-4E9B-8E25-F4EE50A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Tvůrce: </a:t>
            </a:r>
            <a:r>
              <a:rPr lang="cs-CZ" dirty="0" err="1"/>
              <a:t>Canonical</a:t>
            </a:r>
            <a:r>
              <a:rPr lang="cs-CZ" dirty="0"/>
              <a:t> Ltd.</a:t>
            </a:r>
          </a:p>
          <a:p>
            <a:r>
              <a:rPr lang="cs-CZ" dirty="0"/>
              <a:t>První vydání: 20. října 2002</a:t>
            </a:r>
          </a:p>
          <a:p>
            <a:r>
              <a:rPr lang="cs-CZ" dirty="0"/>
              <a:t>Založený na </a:t>
            </a:r>
            <a:r>
              <a:rPr lang="cs-CZ" dirty="0" err="1"/>
              <a:t>Debianu</a:t>
            </a:r>
            <a:endParaRPr lang="cs-CZ" dirty="0"/>
          </a:p>
          <a:p>
            <a:r>
              <a:rPr lang="cs-CZ" dirty="0"/>
              <a:t>Aktuální verze: 22.10 (20. října 2022)</a:t>
            </a:r>
          </a:p>
          <a:p>
            <a:r>
              <a:rPr lang="cs-CZ" dirty="0"/>
              <a:t>Je vyvíjen ve třech vydáních: pro stolní počítače, servery, pro správu </a:t>
            </a:r>
            <a:r>
              <a:rPr lang="cs-CZ" dirty="0" err="1"/>
              <a:t>IoT</a:t>
            </a:r>
            <a:r>
              <a:rPr lang="cs-CZ" dirty="0"/>
              <a:t> a robotiky</a:t>
            </a:r>
          </a:p>
          <a:p>
            <a:r>
              <a:rPr lang="cs-CZ" dirty="0"/>
              <a:t>Má své deriváty: </a:t>
            </a:r>
            <a:r>
              <a:rPr lang="cs-CZ" dirty="0" err="1"/>
              <a:t>Kubuntu</a:t>
            </a:r>
            <a:r>
              <a:rPr lang="cs-CZ" dirty="0"/>
              <a:t>, </a:t>
            </a:r>
            <a:r>
              <a:rPr lang="cs-CZ" dirty="0" err="1"/>
              <a:t>Xubuntu</a:t>
            </a:r>
            <a:r>
              <a:rPr lang="cs-CZ" dirty="0"/>
              <a:t>, </a:t>
            </a:r>
            <a:r>
              <a:rPr lang="cs-CZ" dirty="0" err="1"/>
              <a:t>Ubuntu</a:t>
            </a:r>
            <a:r>
              <a:rPr lang="cs-CZ" dirty="0"/>
              <a:t> MATE, </a:t>
            </a:r>
            <a:r>
              <a:rPr lang="cs-CZ" dirty="0" err="1"/>
              <a:t>Lubuntu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2D0B14E-43B5-4CA6-970F-CA432A51F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0" b="4358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44A6577-5D78-482D-9B5B-DAD73885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Linux </a:t>
            </a:r>
            <a:r>
              <a:rPr lang="cs-CZ" dirty="0" err="1"/>
              <a:t>Mint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BC7216D-4B14-44F1-92EF-9EDE003E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Tvůrci: C. </a:t>
            </a:r>
            <a:r>
              <a:rPr lang="cs-CZ" dirty="0" err="1"/>
              <a:t>Lefebvre</a:t>
            </a:r>
            <a:r>
              <a:rPr lang="cs-CZ" dirty="0"/>
              <a:t>, Jamie </a:t>
            </a:r>
            <a:r>
              <a:rPr lang="cs-CZ" dirty="0" err="1"/>
              <a:t>Boo</a:t>
            </a:r>
            <a:r>
              <a:rPr lang="cs-CZ" dirty="0"/>
              <a:t>, komunita</a:t>
            </a:r>
          </a:p>
          <a:p>
            <a:r>
              <a:rPr lang="cs-CZ" dirty="0"/>
              <a:t>Nejnovější verze: 21.1 (20. prosinec 2022)</a:t>
            </a:r>
          </a:p>
          <a:p>
            <a:r>
              <a:rPr lang="cs-CZ" dirty="0"/>
              <a:t>Vhodný pro začátečníky, kteří přestoupili z Windows</a:t>
            </a:r>
          </a:p>
          <a:p>
            <a:r>
              <a:rPr lang="cs-CZ" dirty="0"/>
              <a:t>Dodává se s ekvivalenty Windows aplikací (př.: Microsoft Office je zde zastoupen s </a:t>
            </a:r>
            <a:r>
              <a:rPr lang="cs-CZ" dirty="0" err="1"/>
              <a:t>Libreoffice</a:t>
            </a:r>
            <a:r>
              <a:rPr lang="cs-CZ" dirty="0"/>
              <a:t>)</a:t>
            </a:r>
          </a:p>
          <a:p>
            <a:r>
              <a:rPr lang="cs-CZ" dirty="0"/>
              <a:t>V tomto operačním systému jsou tři grafická prostředí – </a:t>
            </a:r>
            <a:r>
              <a:rPr lang="cs-CZ" dirty="0" err="1"/>
              <a:t>Cinnamon</a:t>
            </a:r>
            <a:r>
              <a:rPr lang="cs-CZ" dirty="0"/>
              <a:t>, </a:t>
            </a:r>
            <a:r>
              <a:rPr lang="cs-CZ" dirty="0" err="1"/>
              <a:t>Xfce</a:t>
            </a:r>
            <a:r>
              <a:rPr lang="cs-CZ" dirty="0"/>
              <a:t>, Mate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21E13B5-F59E-4FAD-972D-7FEECFF4C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14" r="9944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14401"/>
          </a:xfrm>
        </p:spPr>
        <p:txBody>
          <a:bodyPr>
            <a:normAutofit fontScale="90000"/>
          </a:bodyPr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3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271962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5800606" y="3756369"/>
            <a:ext cx="10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Něco o autorovi</a:t>
            </a:r>
          </a:p>
        </p:txBody>
      </p:sp>
      <p:pic>
        <p:nvPicPr>
          <p:cNvPr id="8" name="Graphic 7" descr="Backpack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7291" y="211798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6" y="3105834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7393" y="203576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8244144" y="3002862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7393" y="37870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104558" y="474694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DB13869A-CC0E-78E4-D63B-014F88BF93C1}"/>
              </a:ext>
            </a:extLst>
          </p:cNvPr>
          <p:cNvSpPr/>
          <p:nvPr/>
        </p:nvSpPr>
        <p:spPr>
          <a:xfrm>
            <a:off x="637952" y="86029"/>
            <a:ext cx="393405" cy="36933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044885-F3EC-71B1-8C87-6ECD4A624766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4" name="Grafický objekt 13" descr="Otevřená kniha">
            <a:hlinkClick r:id="rId15" action="ppaction://hlinksldjump"/>
            <a:extLst>
              <a:ext uri="{FF2B5EF4-FFF2-40B4-BE49-F238E27FC236}">
                <a16:creationId xmlns:a16="http://schemas.microsoft.com/office/drawing/2014/main" id="{A5725260-BD17-41D0-AFF2-C8E5DC912C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97291" y="3987268"/>
            <a:ext cx="914400" cy="914400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ED93532C-9D4F-4BFE-AB16-295F54F3AB89}"/>
              </a:ext>
            </a:extLst>
          </p:cNvPr>
          <p:cNvSpPr txBox="1"/>
          <p:nvPr/>
        </p:nvSpPr>
        <p:spPr>
          <a:xfrm>
            <a:off x="2654110" y="4901668"/>
            <a:ext cx="22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7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46E1F4-1B90-4D56-8635-F37FA732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cs-CZ" dirty="0"/>
              <a:t>Unikáty:</a:t>
            </a:r>
            <a:br>
              <a:rPr lang="cs-CZ" dirty="0"/>
            </a:br>
            <a:r>
              <a:rPr lang="cs-CZ" dirty="0" err="1"/>
              <a:t>Suicide</a:t>
            </a:r>
            <a:r>
              <a:rPr lang="cs-CZ" dirty="0"/>
              <a:t> 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2B334-C90F-495C-94B2-6FAB82D4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/>
              <a:t>Tento Linux je derivát </a:t>
            </a:r>
            <a:r>
              <a:rPr lang="cs-CZ" dirty="0" err="1"/>
              <a:t>Ubuntu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Při špatném pojmenováni souboru si, místo toho, aby ho opravil systém název přečte jako </a:t>
            </a:r>
            <a:r>
              <a:rPr lang="cs-CZ" dirty="0" err="1"/>
              <a:t>rm</a:t>
            </a:r>
            <a:r>
              <a:rPr lang="cs-CZ" dirty="0"/>
              <a:t> –</a:t>
            </a:r>
            <a:r>
              <a:rPr lang="cs-CZ" dirty="0" err="1"/>
              <a:t>rf</a:t>
            </a:r>
            <a:r>
              <a:rPr lang="cs-CZ" dirty="0"/>
              <a:t>/, což znamená vymazat disk</a:t>
            </a:r>
          </a:p>
          <a:p>
            <a:pPr>
              <a:lnSpc>
                <a:spcPct val="100000"/>
              </a:lnSpc>
            </a:pPr>
            <a:r>
              <a:rPr lang="cs-CZ" dirty="0"/>
              <a:t>Je to šílené, ale existuje to</a:t>
            </a:r>
          </a:p>
          <a:p>
            <a:pPr>
              <a:lnSpc>
                <a:spcPct val="100000"/>
              </a:lnSpc>
            </a:pPr>
            <a:r>
              <a:rPr lang="cs-CZ" dirty="0"/>
              <a:t>Doporučuji tento systém nepoužívat</a:t>
            </a:r>
          </a:p>
          <a:p>
            <a:pPr>
              <a:lnSpc>
                <a:spcPct val="100000"/>
              </a:lnSpc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72F44-9B1C-41F7-B716-690BA573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5"/>
          <a:stretch/>
        </p:blipFill>
        <p:spPr bwMode="auto">
          <a:xfrm>
            <a:off x="5646084" y="-4"/>
            <a:ext cx="654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F1F4B75-A5AB-49C6-850A-876884054596}"/>
              </a:ext>
            </a:extLst>
          </p:cNvPr>
          <p:cNvSpPr txBox="1"/>
          <p:nvPr/>
        </p:nvSpPr>
        <p:spPr>
          <a:xfrm>
            <a:off x="9228425" y="6304000"/>
            <a:ext cx="2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>
                    <a:lumMod val="95000"/>
                  </a:schemeClr>
                </a:solidFill>
              </a:rPr>
              <a:t>Ukázka ze </a:t>
            </a:r>
            <a:r>
              <a:rPr lang="cs-CZ" dirty="0" err="1">
                <a:solidFill>
                  <a:schemeClr val="tx1">
                    <a:lumMod val="95000"/>
                  </a:schemeClr>
                </a:solidFill>
              </a:rPr>
              <a:t>Suicide</a:t>
            </a:r>
            <a:r>
              <a:rPr lang="cs-CZ" dirty="0">
                <a:solidFill>
                  <a:schemeClr val="tx1">
                    <a:lumMod val="95000"/>
                  </a:schemeClr>
                </a:solidFill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400363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08B59C-22B6-46D3-AEDF-052BCC02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Hannah Montana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A24448-7B36-4B8F-A9D2-A3547D86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Tato distribuce je to co říká</a:t>
            </a:r>
          </a:p>
          <a:p>
            <a:r>
              <a:rPr lang="cs-CZ" dirty="0"/>
              <a:t>Tento Linux byl určen pro dívky okolo roku 2003</a:t>
            </a:r>
          </a:p>
          <a:p>
            <a:r>
              <a:rPr lang="cs-CZ" dirty="0"/>
              <a:t>Je vybaven tématem televizního seriálu, který je v jeho názvu</a:t>
            </a:r>
          </a:p>
          <a:p>
            <a:r>
              <a:rPr lang="cs-CZ" dirty="0"/>
              <a:t>Je to derivát </a:t>
            </a:r>
            <a:r>
              <a:rPr lang="cs-CZ" dirty="0" err="1"/>
              <a:t>Kubuntu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ED92F3C-6434-4040-9F16-F3D3AB4B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B58B8A-8361-4BEA-A77D-EA5394BF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Linux Lite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DFBDA-2691-45D1-814B-11108CB7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Obrázek 4" descr="Obsah obrázku text, větrný mlýn, vizitka&#10;&#10;Popis byl vytvořen automaticky">
            <a:extLst>
              <a:ext uri="{FF2B5EF4-FFF2-40B4-BE49-F238E27FC236}">
                <a16:creationId xmlns:a16="http://schemas.microsoft.com/office/drawing/2014/main" id="{834186C2-9FCD-4A1B-BE7B-063332521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" r="3" b="4242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EF7BE-CE6B-45FD-8806-FE4A381F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Lubuntu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10B43-FBC1-403A-A1FD-FD6CBEA8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6706058" cy="3926152"/>
          </a:xfrm>
        </p:spPr>
        <p:txBody>
          <a:bodyPr/>
          <a:lstStyle/>
          <a:p>
            <a:r>
              <a:rPr lang="cs-CZ" dirty="0"/>
              <a:t>Tvůrci: LXDE </a:t>
            </a:r>
            <a:r>
              <a:rPr lang="cs-CZ" dirty="0" err="1"/>
              <a:t>Foundation</a:t>
            </a:r>
            <a:r>
              <a:rPr lang="cs-CZ" dirty="0"/>
              <a:t>, komunita</a:t>
            </a:r>
          </a:p>
          <a:p>
            <a:r>
              <a:rPr lang="cs-CZ" dirty="0"/>
              <a:t>První vydání: s </a:t>
            </a:r>
            <a:r>
              <a:rPr lang="cs-CZ" dirty="0" err="1"/>
              <a:t>Ubuntu</a:t>
            </a:r>
            <a:r>
              <a:rPr lang="cs-CZ" dirty="0"/>
              <a:t> verzí 8.10 (říjen 2008)</a:t>
            </a:r>
          </a:p>
          <a:p>
            <a:r>
              <a:rPr lang="cs-CZ" dirty="0"/>
              <a:t>Používá prostředí LXQE, které nevyžaduje vysoké nároky na hardware</a:t>
            </a:r>
          </a:p>
          <a:p>
            <a:r>
              <a:rPr lang="cs-CZ" dirty="0"/>
              <a:t>Každá nová verze vychází v intervalu šesti měsíců</a:t>
            </a:r>
          </a:p>
          <a:p>
            <a:r>
              <a:rPr lang="cs-CZ" dirty="0"/>
              <a:t>Dříve byl 32-bitový, dnes je 64-bitový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772C5B9-00D4-401F-90D5-EBAE06BB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44" y="505593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ECCA9A8-EA1D-458B-9E62-F99DC8B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Použitá literatura: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09AEC9-D333-412E-9D62-B635E42D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24297"/>
            <a:ext cx="9486690" cy="483786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Belding, G. The Many Flavors of Linux. https://resources.infosecinstitute.com/topic/the-many-flavors-of-linux/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it-IT" sz="1500" dirty="0"/>
              <a:t>Linux - Wikipedie, 2023. Linux. Dostupné z: https://cs.wikipedia.org/wiki/Linux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Whitson, G. Beware These Red Flags At Your Next Open House. https://lifehacker.com/beware-these-red-flags-at-your-next-open-house-1849986319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Rackspace, T. What Is Linux Server. https://www.rackspace.com/library/what-is-a-linux-server (accessed Jan </a:t>
            </a:r>
            <a:r>
              <a:rPr lang="cs-CZ" sz="1500" dirty="0"/>
              <a:t>16</a:t>
            </a:r>
            <a:r>
              <a:rPr lang="en-US" sz="1500" dirty="0"/>
              <a:t>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Linux Mint. https://cs.wikipedia.org/wiki/Linux_Mint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Ubuntu. https://cs.wikipedia.org/wiki/Ubuntu (accessed Jan 17,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Linux Mint. https://cs.wikipedia.org/wiki/Linux_Mint (accessed Jan 17, 2023).</a:t>
            </a:r>
          </a:p>
          <a:p>
            <a:pPr>
              <a:lnSpc>
                <a:spcPct val="100000"/>
              </a:lnSpc>
            </a:pPr>
            <a:r>
              <a:rPr lang="en-US" sz="1500" dirty="0" err="1"/>
              <a:t>Lubuntu</a:t>
            </a:r>
            <a:r>
              <a:rPr lang="en-US" sz="1500" dirty="0"/>
              <a:t>. https://cs.wikipedia.org/wiki/Lubuntu (accessed Jan 17,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Linus Torvalds. https://cs.wikipedia.org/wiki/Linus_Torvalds (accessed Jan 17,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cs-CZ" sz="1500" dirty="0" err="1"/>
              <a:t>Torvalds</a:t>
            </a:r>
            <a:r>
              <a:rPr lang="cs-CZ" sz="1500" dirty="0"/>
              <a:t> vyzývá k větší bezpečnosti v Iot. </a:t>
            </a:r>
            <a:r>
              <a:rPr lang="cs-CZ" sz="1500" dirty="0" err="1"/>
              <a:t>Torvalds</a:t>
            </a:r>
            <a:r>
              <a:rPr lang="cs-CZ" sz="1500" dirty="0"/>
              <a:t> </a:t>
            </a:r>
            <a:r>
              <a:rPr lang="cs-CZ" sz="1500" dirty="0" err="1"/>
              <a:t>Mahnt</a:t>
            </a:r>
            <a:r>
              <a:rPr lang="cs-CZ" sz="1500" dirty="0"/>
              <a:t> </a:t>
            </a:r>
            <a:r>
              <a:rPr lang="cs-CZ" sz="1500" dirty="0" err="1"/>
              <a:t>Mehr</a:t>
            </a:r>
            <a:r>
              <a:rPr lang="cs-CZ" sz="1500" dirty="0"/>
              <a:t> </a:t>
            </a:r>
            <a:r>
              <a:rPr lang="cs-CZ" sz="1500" dirty="0" err="1"/>
              <a:t>Sicherheit</a:t>
            </a:r>
            <a:r>
              <a:rPr lang="cs-CZ" sz="1500" dirty="0"/>
              <a:t> </a:t>
            </a:r>
            <a:r>
              <a:rPr lang="cs-CZ" sz="1500" dirty="0" err="1"/>
              <a:t>im</a:t>
            </a:r>
            <a:r>
              <a:rPr lang="cs-CZ" sz="1500" dirty="0"/>
              <a:t> Iot. https://www.security-insider.de/torvalds-mahnt-mehr-sicherheit-im-iot-an-a-529493/ (</a:t>
            </a:r>
            <a:r>
              <a:rPr lang="cs-CZ" sz="1500" dirty="0" err="1"/>
              <a:t>accessed</a:t>
            </a:r>
            <a:r>
              <a:rPr lang="cs-CZ" sz="1500" dirty="0"/>
              <a:t> Jan 17, 2023). [Obrázek ze snímku 4]</a:t>
            </a:r>
          </a:p>
          <a:p>
            <a:pPr>
              <a:lnSpc>
                <a:spcPct val="100000"/>
              </a:lnSpc>
            </a:pPr>
            <a:endParaRPr lang="cs-CZ" sz="1500" dirty="0"/>
          </a:p>
          <a:p>
            <a:pPr>
              <a:lnSpc>
                <a:spcPct val="100000"/>
              </a:lnSpc>
            </a:pPr>
            <a:endParaRPr lang="cs-CZ" sz="1500" dirty="0"/>
          </a:p>
          <a:p>
            <a:pPr>
              <a:lnSpc>
                <a:spcPct val="100000"/>
              </a:lnSpc>
            </a:pPr>
            <a:endParaRPr lang="cs-CZ" sz="1500" dirty="0"/>
          </a:p>
          <a:p>
            <a:pPr>
              <a:lnSpc>
                <a:spcPct val="100000"/>
              </a:lnSpc>
            </a:pP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427711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A1A29F-E292-4DB2-878C-6ED13D8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Odkaz na repozitář: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4CA30AF-5FEE-4A93-9478-DC89410D449F}"/>
              </a:ext>
            </a:extLst>
          </p:cNvPr>
          <p:cNvSpPr txBox="1"/>
          <p:nvPr/>
        </p:nvSpPr>
        <p:spPr>
          <a:xfrm>
            <a:off x="5763820" y="2160016"/>
            <a:ext cx="531057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RadRoz12/Linux (github.com)</a:t>
            </a:r>
            <a:endParaRPr lang="en-US"/>
          </a:p>
        </p:txBody>
      </p:sp>
      <p:pic>
        <p:nvPicPr>
          <p:cNvPr id="5" name="Zástupný obsah 4" descr="USB">
            <a:hlinkClick r:id="rId4"/>
            <a:extLst>
              <a:ext uri="{FF2B5EF4-FFF2-40B4-BE49-F238E27FC236}">
                <a16:creationId xmlns:a16="http://schemas.microsoft.com/office/drawing/2014/main" id="{D123F897-DFF7-4AE3-B618-23A620D6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 dirty="0"/>
            </a:br>
            <a:r>
              <a:rPr lang="cs-CZ" dirty="0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První vydání 17. září 1991</a:t>
            </a:r>
          </a:p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</a:t>
            </a:r>
            <a:r>
              <a:rPr lang="cs-CZ" b="1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lang="cs-CZ" b="1" dirty="0"/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35" r="29935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B250A69-E7B5-7BE8-6950-7FE2D01F17D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0B740-1183-7924-8992-AEDE31C7E87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FEFE3-751C-8A42-AAD4-13A5FAE5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400" dirty="0"/>
              <a:t>Něco o autorovi:</a:t>
            </a:r>
            <a:br>
              <a:rPr lang="cs-CZ" sz="3400" dirty="0"/>
            </a:br>
            <a:r>
              <a:rPr lang="cs-CZ" sz="3400" dirty="0"/>
              <a:t>Linus </a:t>
            </a:r>
            <a:r>
              <a:rPr lang="cs-CZ" sz="3400" dirty="0" err="1"/>
              <a:t>Torvalds</a:t>
            </a:r>
            <a:endParaRPr lang="cs-CZ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7D17-BE1D-E20F-65BB-9935B416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/>
              <a:t>Narodil se ve Finsku, v Helsinkách, 28. prosince 1969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Studoval na Helsinské univerzitě informatiku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Když byl malý naučil se programovat v </a:t>
            </a:r>
            <a:r>
              <a:rPr lang="cs-CZ" sz="1700" dirty="0" err="1"/>
              <a:t>BASICu</a:t>
            </a:r>
            <a:endParaRPr lang="cs-CZ" sz="1700" dirty="0"/>
          </a:p>
          <a:p>
            <a:pPr>
              <a:lnSpc>
                <a:spcPct val="100000"/>
              </a:lnSpc>
            </a:pPr>
            <a:r>
              <a:rPr lang="cs-CZ" sz="1700" dirty="0"/>
              <a:t>Svou diplomovou práci napsal v Linuxu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Je podle něj zákon „</a:t>
            </a:r>
            <a:r>
              <a:rPr lang="cs-CZ" sz="1700" dirty="0" err="1"/>
              <a:t>Linusův</a:t>
            </a:r>
            <a:r>
              <a:rPr lang="cs-CZ" sz="1700" dirty="0"/>
              <a:t>“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Jádro Linuxu vytvořil v roce 1991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1DA87F-453F-4B7C-8BAC-C1E599E9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867"/>
          <a:stretch/>
        </p:blipFill>
        <p:spPr>
          <a:xfrm>
            <a:off x="5108403" y="10"/>
            <a:ext cx="708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9F71F4-88CA-4530-AE02-14876DB6C773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C741B1-E779-10E3-457F-5EBC8FABC0A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37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72075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ction Button: Go Home 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AD5EA653-49ED-8FFC-1E09-672BEAFA010D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58468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36C6B1-041D-2EA8-2E50-DADB8FEAAA89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ction Button: Go Home 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7AD22F7-5D89-9112-91A7-B358A5DCD562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BAFB19-D5C1-1C70-AFAA-066CF2494809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503-35F4-286C-283A-278788B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 využití:</a:t>
            </a:r>
          </a:p>
        </p:txBody>
      </p:sp>
      <p:sp>
        <p:nvSpPr>
          <p:cNvPr id="3" name="Action Button: Go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5D9D80F-2231-4C7D-6286-6D0469799A20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5411CD-B860-EA4D-B32C-B4E9B421D86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 descr="Databáze">
            <a:hlinkClick r:id="rId4" action="ppaction://hlinksldjump"/>
            <a:extLst>
              <a:ext uri="{FF2B5EF4-FFF2-40B4-BE49-F238E27FC236}">
                <a16:creationId xmlns:a16="http://schemas.microsoft.com/office/drawing/2014/main" id="{684080B7-669B-4944-A1DC-CAD5C8BD6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1986" y="4395019"/>
            <a:ext cx="914400" cy="914400"/>
          </a:xfrm>
          <a:prstGeom prst="rect">
            <a:avLst/>
          </a:prstGeom>
        </p:spPr>
      </p:pic>
      <p:pic>
        <p:nvPicPr>
          <p:cNvPr id="8" name="Grafický objekt 7" descr="Procesor">
            <a:hlinkClick r:id="rId7" action="ppaction://hlinksldjump"/>
            <a:extLst>
              <a:ext uri="{FF2B5EF4-FFF2-40B4-BE49-F238E27FC236}">
                <a16:creationId xmlns:a16="http://schemas.microsoft.com/office/drawing/2014/main" id="{879E58A5-F18A-4FC3-A0F1-BA306EEF5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8747" y="2971800"/>
            <a:ext cx="914400" cy="914400"/>
          </a:xfrm>
          <a:prstGeom prst="rect">
            <a:avLst/>
          </a:prstGeom>
        </p:spPr>
      </p:pic>
      <p:pic>
        <p:nvPicPr>
          <p:cNvPr id="10" name="Grafický objekt 9" descr="Počítač">
            <a:hlinkClick r:id="rId10" action="ppaction://hlinksldjump"/>
            <a:extLst>
              <a:ext uri="{FF2B5EF4-FFF2-40B4-BE49-F238E27FC236}">
                <a16:creationId xmlns:a16="http://schemas.microsoft.com/office/drawing/2014/main" id="{5A6905FC-0CEE-45B5-8FA3-C5A8A4B2DF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34255" y="2975675"/>
            <a:ext cx="914400" cy="914400"/>
          </a:xfrm>
          <a:prstGeom prst="rect">
            <a:avLst/>
          </a:prstGeom>
        </p:spPr>
      </p:pic>
      <p:pic>
        <p:nvPicPr>
          <p:cNvPr id="12" name="Grafický objekt 11" descr="Tablet">
            <a:hlinkClick r:id="rId13" action="ppaction://hlinksldjump"/>
            <a:extLst>
              <a:ext uri="{FF2B5EF4-FFF2-40B4-BE49-F238E27FC236}">
                <a16:creationId xmlns:a16="http://schemas.microsoft.com/office/drawing/2014/main" id="{C752E08A-67B0-4B38-BFA2-B77E3480AC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7120" y="2975675"/>
            <a:ext cx="914400" cy="914400"/>
          </a:xfrm>
          <a:prstGeom prst="rect">
            <a:avLst/>
          </a:prstGeom>
        </p:spPr>
      </p:pic>
      <p:pic>
        <p:nvPicPr>
          <p:cNvPr id="14" name="Grafický objekt 13" descr="Stahování z cloudu">
            <a:extLst>
              <a:ext uri="{FF2B5EF4-FFF2-40B4-BE49-F238E27FC236}">
                <a16:creationId xmlns:a16="http://schemas.microsoft.com/office/drawing/2014/main" id="{4EC2F534-CE38-4572-A166-EC20A7D38E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58272" y="4395019"/>
            <a:ext cx="914400" cy="914400"/>
          </a:xfrm>
          <a:prstGeom prst="rect">
            <a:avLst/>
          </a:prstGeom>
        </p:spPr>
      </p:pic>
      <p:pic>
        <p:nvPicPr>
          <p:cNvPr id="16" name="Grafický objekt 15" descr="Programátor">
            <a:extLst>
              <a:ext uri="{FF2B5EF4-FFF2-40B4-BE49-F238E27FC236}">
                <a16:creationId xmlns:a16="http://schemas.microsoft.com/office/drawing/2014/main" id="{521E5CFD-470F-4C73-BC16-09A5897225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47707" y="4395019"/>
            <a:ext cx="914400" cy="914400"/>
          </a:xfrm>
          <a:prstGeom prst="rect">
            <a:avLst/>
          </a:prstGeom>
        </p:spPr>
      </p:pic>
      <p:pic>
        <p:nvPicPr>
          <p:cNvPr id="18" name="Grafický objekt 17" descr="Server">
            <a:hlinkClick r:id="rId20" action="ppaction://hlinksldjump"/>
            <a:extLst>
              <a:ext uri="{FF2B5EF4-FFF2-40B4-BE49-F238E27FC236}">
                <a16:creationId xmlns:a16="http://schemas.microsoft.com/office/drawing/2014/main" id="{EC6CA1B1-C197-4D42-B9AC-C3139A3A88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34711" y="2971800"/>
            <a:ext cx="914400" cy="9144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23BC96B-EFA7-49B0-B9A6-38D499BE53BD}"/>
              </a:ext>
            </a:extLst>
          </p:cNvPr>
          <p:cNvSpPr txBox="1"/>
          <p:nvPr/>
        </p:nvSpPr>
        <p:spPr>
          <a:xfrm>
            <a:off x="2326367" y="3886200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Servery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83AF5CD-5503-4FBB-B805-57CF0560B876}"/>
              </a:ext>
            </a:extLst>
          </p:cNvPr>
          <p:cNvSpPr txBox="1"/>
          <p:nvPr/>
        </p:nvSpPr>
        <p:spPr>
          <a:xfrm>
            <a:off x="4055739" y="3886200"/>
            <a:ext cx="1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Superpočítače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A01BF5E-0DD7-4C83-B321-75A85A20E21C}"/>
              </a:ext>
            </a:extLst>
          </p:cNvPr>
          <p:cNvSpPr txBox="1"/>
          <p:nvPr/>
        </p:nvSpPr>
        <p:spPr>
          <a:xfrm>
            <a:off x="5761568" y="3886200"/>
            <a:ext cx="29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Oživení starých PC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E5518D4-8DB7-4609-A103-49588C1E033C}"/>
              </a:ext>
            </a:extLst>
          </p:cNvPr>
          <p:cNvSpPr txBox="1"/>
          <p:nvPr/>
        </p:nvSpPr>
        <p:spPr>
          <a:xfrm>
            <a:off x="8548482" y="3842332"/>
            <a:ext cx="18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Automatizace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4BC9E78-C449-4A58-8C28-7A357C31D57B}"/>
              </a:ext>
            </a:extLst>
          </p:cNvPr>
          <p:cNvSpPr txBox="1"/>
          <p:nvPr/>
        </p:nvSpPr>
        <p:spPr>
          <a:xfrm>
            <a:off x="5465446" y="5585828"/>
            <a:ext cx="1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Hackování</a:t>
            </a:r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B646F08-5FE5-481E-9993-7E84C364413B}"/>
              </a:ext>
            </a:extLst>
          </p:cNvPr>
          <p:cNvSpPr txBox="1"/>
          <p:nvPr/>
        </p:nvSpPr>
        <p:spPr>
          <a:xfrm>
            <a:off x="7648655" y="5585828"/>
            <a:ext cx="156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Servery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DB7AC99-D0A3-4B02-9F03-F2C613435FCE}"/>
              </a:ext>
            </a:extLst>
          </p:cNvPr>
          <p:cNvSpPr txBox="1"/>
          <p:nvPr/>
        </p:nvSpPr>
        <p:spPr>
          <a:xfrm>
            <a:off x="3116780" y="5548334"/>
            <a:ext cx="1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Backup</a:t>
            </a:r>
            <a:r>
              <a:rPr lang="cs-CZ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2697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Jeho využití bylo a je zdarma</a:t>
            </a:r>
          </a:p>
          <a:p>
            <a:endParaRPr lang="cs-CZ" dirty="0"/>
          </a:p>
          <a:p>
            <a:r>
              <a:rPr lang="cs-CZ" dirty="0"/>
              <a:t>Využívá se hlavně pro svoji rychlost, stabilitu, bezpečnost a škálovatelnost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Linux se zde využívá, protože je méně náročný na výpočetní zdroje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Ubuntu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  <p:sp>
        <p:nvSpPr>
          <p:cNvPr id="5" name="Action Button: Go Hom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18C410-E073-3DBC-897A-92E1CF1FF2FB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8CE449-5EF3-6A55-C7D5-51A581722C6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95 až 100 procent běží na Linuxu</a:t>
            </a:r>
          </a:p>
          <a:p>
            <a:r>
              <a:rPr lang="cs-CZ" dirty="0"/>
              <a:t>Hlavně: Red Hat Enterprise Linux (RHEL) nebo Ubuntu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952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OS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Rmax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>
                          <a:effectLst/>
                        </a:rPr>
                        <a:t>Red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#3 LUMI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#4 Leonardo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#5 Summit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#6 Sierra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#8 Perlmutter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#9 Selene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Ubuntu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#10 Tianhe-2A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Kylin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  <p:sp>
        <p:nvSpPr>
          <p:cNvPr id="2" name="Action Button: Go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75B040-1AEF-C13D-D816-06B2EE6102B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2ED653-EC56-26B8-6147-D9E589A5CA5C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1767</Words>
  <Application>Microsoft Office PowerPoint</Application>
  <PresentationFormat>Širokoúhlá obrazovka</PresentationFormat>
  <Paragraphs>262</Paragraphs>
  <Slides>25</Slides>
  <Notes>25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0" baseType="lpstr">
      <vt:lpstr>Arial</vt:lpstr>
      <vt:lpstr>Calibri</vt:lpstr>
      <vt:lpstr>Neue Haas Grotesk Text Pro</vt:lpstr>
      <vt:lpstr>Nolan-Bold</vt:lpstr>
      <vt:lpstr>InterweaveVTI</vt:lpstr>
      <vt:lpstr>Linux</vt:lpstr>
      <vt:lpstr> Výběr tématu</vt:lpstr>
      <vt:lpstr> Základní informace</vt:lpstr>
      <vt:lpstr>Něco o autorovi: Linus Torvalds</vt:lpstr>
      <vt:lpstr>Historie:</vt:lpstr>
      <vt:lpstr>Prezentace aplikace PowerPoint</vt:lpstr>
      <vt:lpstr>Témata využití:</vt:lpstr>
      <vt:lpstr>Využití:</vt:lpstr>
      <vt:lpstr>Prezentace aplikace PowerPoint</vt:lpstr>
      <vt:lpstr>Oživení starých počítačů:</vt:lpstr>
      <vt:lpstr>Automatizace domácnosti:</vt:lpstr>
      <vt:lpstr>Prezentace aplikace PowerPoint</vt:lpstr>
      <vt:lpstr>Oprašování hackování a zabezpečení</vt:lpstr>
      <vt:lpstr>Práce s pevnými disky a oddíly:</vt:lpstr>
      <vt:lpstr>Distribuce:</vt:lpstr>
      <vt:lpstr>Zaměřené na bezpečnost: Qubes OS</vt:lpstr>
      <vt:lpstr>Kali Linux</vt:lpstr>
      <vt:lpstr>Zaměřené na uživatele: Ubuntu</vt:lpstr>
      <vt:lpstr>Linux Mint</vt:lpstr>
      <vt:lpstr>Unikáty: Suicide Linux</vt:lpstr>
      <vt:lpstr>Hannah Montana Linux</vt:lpstr>
      <vt:lpstr>Linux Lite</vt:lpstr>
      <vt:lpstr>Lubuntu</vt:lpstr>
      <vt:lpstr>Použitá literatura:</vt:lpstr>
      <vt:lpstr>Odkaz na repozitář: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6</cp:revision>
  <dcterms:created xsi:type="dcterms:W3CDTF">2023-01-17T16:54:45Z</dcterms:created>
  <dcterms:modified xsi:type="dcterms:W3CDTF">2023-01-17T17:17:36Z</dcterms:modified>
</cp:coreProperties>
</file>