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Robo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22" Type="http://schemas.openxmlformats.org/officeDocument/2006/relationships/slide" Target="slides/slide17.xml"/><Relationship Id="rId44" Type="http://schemas.openxmlformats.org/officeDocument/2006/relationships/font" Target="fonts/Roboto-boldItalic.fntdata"/><Relationship Id="rId21" Type="http://schemas.openxmlformats.org/officeDocument/2006/relationships/slide" Target="slides/slide16.xml"/><Relationship Id="rId43" Type="http://schemas.openxmlformats.org/officeDocument/2006/relationships/font" Target="fonts/Robot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3f2ccdfbe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Datová specifikace: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Všechny kusy DS se podílí na tvorbě datové specifikace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Datová specifikace není nutně dokument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Datová specifikace je cokoliv co popisuje nějaký data - může být různých kvalit - klidně i wordovský dokument, nebo HTML reprezetance s různými diagramy - se sémantickou vrstvou slovníky, syntaktickou, tj. odvozený schémata v JSONu, v XML a tak a je ot všechno propojený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a cílem tooh mít daotovu specifikaci je, že ty data podle ní publikuje si může ověřit, že to dělá správně a ten kdo je konzumuje ať ví co konzumuje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2 pojmy: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Obecná datová speicifkace - cokoliv co popisuje jak reprezentujeme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Sémantická datová speicfikace - dle SEMIC style guide - splňuje to, že obsahuje nějaký artifacty a ty artifakty jsu v nějakých vzájemných souvislostech - na to se cílí - základem je artifact sémantický vstvy - tj. ontologie popisují sémantiku a strukturální artifakty datový struktury, který popisujou datovou strukturu navázanou na tu sémantiku - a na to my cílíme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—---------------------------------------------------------------------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—---------------------------------------------------------------------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dk1"/>
                </a:solidFill>
              </a:rPr>
              <a:t>Datová specifikace je cokoliv, co nějak popisuje datovou strukturu. To může zahrnovat  strojově čitelně popsanou libovolnou kombinaci z:</a:t>
            </a:r>
            <a:endParaRPr>
              <a:solidFill>
                <a:schemeClr val="dk1"/>
              </a:solidFill>
            </a:endParaRPr>
          </a:p>
          <a:p>
            <a:pPr indent="-29843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cs">
                <a:solidFill>
                  <a:schemeClr val="dk1"/>
                </a:solidFill>
              </a:rPr>
              <a:t>příklad dat v JSONu</a:t>
            </a:r>
            <a:endParaRPr>
              <a:solidFill>
                <a:schemeClr val="dk1"/>
              </a:solidFill>
            </a:endParaRPr>
          </a:p>
          <a:p>
            <a:pPr indent="-29843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cs">
                <a:solidFill>
                  <a:schemeClr val="dk1"/>
                </a:solidFill>
              </a:rPr>
              <a:t>XML Schema</a:t>
            </a:r>
            <a:endParaRPr>
              <a:solidFill>
                <a:schemeClr val="dk1"/>
              </a:solidFill>
            </a:endParaRPr>
          </a:p>
          <a:p>
            <a:pPr indent="-29843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cs">
                <a:solidFill>
                  <a:schemeClr val="dk1"/>
                </a:solidFill>
              </a:rPr>
              <a:t>Příklad použití</a:t>
            </a:r>
            <a:endParaRPr>
              <a:solidFill>
                <a:schemeClr val="dk1"/>
              </a:solidFill>
            </a:endParaRPr>
          </a:p>
          <a:p>
            <a:pPr indent="-29843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cs">
                <a:solidFill>
                  <a:schemeClr val="dk1"/>
                </a:solidFill>
              </a:rPr>
              <a:t>Dodatečné informace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—-----------------------------------------------------------------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—-----------------------------------------------------------------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Koncept aplikačních profilů: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Proč: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Co můžu udělat je udělat vlastní slovník a udělám subproperty, subclass apod.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Máme slovníky pro jednotlivý domény, ve smyslu webových slovníku - owl, schema.org, apod. a třeba schema.org popisuje strašně moc věcí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A já dělám specifikaci/slovník pro nějakou konkrétní věc v ČR a řekneme reusovat schema.org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Nechci ve svym kontextu používat celou schema.org - chci používat jen nějakou část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To bez profilů nejde - jak se to dělá bez toho je musim vzít celý schema.org a řeknu tady je moje rdf schéma, kde mám identifikátory z toho schema.org a nic jiného - není to pak reprezentace ale jen syntaktická podmnožina.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V otevřenym světě nemůžu říct, že to co v tom souboru je, tak nic víc, to nefugnuje. Tak musim mít způsob, jak říct, co konkrétně, z kterýho slovníku beru (klidně i víc slovníku), tak v mym kontextu (speicfikace turistickýho cíle) vůbec beru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Druhá věc je - když mám turstický cíl v Schema.org a když chci udělat český turistický cíl, tak buď udělám podtřídu schema.org tur. cíle a pojmenujuho český turistický cíl. Problém je, když podle toho budu mít data - tak dkyž to čte někdo kdo neuí inferenci rdf schématovou, tak nepozná, že to ej schema.org, protože to je nové IRI třídy. Tak řekneme buď no tak všichni podporujte inferenci.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No ale tak ot nejde =&gt;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Takže požadavek, že v těch datech musí někdo vidět, že to je instance tur. cíle schema.org - nemůžu o otm ale takhle mluvit ve svý český datový specifikaci. Tam tomu musim říkat český tursitický cíl a mluvit o tom nějak, ale pro tohle vytvořit nový IRI, protože pak limituju reusabilitu.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Takže potřebuju říct, že potřebuju IRI z schema.org pro český tur. cíl a musím mít místo, kde popíšu ty specifika českého tursitického cíke - a nic tkaového bez AP není možné.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Takže říkám já reusuju přesně tohle, pojmuju to třbea trochu jinak, ale myslim tim to samý, chci když někdo uvidí ty data tak aby tomu rozumněl tak jak je to v schema.org. Ale u mě ve speicifkaci tam k otmu mám nějaký specifika. Třeba mám asociaci - a ta nemá v RDF schématu definovanou ani domain ani range - takže jí můžu použít kdekoliv, já chci říct, že v mým kontextu, konkrétní asociace vede pouze z turistického cíle do kontaktního bodu třeba. Ale nechci předefinovat ty originální IRI a dávat jim různý domain a range, porotože to platí jen v tom mym kontextu, tohle musim někam dát - Tak to dám do AP - na to potřebuju novej slovník a toj e právě DSV (data speicfiaction vocabulary)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DSV je pak strojově čitelná reprezentace toho Aplikačního profilu a tu exportujeme spolu s těma AP</a:t>
            </a:r>
            <a:endParaRPr/>
          </a:p>
        </p:txBody>
      </p:sp>
      <p:sp>
        <p:nvSpPr>
          <p:cNvPr id="238" name="Google Shape;238;g33f2ccdfbe2_0_1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3f2ccdfbe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Datová specifikace: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Všechny kusy DS se podílí na tvorbě datové specifikace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Datová specifikace není nutně dokument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Datová specifikace je cokoliv co popisuje nějaký data - může být různých kvalit - klidně i wordovský dokument, nebo HTML reprezetance s různými diagramy - se sémantickou vrstvou slovníky, syntaktickou, tj. odvozený schémata v JSONu, v XML a tak a je ot všechno propojený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a cílem tooh mít daotovu specifikaci je, že ty data podle ní publikuje si může ověřit, že to dělá správně a ten kdo je konzumuje ať ví co konzumuje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2 pojmy: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Obecná datová speicifkace - cokoliv co popisuje jak reprezentujeme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Sémantická datová speicfikace - dle SEMIC style guide - splňuje to, že obsahuje nějaký artifacty a ty artifakty jsu v nějakých vzájemných souvislostech - na to se cílí - základem je artifact sémantický vstvy - tj. ontologie popisují sémantiku a strukturální artifakty datový struktury, který popisujou datovou strukturu navázanou na tu sémantiku - a na to my cílíme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—---------------------------------------------------------------------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—---------------------------------------------------------------------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dk1"/>
                </a:solidFill>
              </a:rPr>
              <a:t>Datová specifikace je cokoliv, co nějak popisuje datovou strukturu. To může zahrnovat  strojově čitelně popsanou libovolnou kombinaci z:</a:t>
            </a:r>
            <a:endParaRPr>
              <a:solidFill>
                <a:schemeClr val="dk1"/>
              </a:solidFill>
            </a:endParaRPr>
          </a:p>
          <a:p>
            <a:pPr indent="-29843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cs">
                <a:solidFill>
                  <a:schemeClr val="dk1"/>
                </a:solidFill>
              </a:rPr>
              <a:t>příklad dat v JSONu</a:t>
            </a:r>
            <a:endParaRPr>
              <a:solidFill>
                <a:schemeClr val="dk1"/>
              </a:solidFill>
            </a:endParaRPr>
          </a:p>
          <a:p>
            <a:pPr indent="-29843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cs">
                <a:solidFill>
                  <a:schemeClr val="dk1"/>
                </a:solidFill>
              </a:rPr>
              <a:t>XML Schema</a:t>
            </a:r>
            <a:endParaRPr>
              <a:solidFill>
                <a:schemeClr val="dk1"/>
              </a:solidFill>
            </a:endParaRPr>
          </a:p>
          <a:p>
            <a:pPr indent="-29843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cs">
                <a:solidFill>
                  <a:schemeClr val="dk1"/>
                </a:solidFill>
              </a:rPr>
              <a:t>Příklad použití</a:t>
            </a:r>
            <a:endParaRPr>
              <a:solidFill>
                <a:schemeClr val="dk1"/>
              </a:solidFill>
            </a:endParaRPr>
          </a:p>
          <a:p>
            <a:pPr indent="-29843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cs">
                <a:solidFill>
                  <a:schemeClr val="dk1"/>
                </a:solidFill>
              </a:rPr>
              <a:t>Dodatečné informace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—-----------------------------------------------------------------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—-----------------------------------------------------------------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Koncept aplikačních profilů: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Proč: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Co můžu udělat je udělat vlastní slovník a udělám subproperty, subclass apod.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Máme slovníky pro jednotlivý domény, ve smyslu webových slovníku - owl, schema.org, apod. a třeba schema.org popisuje strašně moc věcí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A já dělám specifikaci/slovník pro nějakou konkrétní věc v ČR a řekneme reusovat schema.org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Nechci ve svym kontextu používat celou schema.org - chci používat jen nějakou část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To bez profilů nejde - jak se to dělá bez toho je musim vzít celý schema.org a řeknu tady je moje rdf schéma, kde mám identifikátory z toho schema.org a nic jiného - není to pak reprezentace ale jen syntaktická podmnožina.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V otevřenym světě nemůžu říct, že to co v tom souboru je, tak nic víc, to nefugnuje. Tak musim mít způsob, jak říct, co konkrétně, z kterýho slovníku beru (klidně i víc slovníku), tak v mym kontextu (speicfikace turistickýho cíle) vůbec beru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Druhá věc je - když mám turstický cíl v Schema.org a když chci udělat český turistický cíl, tak buď udělám podtřídu schema.org tur. cíle a pojmenujuho český turistický cíl. Problém je, když podle toho budu mít data - tak dkyž to čte někdo kdo neuí inferenci rdf schématovou, tak nepozná, že to ej schema.org, protože to je nové IRI třídy. Tak řekneme buď no tak všichni podporujte inferenci.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No ale tak ot nejde =&gt;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Takže požadavek, že v těch datech musí někdo vidět, že to je instance tur. cíle schema.org - nemůžu o otm ale takhle mluvit ve svý český datový specifikaci. Tam tomu musim říkat český tursitický cíl a mluvit o tom nějak, ale pro tohle vytvořit nový IRI, protože pak limituju reusabilitu.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Takže potřebuju říct, že potřebuju IRI z schema.org pro český tur. cíl a musím mít místo, kde popíšu ty specifika českého tursitického cíke - a nic tkaového bez AP není možné.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Takže říkám já reusuju přesně tohle, pojmuju to třbea trochu jinak, ale myslim tim to samý, chci když někdo uvidí ty data tak aby tomu rozumněl tak jak je to v schema.org. Ale u mě ve speicifkaci tam k otmu mám nějaký specifika. Třeba mám asociaci - a ta nemá v RDF schématu definovanou ani domain ani range - takže jí můžu použít kdekoliv, já chci říct, že v mým kontextu, konkrétní asociace vede pouze z turistického cíle do kontaktního bodu třeba. Ale nechci předefinovat ty originální IRI a dávat jim různý domain a range, porotože to platí jen v tom mym kontextu, tohle musim někam dát - Tak to dám do AP - na to potřebuju novej slovník a toj e právě DSV (data speicfiaction vocabulary)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DSV je pak strojově čitelná reprezentace toho Aplikačního profilu a tu exportujeme spolu s těma AP</a:t>
            </a:r>
            <a:endParaRPr/>
          </a:p>
        </p:txBody>
      </p:sp>
      <p:sp>
        <p:nvSpPr>
          <p:cNvPr id="245" name="Google Shape;245;g33f2ccdfbe2_0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3f2ccdfbe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Datová specifikace: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Všechny kusy DS se podílí na tvorbě datové specifikace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Datová specifikace není nutně dokument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Datová specifikace je cokoliv co popisuje nějaký data - může být různých kvalit - klidně i wordovský dokument, nebo HTML reprezetance s různými diagramy - se sémantickou vrstvou slovníky, syntaktickou, tj. odvozený schémata v JSONu, v XML a tak a je ot všechno propojený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a cílem tooh mít daotovu specifikaci je, že ty data podle ní publikuje si může ověřit, že to dělá správně a ten kdo je konzumuje ať ví co konzumuje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2 pojmy: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Obecná datová speicifkace - cokoliv co popisuje jak reprezentujeme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Sémantická datová speicfikace - dle SEMIC style guide - splňuje to, že obsahuje nějaký artifacty a ty artifakty jsu v nějakých vzájemných souvislostech - na to se cílí - základem je artifact sémantický vstvy - tj. ontologie popisují sémantiku a strukturální artifakty datový struktury, který popisujou datovou strukturu navázanou na tu sémantiku - a na to my cílíme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—---------------------------------------------------------------------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—---------------------------------------------------------------------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dk1"/>
                </a:solidFill>
              </a:rPr>
              <a:t>Datová specifikace je cokoliv, co nějak popisuje datovou strukturu. To může zahrnovat  strojově čitelně popsanou libovolnou kombinaci z:</a:t>
            </a:r>
            <a:endParaRPr>
              <a:solidFill>
                <a:schemeClr val="dk1"/>
              </a:solidFill>
            </a:endParaRPr>
          </a:p>
          <a:p>
            <a:pPr indent="-29843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cs">
                <a:solidFill>
                  <a:schemeClr val="dk1"/>
                </a:solidFill>
              </a:rPr>
              <a:t>příklad dat v JSONu</a:t>
            </a:r>
            <a:endParaRPr>
              <a:solidFill>
                <a:schemeClr val="dk1"/>
              </a:solidFill>
            </a:endParaRPr>
          </a:p>
          <a:p>
            <a:pPr indent="-29843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cs">
                <a:solidFill>
                  <a:schemeClr val="dk1"/>
                </a:solidFill>
              </a:rPr>
              <a:t>XML Schema</a:t>
            </a:r>
            <a:endParaRPr>
              <a:solidFill>
                <a:schemeClr val="dk1"/>
              </a:solidFill>
            </a:endParaRPr>
          </a:p>
          <a:p>
            <a:pPr indent="-29843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cs">
                <a:solidFill>
                  <a:schemeClr val="dk1"/>
                </a:solidFill>
              </a:rPr>
              <a:t>Příklad použití</a:t>
            </a:r>
            <a:endParaRPr>
              <a:solidFill>
                <a:schemeClr val="dk1"/>
              </a:solidFill>
            </a:endParaRPr>
          </a:p>
          <a:p>
            <a:pPr indent="-29843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cs">
                <a:solidFill>
                  <a:schemeClr val="dk1"/>
                </a:solidFill>
              </a:rPr>
              <a:t>Dodatečné informace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—-----------------------------------------------------------------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—-----------------------------------------------------------------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Koncept aplikačních profilů: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Proč: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Co můžu udělat je udělat vlastní slovník a udělám subproperty, subclass apod.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Máme slovníky pro jednotlivý domény, ve smyslu webových slovníku - owl, schema.org, apod. a třeba schema.org popisuje strašně moc věcí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A já dělám specifikaci/slovník pro nějakou konkrétní věc v ČR a řekneme reusovat schema.org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Nechci ve svym kontextu používat celou schema.org - chci používat jen nějakou část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To bez profilů nejde - jak se to dělá bez toho je musim vzít celý schema.org a řeknu tady je moje rdf schéma, kde mám identifikátory z toho schema.org a nic jiného - není to pak reprezentace ale jen syntaktická podmnožina.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V otevřenym světě nemůžu říct, že to co v tom souboru je, tak nic víc, to nefugnuje. Tak musim mít způsob, jak říct, co konkrétně, z kterýho slovníku beru (klidně i víc slovníku), tak v mym kontextu (speicfikace turistickýho cíle) vůbec beru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Druhá věc je - když mám turstický cíl v Schema.org a když chci udělat český turistický cíl, tak buď udělám podtřídu schema.org tur. cíle a pojmenujuho český turistický cíl. Problém je, když podle toho budu mít data - tak dkyž to čte někdo kdo neuí inferenci rdf schématovou, tak nepozná, že to ej schema.org, protože to je nové IRI třídy. Tak řekneme buď no tak všichni podporujte inferenci.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No ale tak ot nejde =&gt;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Takže požadavek, že v těch datech musí někdo vidět, že to je instance tur. cíle schema.org - nemůžu o otm ale takhle mluvit ve svý český datový specifikaci. Tam tomu musim říkat český tursitický cíl a mluvit o tom nějak, ale pro tohle vytvořit nový IRI, protože pak limituju reusabilitu.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Takže potřebuju říct, že potřebuju IRI z schema.org pro český tur. cíl a musím mít místo, kde popíšu ty specifika českého tursitického cíke - a nic tkaového bez AP není možné.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Takže říkám já reusuju přesně tohle, pojmuju to třbea trochu jinak, ale myslim tim to samý, chci když někdo uvidí ty data tak aby tomu rozumněl tak jak je to v schema.org. Ale u mě ve speicifkaci tam k otmu mám nějaký specifika. Třeba mám asociaci - a ta nemá v RDF schématu definovanou ani domain ani range - takže jí můžu použít kdekoliv, já chci říct, že v mým kontextu, konkrétní asociace vede pouze z turistického cíle do kontaktního bodu třeba. Ale nechci předefinovat ty originální IRI a dávat jim různý domain a range, porotože to platí jen v tom mym kontextu, tohle musim někam dát - Tak to dám do AP - na to potřebuju novej slovník a toj e právě DSV (data speicfiaction vocabulary)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DSV je pak strojově čitelná reprezentace toho Aplikačního profilu a tu exportujeme spolu s těma AP</a:t>
            </a:r>
            <a:endParaRPr/>
          </a:p>
        </p:txBody>
      </p:sp>
      <p:sp>
        <p:nvSpPr>
          <p:cNvPr id="252" name="Google Shape;252;g33f2ccdfbe2_0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3f0cafecde_0_15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3f0cafecde_0_1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3f42fbd4be_7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33f42fbd4be_7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3f42fbd4be_7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33f42fbd4be_7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3f42fbd4be_7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33f42fbd4be_7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3f2ccdfbe2_0_1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3f2ccdfbe2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3f42fbd4be_2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3f42fbd4be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7479843d5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7479843d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https://publicdomainvectors.org/en/free-clipart/Document-icon/53750.html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3f2ccdfbe2_0_1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3f2ccdfbe2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3f42fbd4be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3f42fbd4b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3f2ccdfbe2_0_1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3f2ccdfbe2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3f42fbd4be_4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3f42fbd4be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3f42fbd4be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3f42fbd4b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3f42fbd4be_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3f42fbd4be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3f42fbd4be_5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3f42fbd4be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2975cf7e5a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2975cf7e5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2975cf7e5a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2975cf7e5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2975cf7e5a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2975cf7e5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f2ccdfbe2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3f2ccdfbe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3f0cafecde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3f0cafecd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3f0cafecd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3f0cafec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36fb3dcf17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36fb3dcf1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f2ccdfbe2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3f2ccdfbe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3f2ccdfbe2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3f2ccdfbe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3f2ccdfbe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Datová specifikace: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Všechny kusy DS se podílí na tvorbě datové specifikace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Datová specifikace není nutně dokument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Datová specifikace je cokoliv co popisuje nějaký data - může být různých kvalit - klidně i wordovský dokument, nebo HTML reprezetance s různými diagramy - se sémantickou vrstvou slovníky, syntaktickou, tj. odvozený schémata v JSONu, v XML a tak a je ot všechno propojený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a cílem tooh mít daotovu specifikaci je, že ty data podle ní publikuje si může ověřit, že to dělá správně a ten kdo je konzumuje ať ví co konzumuje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2 pojmy: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Obecná datová speicifkace - cokoliv co popisuje jak reprezentujeme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Sémantická datová speicfikace - dle SEMIC style guide - splňuje to, že obsahuje nějaký artifacty a ty artifakty jsu v nějakých vzájemných souvislostech - na to se cílí - základem je artifact sémantický vstvy - tj. ontologie popisují sémantiku a strukturální artifakty datový struktury, který popisujou datovou strukturu navázanou na tu sémantiku - a na to my cílíme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—---------------------------------------------------------------------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—---------------------------------------------------------------------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dk1"/>
                </a:solidFill>
              </a:rPr>
              <a:t>Datová specifikace je cokoliv, co nějak popisuje datovou strukturu. To může zahrnovat  strojově čitelně popsanou libovolnou kombinaci z:</a:t>
            </a:r>
            <a:endParaRPr>
              <a:solidFill>
                <a:schemeClr val="dk1"/>
              </a:solidFill>
            </a:endParaRPr>
          </a:p>
          <a:p>
            <a:pPr indent="-29843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cs">
                <a:solidFill>
                  <a:schemeClr val="dk1"/>
                </a:solidFill>
              </a:rPr>
              <a:t>příklad dat v JSONu</a:t>
            </a:r>
            <a:endParaRPr>
              <a:solidFill>
                <a:schemeClr val="dk1"/>
              </a:solidFill>
            </a:endParaRPr>
          </a:p>
          <a:p>
            <a:pPr indent="-29843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cs">
                <a:solidFill>
                  <a:schemeClr val="dk1"/>
                </a:solidFill>
              </a:rPr>
              <a:t>XML Schema</a:t>
            </a:r>
            <a:endParaRPr>
              <a:solidFill>
                <a:schemeClr val="dk1"/>
              </a:solidFill>
            </a:endParaRPr>
          </a:p>
          <a:p>
            <a:pPr indent="-29843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cs">
                <a:solidFill>
                  <a:schemeClr val="dk1"/>
                </a:solidFill>
              </a:rPr>
              <a:t>Příklad použití</a:t>
            </a:r>
            <a:endParaRPr>
              <a:solidFill>
                <a:schemeClr val="dk1"/>
              </a:solidFill>
            </a:endParaRPr>
          </a:p>
          <a:p>
            <a:pPr indent="-29843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cs">
                <a:solidFill>
                  <a:schemeClr val="dk1"/>
                </a:solidFill>
              </a:rPr>
              <a:t>Dodatečné informace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—-----------------------------------------------------------------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—-----------------------------------------------------------------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Koncept aplikačních profilů: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Proč: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Co můžu udělat je udělat vlastní slovník a udělám subproperty, subclass apod.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Máme slovníky pro jednotlivý domény, ve smyslu webových slovníku - owl, schema.org, apod. a třeba schema.org popisuje strašně moc věcí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A já dělám specifikaci/slovník pro nějakou konkrétní věc v ČR a řekneme reusovat schema.org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Nechci ve svym kontextu používat celou schema.org - chci používat jen nějakou část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To bez profilů nejde - jak se to dělá bez toho je musim vzít celý schema.org a řeknu tady je moje rdf schéma, kde mám identifikátory z toho schema.org a nic jiného - není to pak reprezentace ale jen syntaktická podmnožina.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V otevřenym světě nemůžu říct, že to co v tom souboru je, tak nic víc, to nefugnuje. Tak musim mít způsob, jak říct, co konkrétně, z kterýho slovníku beru (klidně i víc slovníku), tak v mym kontextu (speicfikace turistickýho cíle) vůbec beru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Druhá věc je - když mám turstický cíl v Schema.org a když chci udělat český turistický cíl, tak buď udělám podtřídu schema.org tur. cíle a pojmenujuho český turistický cíl. Problém je, když podle toho budu mít data - tak dkyž to čte někdo kdo neuí inferenci rdf schématovou, tak nepozná, že to ej schema.org, protože to je nové IRI třídy. Tak řekneme buď no tak všichni podporujte inferenci.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No ale tak ot nejde =&gt;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Takže požadavek, že v těch datech musí někdo vidět, že to je instance tur. cíle schema.org - nemůžu o otm ale takhle mluvit ve svý český datový specifikaci. Tam tomu musim říkat český tursitický cíl a mluvit o tom nějak, ale pro tohle vytvořit nový IRI, protože pak limituju reusabilitu.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Takže potřebuju říct, že potřebuju IRI z schema.org pro český tur. cíl a musím mít místo, kde popíšu ty specifika českého tursitického cíke - a nic tkaového bez AP není možné.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Takže říkám já reusuju přesně tohle, pojmuju to třbea trochu jinak, ale myslim tim to samý, chci když někdo uvidí ty data tak aby tomu rozumněl tak jak je to v schema.org. Ale u mě ve speicifkaci tam k otmu mám nějaký specifika. Třeba mám asociaci - a ta nemá v RDF schématu definovanou ani domain ani range - takže jí můžu použít kdekoliv, já chci říct, že v mým kontextu, konkrétní asociace vede pouze z turistického cíle do kontaktního bodu třeba. Ale nechci předefinovat ty originální IRI a dávat jim různý domain a range, porotože to platí jen v tom mym kontextu, tohle musim někam dát - Tak to dám do AP - na to potřebuju novej slovník a toj e právě DSV (data speicfiaction vocabulary)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DSV je pak strojově čitelná reprezentace toho Aplikačního profilu a tu exportujeme spolu s těma AP</a:t>
            </a:r>
            <a:endParaRPr/>
          </a:p>
        </p:txBody>
      </p:sp>
      <p:sp>
        <p:nvSpPr>
          <p:cNvPr id="211" name="Google Shape;211;g33f2ccdfbe2_0_1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Datová specifikace: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Všechny kusy DS se podílí na tvorbě datové specifikace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Datová specifikace není nutně dokument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Datová specifikace je cokoliv co popisuje nějaký data - může být různých kvalit - klidně i wordovský dokument, nebo HTML reprezetance s různými diagramy - se sémantickou vrstvou slovníky, syntaktickou, tj. odvozený schémata v JSONu, v XML a tak a je ot všechno propojený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a cílem tooh mít daotovu specifikaci je, že ty data podle ní publikuje si může ověřit, že to dělá správně a ten kdo je konzumuje ať ví co konzumuje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2 pojmy: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Obecná datová speicifkace - cokoliv co popisuje jak reprezentujeme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Sémantická datová speicfikace - dle SEMIC style guide - splňuje to, že obsahuje nějaký artifacty a ty artifakty jsu v nějakých vzájemných souvislostech - na to se cílí - základem je artifact sémantický vstvy - tj. ontologie popisují sémantiku a strukturální artifakty datový struktury, který popisujou datovou strukturu navázanou na tu sémantiku - a na to my cílíme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—---------------------------------------------------------------------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—---------------------------------------------------------------------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dk1"/>
                </a:solidFill>
              </a:rPr>
              <a:t>Datová specifikace je cokoliv, co nějak popisuje datovou strukturu. To může zahrnovat  strojově čitelně popsanou libovolnou kombinaci z:</a:t>
            </a:r>
            <a:endParaRPr>
              <a:solidFill>
                <a:schemeClr val="dk1"/>
              </a:solidFill>
            </a:endParaRPr>
          </a:p>
          <a:p>
            <a:pPr indent="-29843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cs">
                <a:solidFill>
                  <a:schemeClr val="dk1"/>
                </a:solidFill>
              </a:rPr>
              <a:t>příklad dat v JSONu</a:t>
            </a:r>
            <a:endParaRPr>
              <a:solidFill>
                <a:schemeClr val="dk1"/>
              </a:solidFill>
            </a:endParaRPr>
          </a:p>
          <a:p>
            <a:pPr indent="-29843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cs">
                <a:solidFill>
                  <a:schemeClr val="dk1"/>
                </a:solidFill>
              </a:rPr>
              <a:t>XML Schema</a:t>
            </a:r>
            <a:endParaRPr>
              <a:solidFill>
                <a:schemeClr val="dk1"/>
              </a:solidFill>
            </a:endParaRPr>
          </a:p>
          <a:p>
            <a:pPr indent="-29843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cs">
                <a:solidFill>
                  <a:schemeClr val="dk1"/>
                </a:solidFill>
              </a:rPr>
              <a:t>Příklad použití</a:t>
            </a:r>
            <a:endParaRPr>
              <a:solidFill>
                <a:schemeClr val="dk1"/>
              </a:solidFill>
            </a:endParaRPr>
          </a:p>
          <a:p>
            <a:pPr indent="-29843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cs">
                <a:solidFill>
                  <a:schemeClr val="dk1"/>
                </a:solidFill>
              </a:rPr>
              <a:t>Dodatečné informace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—-----------------------------------------------------------------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—-----------------------------------------------------------------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Koncept aplikačních profilů: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Proč: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Co můžu udělat je udělat vlastní slovník a udělám subproperty, subclass apod.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Máme slovníky pro jednotlivý domény, ve smyslu webových slovníku - owl, schema.org, apod. a třeba schema.org popisuje strašně moc věcí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A já dělám specifikaci/slovník pro nějakou konkrétní věc v ČR a řekneme reusovat schema.org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Nechci ve svym kontextu používat celou schema.org - chci používat jen nějakou část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To bez profilů nejde - jak se to dělá bez toho je musim vzít celý schema.org a řeknu tady je moje rdf schéma, kde mám identifikátory z toho schema.org a nic jiného - není to pak reprezentace ale jen syntaktická podmnožina.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V otevřenym světě nemůžu říct, že to co v tom souboru je, tak nic víc, to nefugnuje. Tak musim mít způsob, jak říct, co konkrétně, z kterýho slovníku beru (klidně i víc slovníku), tak v mym kontextu (speicfikace turistickýho cíle) vůbec beru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Druhá věc je - když mám turstický cíl v Schema.org a když chci udělat český turistický cíl, tak buď udělám podtřídu schema.org tur. cíle a pojmenujuho český turistický cíl. Problém je, když podle toho budu mít data - tak dkyž to čte někdo kdo neuí inferenci rdf schématovou, tak nepozná, že to ej schema.org, protože to je nové IRI třídy. Tak řekneme buď no tak všichni podporujte inferenci.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No ale tak ot nejde =&gt;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Takže požadavek, že v těch datech musí někdo vidět, že to je instance tur. cíle schema.org - nemůžu o otm ale takhle mluvit ve svý český datový specifikaci. Tam tomu musim říkat český tursitický cíl a mluvit o tom nějak, ale pro tohle vytvořit nový IRI, protože pak limituju reusabilitu.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Takže potřebuju říct, že potřebuju IRI z schema.org pro český tur. cíl a musím mít místo, kde popíšu ty specifika českého tursitického cíke - a nic tkaového bez AP není možné.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Takže říkám já reusuju přesně tohle, pojmuju to třbea trochu jinak, ale myslim tim to samý, chci když někdo uvidí ty data tak aby tomu rozumněl tak jak je to v schema.org. Ale u mě ve speicifkaci tam k otmu mám nějaký specifika. Třeba mám asociaci - a ta nemá v RDF schématu definovanou ani domain ani range - takže jí můžu použít kdekoliv, já chci říct, že v mým kontextu, konkrétní asociace vede pouze z turistického cíle do kontaktního bodu třeba. Ale nechci předefinovat ty originální IRI a dávat jim různý domain a range, porotože to platí jen v tom mym kontextu, tohle musim někam dát - Tak to dám do AP - na to potřebuju novej slovník a toj e právě DSV (data speicfiaction vocabulary)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DSV je pak strojově čitelná reprezentace toho Aplikačního profilu a tu exportujeme spolu s těma AP</a:t>
            </a:r>
            <a:endParaRPr/>
          </a:p>
        </p:txBody>
      </p:sp>
      <p:sp>
        <p:nvSpPr>
          <p:cNvPr id="217" name="Google Shape;21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3f2ccdfbe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Datová specifikace: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Všechny kusy DS se podílí na tvorbě datové specifikace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Datová specifikace není nutně dokument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Datová specifikace je cokoliv co popisuje nějaký data - může být různých kvalit - klidně i wordovský dokument, nebo HTML reprezetance s různými diagramy - se sémantickou vrstvou slovníky, syntaktickou, tj. odvozený schémata v JSONu, v XML a tak a je ot všechno propojený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a cílem tooh mít daotovu specifikaci je, že ty data podle ní publikuje si může ověřit, že to dělá správně a ten kdo je konzumuje ať ví co konzumuje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2 pojmy: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Obecná datová speicifkace - cokoliv co popisuje jak reprezentujeme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Sémantická datová speicfikace - dle SEMIC style guide - splňuje to, že obsahuje nějaký artifacty a ty artifakty jsu v nějakých vzájemných souvislostech - na to se cílí - základem je artifact sémantický vstvy - tj. ontologie popisují sémantiku a strukturální artifakty datový struktury, který popisujou datovou strukturu navázanou na tu sémantiku - a na to my cílíme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—---------------------------------------------------------------------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—---------------------------------------------------------------------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dk1"/>
                </a:solidFill>
              </a:rPr>
              <a:t>Datová specifikace je cokoliv, co nějak popisuje datovou strukturu. To může zahrnovat  strojově čitelně popsanou libovolnou kombinaci z:</a:t>
            </a:r>
            <a:endParaRPr>
              <a:solidFill>
                <a:schemeClr val="dk1"/>
              </a:solidFill>
            </a:endParaRPr>
          </a:p>
          <a:p>
            <a:pPr indent="-29843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cs">
                <a:solidFill>
                  <a:schemeClr val="dk1"/>
                </a:solidFill>
              </a:rPr>
              <a:t>příklad dat v JSONu</a:t>
            </a:r>
            <a:endParaRPr>
              <a:solidFill>
                <a:schemeClr val="dk1"/>
              </a:solidFill>
            </a:endParaRPr>
          </a:p>
          <a:p>
            <a:pPr indent="-29843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cs">
                <a:solidFill>
                  <a:schemeClr val="dk1"/>
                </a:solidFill>
              </a:rPr>
              <a:t>XML Schema</a:t>
            </a:r>
            <a:endParaRPr>
              <a:solidFill>
                <a:schemeClr val="dk1"/>
              </a:solidFill>
            </a:endParaRPr>
          </a:p>
          <a:p>
            <a:pPr indent="-29843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cs">
                <a:solidFill>
                  <a:schemeClr val="dk1"/>
                </a:solidFill>
              </a:rPr>
              <a:t>Příklad použití</a:t>
            </a:r>
            <a:endParaRPr>
              <a:solidFill>
                <a:schemeClr val="dk1"/>
              </a:solidFill>
            </a:endParaRPr>
          </a:p>
          <a:p>
            <a:pPr indent="-29843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cs">
                <a:solidFill>
                  <a:schemeClr val="dk1"/>
                </a:solidFill>
              </a:rPr>
              <a:t>Dodatečné informace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—-----------------------------------------------------------------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—-----------------------------------------------------------------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Koncept aplikačních profilů: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Proč: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Co můžu udělat je udělat vlastní slovník a udělám subproperty, subclass apod.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Máme slovníky pro jednotlivý domény, ve smyslu webových slovníku - owl, schema.org, apod. a třeba schema.org popisuje strašně moc věcí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A já dělám specifikaci/slovník pro nějakou konkrétní věc v ČR a řekneme reusovat schema.org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Nechci ve svym kontextu používat celou schema.org - chci používat jen nějakou část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To bez profilů nejde - jak se to dělá bez toho je musim vzít celý schema.org a řeknu tady je moje rdf schéma, kde mám identifikátory z toho schema.org a nic jiného - není to pak reprezentace ale jen syntaktická podmnožina.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V otevřenym světě nemůžu říct, že to co v tom souboru je, tak nic víc, to nefugnuje. Tak musim mít způsob, jak říct, co konkrétně, z kterýho slovníku beru (klidně i víc slovníku), tak v mym kontextu (speicfikace turistickýho cíle) vůbec beru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Druhá věc je - když mám turstický cíl v Schema.org a když chci udělat český turistický cíl, tak buď udělám podtřídu schema.org tur. cíle a pojmenujuho český turistický cíl. Problém je, když podle toho budu mít data - tak dkyž to čte někdo kdo neuí inferenci rdf schématovou, tak nepozná, že to ej schema.org, protože to je nové IRI třídy. Tak řekneme buď no tak všichni podporujte inferenci.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No ale tak ot nejde =&gt;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Takže požadavek, že v těch datech musí někdo vidět, že to je instance tur. cíle schema.org - nemůžu o otm ale takhle mluvit ve svý český datový specifikaci. Tam tomu musim říkat český tursitický cíl a mluvit o tom nějak, ale pro tohle vytvořit nový IRI, protože pak limituju reusabilitu.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Takže potřebuju říct, že potřebuju IRI z schema.org pro český tur. cíl a musím mít místo, kde popíšu ty specifika českého tursitického cíke - a nic tkaového bez AP není možné.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Takže říkám já reusuju přesně tohle, pojmuju to třbea trochu jinak, ale myslim tim to samý, chci když někdo uvidí ty data tak aby tomu rozumněl tak jak je to v schema.org. Ale u mě ve speicifkaci tam k otmu mám nějaký specifika. Třeba mám asociaci - a ta nemá v RDF schématu definovanou ani domain ani range - takže jí můžu použít kdekoliv, já chci říct, že v mým kontextu, konkrétní asociace vede pouze z turistického cíle do kontaktního bodu třeba. Ale nechci předefinovat ty originální IRI a dávat jim různý domain a range, porotože to platí jen v tom mym kontextu, tohle musim někam dát - Tak to dám do AP - na to potřebuju novej slovník a toj e právě DSV (data speicfiaction vocabulary)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DSV je pak strojově čitelná reprezentace toho Aplikačního profilu a tu exportujeme spolu s těma AP</a:t>
            </a:r>
            <a:endParaRPr/>
          </a:p>
        </p:txBody>
      </p:sp>
      <p:sp>
        <p:nvSpPr>
          <p:cNvPr id="224" name="Google Shape;224;g33f2ccdfbe2_0_1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3f2ccdfbe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Datová specifikace: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Všechny kusy DS se podílí na tvorbě datové specifikace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Datová specifikace není nutně dokument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Datová specifikace je cokoliv co popisuje nějaký data - může být různých kvalit - klidně i wordovský dokument, nebo HTML reprezetance s různými diagramy - se sémantickou vrstvou slovníky, syntaktickou, tj. odvozený schémata v JSONu, v XML a tak a je ot všechno propojený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a cílem tooh mít daotovu specifikaci je, že ty data podle ní publikuje si může ověřit, že to dělá správně a ten kdo je konzumuje ať ví co konzumuje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2 pojmy: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Obecná datová speicifkace - cokoliv co popisuje jak reprezentujeme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Sémantická datová speicfikace - dle SEMIC style guide - splňuje to, že obsahuje nějaký artifacty a ty artifakty jsu v nějakých vzájemných souvislostech - na to se cílí - základem je artifact sémantický vstvy - tj. ontologie popisují sémantiku a strukturální artifakty datový struktury, který popisujou datovou strukturu navázanou na tu sémantiku - a na to my cílíme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—---------------------------------------------------------------------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—---------------------------------------------------------------------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dk1"/>
                </a:solidFill>
              </a:rPr>
              <a:t>Datová specifikace je cokoliv, co nějak popisuje datovou strukturu. To může zahrnovat  strojově čitelně popsanou libovolnou kombinaci z:</a:t>
            </a:r>
            <a:endParaRPr>
              <a:solidFill>
                <a:schemeClr val="dk1"/>
              </a:solidFill>
            </a:endParaRPr>
          </a:p>
          <a:p>
            <a:pPr indent="-29843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cs">
                <a:solidFill>
                  <a:schemeClr val="dk1"/>
                </a:solidFill>
              </a:rPr>
              <a:t>příklad dat v JSONu</a:t>
            </a:r>
            <a:endParaRPr>
              <a:solidFill>
                <a:schemeClr val="dk1"/>
              </a:solidFill>
            </a:endParaRPr>
          </a:p>
          <a:p>
            <a:pPr indent="-29843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cs">
                <a:solidFill>
                  <a:schemeClr val="dk1"/>
                </a:solidFill>
              </a:rPr>
              <a:t>XML Schema</a:t>
            </a:r>
            <a:endParaRPr>
              <a:solidFill>
                <a:schemeClr val="dk1"/>
              </a:solidFill>
            </a:endParaRPr>
          </a:p>
          <a:p>
            <a:pPr indent="-29843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cs">
                <a:solidFill>
                  <a:schemeClr val="dk1"/>
                </a:solidFill>
              </a:rPr>
              <a:t>Příklad použití</a:t>
            </a:r>
            <a:endParaRPr>
              <a:solidFill>
                <a:schemeClr val="dk1"/>
              </a:solidFill>
            </a:endParaRPr>
          </a:p>
          <a:p>
            <a:pPr indent="-29843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cs">
                <a:solidFill>
                  <a:schemeClr val="dk1"/>
                </a:solidFill>
              </a:rPr>
              <a:t>Dodatečné informace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—-----------------------------------------------------------------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—-----------------------------------------------------------------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Koncept aplikačních profilů: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Proč: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Co můžu udělat je udělat vlastní slovník a udělám subproperty, subclass apod.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Máme slovníky pro jednotlivý domény, ve smyslu webových slovníku - owl, schema.org, apod. a třeba schema.org popisuje strašně moc věcí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A já dělám specifikaci/slovník pro nějakou konkrétní věc v ČR a řekneme reusovat schema.org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Nechci ve svym kontextu používat celou schema.org - chci používat jen nějakou část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To bez profilů nejde - jak se to dělá bez toho je musim vzít celý schema.org a řeknu tady je moje rdf schéma, kde mám identifikátory z toho schema.org a nic jiného - není to pak reprezentace ale jen syntaktická podmnožina.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V otevřenym světě nemůžu říct, že to co v tom souboru je, tak nic víc, to nefugnuje. Tak musim mít způsob, jak říct, co konkrétně, z kterýho slovníku beru (klidně i víc slovníku), tak v mym kontextu (speicfikace turistickýho cíle) vůbec beru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Druhá věc je - když mám turstický cíl v Schema.org a když chci udělat český turistický cíl, tak buď udělám podtřídu schema.org tur. cíle a pojmenujuho český turistický cíl. Problém je, když podle toho budu mít data - tak dkyž to čte někdo kdo neuí inferenci rdf schématovou, tak nepozná, že to ej schema.org, protože to je nové IRI třídy. Tak řekneme buď no tak všichni podporujte inferenci.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No ale tak ot nejde =&gt;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Takže požadavek, že v těch datech musí někdo vidět, že to je instance tur. cíle schema.org - nemůžu o otm ale takhle mluvit ve svý český datový specifikaci. Tam tomu musim říkat český tursitický cíl a mluvit o tom nějak, ale pro tohle vytvořit nový IRI, protože pak limituju reusabilitu.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Takže potřebuju říct, že potřebuju IRI z schema.org pro český tur. cíl a musím mít místo, kde popíšu ty specifika českého tursitického cíke - a nic tkaového bez AP není možné.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Takže říkám já reusuju přesně tohle, pojmuju to třbea trochu jinak, ale myslim tim to samý, chci když někdo uvidí ty data tak aby tomu rozumněl tak jak je to v schema.org. Ale u mě ve speicifkaci tam k otmu mám nějaký specifika. Třeba mám asociaci - a ta nemá v RDF schématu definovanou ani domain ani range - takže jí můžu použít kdekoliv, já chci říct, že v mým kontextu, konkrétní asociace vede pouze z turistického cíle do kontaktního bodu třeba. Ale nechci předefinovat ty originální IRI a dávat jim různý domain a range, porotože to platí jen v tom mym kontextu, tohle musim někam dát - Tak to dám do AP - na to potřebuju novej slovník a toj e právě DSV (data speicfiaction vocabulary)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DSV je pak strojově čitelná reprezentace toho Aplikačního profilu a tu exportujeme spolu s těma AP</a:t>
            </a:r>
            <a:endParaRPr/>
          </a:p>
        </p:txBody>
      </p:sp>
      <p:sp>
        <p:nvSpPr>
          <p:cNvPr id="231" name="Google Shape;231;g33f2ccdfbe2_0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drive.google.com/file/d/1CsuIHabL73sR1TTY4n2zcxQ35OGGu8ki/view" TargetMode="External"/><Relationship Id="rId4" Type="http://schemas.openxmlformats.org/officeDocument/2006/relationships/image" Target="../media/image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drive.google.com/file/d/1xqP65y8yUZ8JCY8COfWNnd898I1eY8gg/view" TargetMode="External"/><Relationship Id="rId4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rive.google.com/file/d/1TFKIsVkpaM7dzlWmU6SNXA9k9V0PZEC1/view" TargetMode="External"/><Relationship Id="rId4" Type="http://schemas.openxmlformats.org/officeDocument/2006/relationships/image" Target="../media/image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drive.google.com/file/d/1Tx9M-VqQVN5DmXUVWlKHnsyH8bUZC5pm/view" TargetMode="External"/><Relationship Id="rId4" Type="http://schemas.openxmlformats.org/officeDocument/2006/relationships/image" Target="../media/image1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drive.google.com/file/d/1LObjbSsZn57fwUuRlfa45VX4HXvGWUmB/view" TargetMode="External"/><Relationship Id="rId4" Type="http://schemas.openxmlformats.org/officeDocument/2006/relationships/image" Target="../media/image2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drive.google.com/file/d/1p3NKFr-cL_CuCnKCgUTDO4DlqZVDdmN-/view" TargetMode="External"/><Relationship Id="rId4" Type="http://schemas.openxmlformats.org/officeDocument/2006/relationships/image" Target="../media/image30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drive.google.com/file/d/1uOgLZ80UkNbd4FsE75FLp8TYBBcpNfKU/view" TargetMode="External"/><Relationship Id="rId4" Type="http://schemas.openxmlformats.org/officeDocument/2006/relationships/image" Target="../media/image1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drive.google.com/file/d/10BIVSQjGh2Kh8syZ4x9Itn-954xjGo4X/view" TargetMode="External"/><Relationship Id="rId4" Type="http://schemas.openxmlformats.org/officeDocument/2006/relationships/image" Target="../media/image16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drive.google.com/file/d/19c7886XI2HY_hFBweh6-Jkd7RNCnuFeE/view" TargetMode="External"/><Relationship Id="rId4" Type="http://schemas.openxmlformats.org/officeDocument/2006/relationships/image" Target="../media/image2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0"/>
              <a:buFont typeface="Arial"/>
              <a:buNone/>
            </a:pPr>
            <a:r>
              <a:rPr b="0" lang="cs" sz="448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Helping users in creating diagrams for data specifications</a:t>
            </a:r>
            <a:endParaRPr b="0" sz="448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7"/>
          <p:cNvSpPr txBox="1"/>
          <p:nvPr>
            <p:ph idx="1"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850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idx="1" type="body"/>
          </p:nvPr>
        </p:nvSpPr>
        <p:spPr>
          <a:xfrm>
            <a:off x="-3" y="907035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3208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0"/>
              <a:buChar char="●"/>
            </a:pPr>
            <a:r>
              <a:rPr b="1" lang="cs" sz="1450" u="sng">
                <a:solidFill>
                  <a:schemeClr val="dk2"/>
                </a:solidFill>
              </a:rPr>
              <a:t>C</a:t>
            </a:r>
            <a:r>
              <a:rPr b="1" lang="cs" sz="1450">
                <a:solidFill>
                  <a:schemeClr val="dk2"/>
                </a:solidFill>
              </a:rPr>
              <a:t>onceptual </a:t>
            </a:r>
            <a:r>
              <a:rPr b="1" lang="cs" sz="1450" u="sng">
                <a:solidFill>
                  <a:schemeClr val="dk2"/>
                </a:solidFill>
              </a:rPr>
              <a:t>M</a:t>
            </a:r>
            <a:r>
              <a:rPr b="1" lang="cs" sz="1450">
                <a:solidFill>
                  <a:schemeClr val="dk2"/>
                </a:solidFill>
              </a:rPr>
              <a:t>odel</a:t>
            </a:r>
            <a:r>
              <a:rPr lang="cs" sz="1450">
                <a:solidFill>
                  <a:schemeClr val="dk2"/>
                </a:solidFill>
              </a:rPr>
              <a:t> </a:t>
            </a:r>
            <a:r>
              <a:rPr lang="cs" sz="1450" u="sng">
                <a:solidFill>
                  <a:schemeClr val="dk2"/>
                </a:solidFill>
              </a:rPr>
              <a:t>E</a:t>
            </a:r>
            <a:r>
              <a:rPr lang="cs" sz="1450">
                <a:solidFill>
                  <a:schemeClr val="dk2"/>
                </a:solidFill>
              </a:rPr>
              <a:t>ditor (CME)</a:t>
            </a:r>
            <a:endParaRPr b="1" sz="1450">
              <a:solidFill>
                <a:schemeClr val="dk2"/>
              </a:solidFill>
            </a:endParaRPr>
          </a:p>
          <a:p>
            <a:pPr indent="-3206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0"/>
              <a:buChar char="○"/>
            </a:pPr>
            <a:r>
              <a:rPr lang="cs" sz="1450">
                <a:solidFill>
                  <a:schemeClr val="dk2"/>
                </a:solidFill>
              </a:rPr>
              <a:t>Třídy, atributy, relace</a:t>
            </a:r>
            <a:endParaRPr sz="1450">
              <a:solidFill>
                <a:schemeClr val="dk2"/>
              </a:solidFill>
            </a:endParaRPr>
          </a:p>
          <a:p>
            <a:pPr indent="-3206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0"/>
              <a:buChar char="○"/>
            </a:pPr>
            <a:r>
              <a:rPr lang="cs" sz="1450">
                <a:solidFill>
                  <a:schemeClr val="dk2"/>
                </a:solidFill>
              </a:rPr>
              <a:t>Vytvoř, Změň, Profiluj</a:t>
            </a:r>
            <a:endParaRPr sz="1450">
              <a:solidFill>
                <a:schemeClr val="dk2"/>
              </a:solidFill>
            </a:endParaRPr>
          </a:p>
          <a:p>
            <a:pPr indent="-3206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0"/>
              <a:buChar char="○"/>
            </a:pPr>
            <a:r>
              <a:rPr lang="cs" sz="1450" u="sng">
                <a:solidFill>
                  <a:schemeClr val="dk2"/>
                </a:solidFill>
              </a:rPr>
              <a:t>Reuse existujících</a:t>
            </a:r>
            <a:br>
              <a:rPr lang="cs" sz="1450">
                <a:solidFill>
                  <a:schemeClr val="dk2"/>
                </a:solidFill>
              </a:rPr>
            </a:br>
            <a:endParaRPr sz="145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2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chemeClr val="dk2"/>
              </a:solidFill>
            </a:endParaRPr>
          </a:p>
          <a:p>
            <a:pPr indent="0" lvl="2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0"/>
              <a:buNone/>
            </a:pPr>
            <a:r>
              <a:t/>
            </a:r>
            <a:endParaRPr b="1" sz="145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rgbClr val="595959"/>
              </a:solidFill>
            </a:endParaRPr>
          </a:p>
          <a:p>
            <a:pPr indent="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50"/>
              <a:buNone/>
            </a:pPr>
            <a:r>
              <a:t/>
            </a:r>
            <a:endParaRPr b="1" sz="145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6"/>
          <p:cNvSpPr/>
          <p:nvPr/>
        </p:nvSpPr>
        <p:spPr>
          <a:xfrm>
            <a:off x="8513280" y="4663080"/>
            <a:ext cx="635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cs" sz="1200">
                <a:solidFill>
                  <a:srgbClr val="595959"/>
                </a:solidFill>
              </a:rPr>
              <a:t>2</a:t>
            </a:r>
            <a:r>
              <a:rPr b="0" i="0" lang="c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cs" sz="1200">
                <a:solidFill>
                  <a:srgbClr val="595959"/>
                </a:solidFill>
              </a:rPr>
              <a:t>20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8825" y="-44325"/>
            <a:ext cx="5319549" cy="314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-3" y="907035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3208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0"/>
              <a:buChar char="●"/>
            </a:pPr>
            <a:r>
              <a:rPr b="1" lang="cs" sz="1450" u="sng">
                <a:solidFill>
                  <a:schemeClr val="dk2"/>
                </a:solidFill>
              </a:rPr>
              <a:t>C</a:t>
            </a:r>
            <a:r>
              <a:rPr b="1" lang="cs" sz="1450">
                <a:solidFill>
                  <a:schemeClr val="dk2"/>
                </a:solidFill>
              </a:rPr>
              <a:t>onceptual </a:t>
            </a:r>
            <a:r>
              <a:rPr b="1" lang="cs" sz="1450" u="sng">
                <a:solidFill>
                  <a:schemeClr val="dk2"/>
                </a:solidFill>
              </a:rPr>
              <a:t>M</a:t>
            </a:r>
            <a:r>
              <a:rPr b="1" lang="cs" sz="1450">
                <a:solidFill>
                  <a:schemeClr val="dk2"/>
                </a:solidFill>
              </a:rPr>
              <a:t>odel</a:t>
            </a:r>
            <a:r>
              <a:rPr lang="cs" sz="1450">
                <a:solidFill>
                  <a:schemeClr val="dk2"/>
                </a:solidFill>
              </a:rPr>
              <a:t> </a:t>
            </a:r>
            <a:r>
              <a:rPr lang="cs" sz="1450" u="sng">
                <a:solidFill>
                  <a:schemeClr val="dk2"/>
                </a:solidFill>
              </a:rPr>
              <a:t>E</a:t>
            </a:r>
            <a:r>
              <a:rPr lang="cs" sz="1450">
                <a:solidFill>
                  <a:schemeClr val="dk2"/>
                </a:solidFill>
              </a:rPr>
              <a:t>ditor (CME)</a:t>
            </a:r>
            <a:endParaRPr b="1" sz="1450">
              <a:solidFill>
                <a:schemeClr val="dk2"/>
              </a:solidFill>
            </a:endParaRPr>
          </a:p>
          <a:p>
            <a:pPr indent="-3206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0"/>
              <a:buChar char="○"/>
            </a:pPr>
            <a:r>
              <a:rPr lang="cs" sz="1450">
                <a:solidFill>
                  <a:schemeClr val="dk2"/>
                </a:solidFill>
              </a:rPr>
              <a:t>Třídy, atributy, relace</a:t>
            </a:r>
            <a:endParaRPr sz="1450">
              <a:solidFill>
                <a:schemeClr val="dk2"/>
              </a:solidFill>
            </a:endParaRPr>
          </a:p>
          <a:p>
            <a:pPr indent="-3206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0"/>
              <a:buChar char="○"/>
            </a:pPr>
            <a:r>
              <a:rPr lang="cs" sz="1450">
                <a:solidFill>
                  <a:schemeClr val="dk2"/>
                </a:solidFill>
              </a:rPr>
              <a:t>Vytvoř, Změň, </a:t>
            </a:r>
            <a:r>
              <a:rPr lang="cs" sz="1450" u="sng">
                <a:solidFill>
                  <a:schemeClr val="dk2"/>
                </a:solidFill>
              </a:rPr>
              <a:t>Profiluj</a:t>
            </a:r>
            <a:endParaRPr sz="1450" u="sng">
              <a:solidFill>
                <a:schemeClr val="dk2"/>
              </a:solidFill>
            </a:endParaRPr>
          </a:p>
          <a:p>
            <a:pPr indent="-3206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0"/>
              <a:buChar char="○"/>
            </a:pPr>
            <a:r>
              <a:rPr lang="cs" sz="1450">
                <a:solidFill>
                  <a:schemeClr val="dk2"/>
                </a:solidFill>
              </a:rPr>
              <a:t>Reuse existujících</a:t>
            </a:r>
            <a:br>
              <a:rPr lang="cs" sz="1450">
                <a:solidFill>
                  <a:schemeClr val="dk2"/>
                </a:solidFill>
              </a:rPr>
            </a:br>
            <a:endParaRPr sz="145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2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chemeClr val="dk2"/>
              </a:solidFill>
            </a:endParaRPr>
          </a:p>
          <a:p>
            <a:pPr indent="0" lvl="2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0"/>
              <a:buNone/>
            </a:pPr>
            <a:r>
              <a:t/>
            </a:r>
            <a:endParaRPr b="1" sz="145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rgbClr val="595959"/>
              </a:solidFill>
            </a:endParaRPr>
          </a:p>
          <a:p>
            <a:pPr indent="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50"/>
              <a:buNone/>
            </a:pPr>
            <a:r>
              <a:t/>
            </a:r>
            <a:endParaRPr b="1" sz="145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7"/>
          <p:cNvSpPr/>
          <p:nvPr/>
        </p:nvSpPr>
        <p:spPr>
          <a:xfrm>
            <a:off x="8513280" y="4663080"/>
            <a:ext cx="635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cs" sz="1200">
                <a:solidFill>
                  <a:srgbClr val="595959"/>
                </a:solidFill>
              </a:rPr>
              <a:t>2</a:t>
            </a:r>
            <a:r>
              <a:rPr b="0" i="0" lang="c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cs" sz="1200">
                <a:solidFill>
                  <a:srgbClr val="595959"/>
                </a:solidFill>
              </a:rPr>
              <a:t>20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5900" y="0"/>
            <a:ext cx="5342476" cy="308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idx="1" type="body"/>
          </p:nvPr>
        </p:nvSpPr>
        <p:spPr>
          <a:xfrm>
            <a:off x="-3" y="907035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25000" lnSpcReduction="20000"/>
          </a:bodyPr>
          <a:lstStyle/>
          <a:p>
            <a:pPr indent="-32345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b="1" lang="cs" sz="5963" u="sng">
                <a:solidFill>
                  <a:schemeClr val="dk2"/>
                </a:solidFill>
              </a:rPr>
              <a:t>C</a:t>
            </a:r>
            <a:r>
              <a:rPr b="1" lang="cs" sz="5963">
                <a:solidFill>
                  <a:schemeClr val="dk2"/>
                </a:solidFill>
              </a:rPr>
              <a:t>onceptual </a:t>
            </a:r>
            <a:r>
              <a:rPr b="1" lang="cs" sz="5963" u="sng">
                <a:solidFill>
                  <a:schemeClr val="dk2"/>
                </a:solidFill>
              </a:rPr>
              <a:t>M</a:t>
            </a:r>
            <a:r>
              <a:rPr b="1" lang="cs" sz="5963">
                <a:solidFill>
                  <a:schemeClr val="dk2"/>
                </a:solidFill>
              </a:rPr>
              <a:t>odel</a:t>
            </a:r>
            <a:r>
              <a:rPr lang="cs" sz="5963">
                <a:solidFill>
                  <a:schemeClr val="dk2"/>
                </a:solidFill>
              </a:rPr>
              <a:t> </a:t>
            </a:r>
            <a:r>
              <a:rPr lang="cs" sz="5963" u="sng">
                <a:solidFill>
                  <a:schemeClr val="dk2"/>
                </a:solidFill>
              </a:rPr>
              <a:t>E</a:t>
            </a:r>
            <a:r>
              <a:rPr lang="cs" sz="5963">
                <a:solidFill>
                  <a:schemeClr val="dk2"/>
                </a:solidFill>
              </a:rPr>
              <a:t>ditor (CME)</a:t>
            </a:r>
            <a:endParaRPr b="1" sz="5963">
              <a:solidFill>
                <a:schemeClr val="dk2"/>
              </a:solidFill>
            </a:endParaRPr>
          </a:p>
          <a:p>
            <a:pPr indent="-32327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cs" sz="5963">
                <a:solidFill>
                  <a:schemeClr val="dk2"/>
                </a:solidFill>
              </a:rPr>
              <a:t>Třídy, atributy, relace</a:t>
            </a:r>
            <a:endParaRPr sz="5963">
              <a:solidFill>
                <a:schemeClr val="dk2"/>
              </a:solidFill>
            </a:endParaRPr>
          </a:p>
          <a:p>
            <a:pPr indent="-32327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cs" sz="5963">
                <a:solidFill>
                  <a:schemeClr val="dk2"/>
                </a:solidFill>
              </a:rPr>
              <a:t>Vytvoř, Změň, Profiluj</a:t>
            </a:r>
            <a:endParaRPr sz="5963">
              <a:solidFill>
                <a:schemeClr val="dk2"/>
              </a:solidFill>
            </a:endParaRPr>
          </a:p>
          <a:p>
            <a:pPr indent="-32327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cs" sz="5963">
                <a:solidFill>
                  <a:schemeClr val="dk2"/>
                </a:solidFill>
              </a:rPr>
              <a:t>Reuse existujících</a:t>
            </a:r>
            <a:br>
              <a:rPr lang="cs" sz="5963">
                <a:solidFill>
                  <a:schemeClr val="dk2"/>
                </a:solidFill>
              </a:rPr>
            </a:br>
            <a:endParaRPr sz="5963">
              <a:solidFill>
                <a:schemeClr val="dk2"/>
              </a:solidFill>
            </a:endParaRPr>
          </a:p>
          <a:p>
            <a:pPr indent="-3232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b="1" lang="cs" sz="5963">
                <a:solidFill>
                  <a:schemeClr val="dk2"/>
                </a:solidFill>
              </a:rPr>
              <a:t>Cíle projektu:</a:t>
            </a:r>
            <a:endParaRPr sz="5963">
              <a:solidFill>
                <a:schemeClr val="dk2"/>
              </a:solidFill>
            </a:endParaRPr>
          </a:p>
          <a:p>
            <a:pPr indent="-32327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cs" sz="5963">
                <a:solidFill>
                  <a:schemeClr val="dk2"/>
                </a:solidFill>
              </a:rPr>
              <a:t>Zlepšení vizuálu</a:t>
            </a:r>
            <a:endParaRPr sz="5963">
              <a:solidFill>
                <a:schemeClr val="dk2"/>
              </a:solidFill>
            </a:endParaRPr>
          </a:p>
          <a:p>
            <a:pPr indent="-32327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cs" sz="5963">
                <a:solidFill>
                  <a:schemeClr val="dk2"/>
                </a:solidFill>
              </a:rPr>
              <a:t>Highlighting</a:t>
            </a:r>
            <a:endParaRPr sz="5963">
              <a:solidFill>
                <a:schemeClr val="dk2"/>
              </a:solidFill>
            </a:endParaRPr>
          </a:p>
          <a:p>
            <a:pPr indent="-32327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cs" sz="5963">
                <a:solidFill>
                  <a:schemeClr val="dk2"/>
                </a:solidFill>
              </a:rPr>
              <a:t>Zjednodušit workflow</a:t>
            </a:r>
            <a:endParaRPr sz="5963">
              <a:solidFill>
                <a:schemeClr val="dk2"/>
              </a:solidFill>
            </a:endParaRPr>
          </a:p>
          <a:p>
            <a:pPr indent="-32327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cs" sz="5963">
                <a:solidFill>
                  <a:schemeClr val="dk2"/>
                </a:solidFill>
              </a:rPr>
              <a:t>Práce se skupinou vrcholů</a:t>
            </a:r>
            <a:endParaRPr sz="5963">
              <a:solidFill>
                <a:schemeClr val="dk2"/>
              </a:solidFill>
            </a:endParaRPr>
          </a:p>
          <a:p>
            <a:pPr indent="-32327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cs" sz="5963">
                <a:solidFill>
                  <a:schemeClr val="dk2"/>
                </a:solidFill>
              </a:rPr>
              <a:t>Automatický layout</a:t>
            </a:r>
            <a:endParaRPr sz="5963">
              <a:solidFill>
                <a:schemeClr val="dk2"/>
              </a:solidFill>
            </a:endParaRPr>
          </a:p>
          <a:p>
            <a:pPr indent="-32327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cs" sz="5963">
                <a:solidFill>
                  <a:schemeClr val="dk2"/>
                </a:solidFill>
              </a:rPr>
              <a:t>Nové funkcionality</a:t>
            </a:r>
            <a:endParaRPr sz="5963">
              <a:solidFill>
                <a:schemeClr val="dk2"/>
              </a:solidFill>
            </a:endParaRPr>
          </a:p>
          <a:p>
            <a:pPr indent="-32327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cs" sz="5963">
                <a:solidFill>
                  <a:schemeClr val="dk2"/>
                </a:solidFill>
              </a:rPr>
              <a:t>Pořadí a viditelnost atributů</a:t>
            </a:r>
            <a:endParaRPr sz="5963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42">
              <a:solidFill>
                <a:schemeClr val="dk2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2"/>
              </a:solidFill>
            </a:endParaRPr>
          </a:p>
          <a:p>
            <a:pPr indent="0" lvl="2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 b="1" sz="2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595959"/>
              </a:solidFill>
            </a:endParaRPr>
          </a:p>
          <a:p>
            <a:pPr indent="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t/>
            </a:r>
            <a:endParaRPr b="1" sz="21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8"/>
          <p:cNvSpPr/>
          <p:nvPr/>
        </p:nvSpPr>
        <p:spPr>
          <a:xfrm>
            <a:off x="8513280" y="4663080"/>
            <a:ext cx="635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cs" sz="1200">
                <a:solidFill>
                  <a:srgbClr val="595959"/>
                </a:solidFill>
              </a:rPr>
              <a:t>2</a:t>
            </a:r>
            <a:r>
              <a:rPr b="0" i="0" lang="c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cs" sz="1200">
                <a:solidFill>
                  <a:srgbClr val="595959"/>
                </a:solidFill>
              </a:rPr>
              <a:t>20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5900" y="0"/>
            <a:ext cx="5342476" cy="308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Historie CME</a:t>
            </a:r>
            <a:endParaRPr/>
          </a:p>
        </p:txBody>
      </p:sp>
      <p:sp>
        <p:nvSpPr>
          <p:cNvPr id="262" name="Google Shape;262;p39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3" name="Google Shape;263;p39"/>
          <p:cNvGrpSpPr/>
          <p:nvPr/>
        </p:nvGrpSpPr>
        <p:grpSpPr>
          <a:xfrm>
            <a:off x="3318015" y="3086694"/>
            <a:ext cx="3476507" cy="507178"/>
            <a:chOff x="4526679" y="3079475"/>
            <a:chExt cx="2281023" cy="507178"/>
          </a:xfrm>
        </p:grpSpPr>
        <p:sp>
          <p:nvSpPr>
            <p:cNvPr id="264" name="Google Shape;264;p39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9"/>
            <p:cNvSpPr txBox="1"/>
            <p:nvPr/>
          </p:nvSpPr>
          <p:spPr>
            <a:xfrm>
              <a:off x="4526679" y="3215253"/>
              <a:ext cx="692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cs" sz="1200">
                  <a:latin typeface="Roboto"/>
                  <a:ea typeface="Roboto"/>
                  <a:cs typeface="Roboto"/>
                  <a:sym typeface="Roboto"/>
                </a:rPr>
                <a:t>2024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6" name="Google Shape;266;p39"/>
          <p:cNvGrpSpPr/>
          <p:nvPr/>
        </p:nvGrpSpPr>
        <p:grpSpPr>
          <a:xfrm>
            <a:off x="64250" y="2388488"/>
            <a:ext cx="2340690" cy="1205313"/>
            <a:chOff x="26019" y="2381361"/>
            <a:chExt cx="2864981" cy="1205313"/>
          </a:xfrm>
        </p:grpSpPr>
        <p:sp>
          <p:nvSpPr>
            <p:cNvPr id="267" name="Google Shape;267;p39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8" name="Google Shape;268;p39"/>
            <p:cNvGrpSpPr/>
            <p:nvPr/>
          </p:nvGrpSpPr>
          <p:grpSpPr>
            <a:xfrm>
              <a:off x="26019" y="2381361"/>
              <a:ext cx="1815000" cy="1205313"/>
              <a:chOff x="26019" y="2381361"/>
              <a:chExt cx="1815000" cy="1205313"/>
            </a:xfrm>
          </p:grpSpPr>
          <p:sp>
            <p:nvSpPr>
              <p:cNvPr id="269" name="Google Shape;269;p39"/>
              <p:cNvSpPr txBox="1"/>
              <p:nvPr/>
            </p:nvSpPr>
            <p:spPr>
              <a:xfrm>
                <a:off x="496002" y="3215274"/>
                <a:ext cx="1009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cs" sz="1200">
                    <a:latin typeface="Roboto"/>
                    <a:ea typeface="Roboto"/>
                    <a:cs typeface="Roboto"/>
                    <a:sym typeface="Roboto"/>
                  </a:rPr>
                  <a:t>    </a:t>
                </a:r>
                <a:r>
                  <a:rPr b="1" lang="cs" sz="1200">
                    <a:latin typeface="Roboto"/>
                    <a:ea typeface="Roboto"/>
                    <a:cs typeface="Roboto"/>
                    <a:sym typeface="Roboto"/>
                  </a:rPr>
                  <a:t>2020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70" name="Google Shape;270;p39"/>
              <p:cNvSpPr txBox="1"/>
              <p:nvPr/>
            </p:nvSpPr>
            <p:spPr>
              <a:xfrm>
                <a:off x="26019" y="2381361"/>
                <a:ext cx="1815000" cy="2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cs" sz="1200">
                    <a:latin typeface="Roboto"/>
                    <a:ea typeface="Roboto"/>
                    <a:cs typeface="Roboto"/>
                    <a:sym typeface="Roboto"/>
                  </a:rPr>
                  <a:t>Září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cs" sz="800">
                    <a:latin typeface="Roboto"/>
                    <a:ea typeface="Roboto"/>
                    <a:cs typeface="Roboto"/>
                    <a:sym typeface="Roboto"/>
                  </a:rPr>
                  <a:t>      Založení Dataspeceru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71" name="Google Shape;271;p39"/>
          <p:cNvGrpSpPr/>
          <p:nvPr/>
        </p:nvGrpSpPr>
        <p:grpSpPr>
          <a:xfrm>
            <a:off x="1925721" y="2709729"/>
            <a:ext cx="1946958" cy="1664283"/>
            <a:chOff x="2525595" y="2702596"/>
            <a:chExt cx="2359949" cy="1664283"/>
          </a:xfrm>
        </p:grpSpPr>
        <p:sp>
          <p:nvSpPr>
            <p:cNvPr id="272" name="Google Shape;272;p39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085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3" name="Google Shape;273;p39"/>
            <p:cNvGrpSpPr/>
            <p:nvPr/>
          </p:nvGrpSpPr>
          <p:grpSpPr>
            <a:xfrm>
              <a:off x="2525595" y="2702596"/>
              <a:ext cx="2359949" cy="1664283"/>
              <a:chOff x="2525595" y="2702596"/>
              <a:chExt cx="2359949" cy="1664283"/>
            </a:xfrm>
          </p:grpSpPr>
          <p:sp>
            <p:nvSpPr>
              <p:cNvPr id="274" name="Google Shape;274;p39"/>
              <p:cNvSpPr txBox="1"/>
              <p:nvPr/>
            </p:nvSpPr>
            <p:spPr>
              <a:xfrm>
                <a:off x="2525595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cs" sz="1200">
                    <a:latin typeface="Roboto"/>
                    <a:ea typeface="Roboto"/>
                    <a:cs typeface="Roboto"/>
                    <a:sym typeface="Roboto"/>
                  </a:rPr>
                  <a:t>2023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75" name="Google Shape;275;p39"/>
              <p:cNvSpPr txBox="1"/>
              <p:nvPr/>
            </p:nvSpPr>
            <p:spPr>
              <a:xfrm>
                <a:off x="3143144" y="3423080"/>
                <a:ext cx="17424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cs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Srpen</a:t>
                </a:r>
                <a:endParaRPr b="1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cs" sz="8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CME - </a:t>
                </a:r>
                <a:r>
                  <a:rPr b="1" lang="cs" sz="800">
                    <a:latin typeface="Roboto"/>
                    <a:ea typeface="Roboto"/>
                    <a:cs typeface="Roboto"/>
                    <a:sym typeface="Roboto"/>
                  </a:rPr>
                  <a:t>Výzkumný projekt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76" name="Google Shape;276;p39"/>
          <p:cNvGrpSpPr/>
          <p:nvPr/>
        </p:nvGrpSpPr>
        <p:grpSpPr>
          <a:xfrm rot="10800000">
            <a:off x="3113125" y="3089036"/>
            <a:ext cx="92400" cy="411825"/>
            <a:chOff x="2070100" y="2563700"/>
            <a:chExt cx="92400" cy="411825"/>
          </a:xfrm>
        </p:grpSpPr>
        <p:cxnSp>
          <p:nvCxnSpPr>
            <p:cNvPr id="277" name="Google Shape;277;p39"/>
            <p:cNvCxnSpPr/>
            <p:nvPr/>
          </p:nvCxnSpPr>
          <p:spPr>
            <a:xfrm>
              <a:off x="2116300" y="2616125"/>
              <a:ext cx="0" cy="359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8" name="Google Shape;278;p39"/>
            <p:cNvSpPr/>
            <p:nvPr/>
          </p:nvSpPr>
          <p:spPr>
            <a:xfrm>
              <a:off x="2070100" y="2563700"/>
              <a:ext cx="92400" cy="92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" name="Google Shape;279;p39"/>
          <p:cNvGrpSpPr/>
          <p:nvPr/>
        </p:nvGrpSpPr>
        <p:grpSpPr>
          <a:xfrm rot="10800000">
            <a:off x="5433123" y="3086693"/>
            <a:ext cx="92400" cy="411825"/>
            <a:chOff x="2070100" y="2563700"/>
            <a:chExt cx="92400" cy="411825"/>
          </a:xfrm>
        </p:grpSpPr>
        <p:cxnSp>
          <p:nvCxnSpPr>
            <p:cNvPr id="280" name="Google Shape;280;p39"/>
            <p:cNvCxnSpPr/>
            <p:nvPr/>
          </p:nvCxnSpPr>
          <p:spPr>
            <a:xfrm>
              <a:off x="2116300" y="2616125"/>
              <a:ext cx="0" cy="359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1" name="Google Shape;281;p39"/>
            <p:cNvSpPr/>
            <p:nvPr/>
          </p:nvSpPr>
          <p:spPr>
            <a:xfrm>
              <a:off x="2070100" y="2563700"/>
              <a:ext cx="92400" cy="92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" name="Google Shape;282;p39"/>
          <p:cNvSpPr txBox="1"/>
          <p:nvPr/>
        </p:nvSpPr>
        <p:spPr>
          <a:xfrm>
            <a:off x="4801625" y="3430200"/>
            <a:ext cx="1355400" cy="9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Červen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CME </a:t>
            </a:r>
            <a:r>
              <a:rPr b="1" lang="cs" sz="800">
                <a:latin typeface="Roboto"/>
                <a:ea typeface="Roboto"/>
                <a:cs typeface="Roboto"/>
                <a:sym typeface="Roboto"/>
              </a:rPr>
              <a:t>přebírá Petr Škoda</a:t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83" name="Google Shape;283;p39"/>
          <p:cNvGrpSpPr/>
          <p:nvPr/>
        </p:nvGrpSpPr>
        <p:grpSpPr>
          <a:xfrm>
            <a:off x="4671600" y="2810253"/>
            <a:ext cx="92400" cy="411825"/>
            <a:chOff x="845575" y="2563700"/>
            <a:chExt cx="92400" cy="411825"/>
          </a:xfrm>
        </p:grpSpPr>
        <p:cxnSp>
          <p:nvCxnSpPr>
            <p:cNvPr id="284" name="Google Shape;284;p39"/>
            <p:cNvCxnSpPr/>
            <p:nvPr/>
          </p:nvCxnSpPr>
          <p:spPr>
            <a:xfrm>
              <a:off x="891775" y="2616125"/>
              <a:ext cx="0" cy="359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5" name="Google Shape;285;p39"/>
            <p:cNvSpPr/>
            <p:nvPr/>
          </p:nvSpPr>
          <p:spPr>
            <a:xfrm>
              <a:off x="845575" y="2563700"/>
              <a:ext cx="92400" cy="92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39"/>
          <p:cNvGrpSpPr/>
          <p:nvPr/>
        </p:nvGrpSpPr>
        <p:grpSpPr>
          <a:xfrm>
            <a:off x="5836425" y="2810241"/>
            <a:ext cx="92400" cy="411825"/>
            <a:chOff x="845575" y="2563700"/>
            <a:chExt cx="92400" cy="411825"/>
          </a:xfrm>
        </p:grpSpPr>
        <p:cxnSp>
          <p:nvCxnSpPr>
            <p:cNvPr id="287" name="Google Shape;287;p39"/>
            <p:cNvCxnSpPr/>
            <p:nvPr/>
          </p:nvCxnSpPr>
          <p:spPr>
            <a:xfrm>
              <a:off x="891775" y="2616125"/>
              <a:ext cx="0" cy="359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8" name="Google Shape;288;p39"/>
            <p:cNvSpPr/>
            <p:nvPr/>
          </p:nvSpPr>
          <p:spPr>
            <a:xfrm>
              <a:off x="845575" y="2563700"/>
              <a:ext cx="92400" cy="92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39"/>
          <p:cNvSpPr txBox="1"/>
          <p:nvPr/>
        </p:nvSpPr>
        <p:spPr>
          <a:xfrm>
            <a:off x="4093200" y="2388500"/>
            <a:ext cx="12492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Duben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Já - Layoutování</a:t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90" name="Google Shape;290;p39"/>
          <p:cNvGrpSpPr/>
          <p:nvPr/>
        </p:nvGrpSpPr>
        <p:grpSpPr>
          <a:xfrm>
            <a:off x="6422860" y="2709722"/>
            <a:ext cx="2721140" cy="510379"/>
            <a:chOff x="6435810" y="2702596"/>
            <a:chExt cx="2721140" cy="510379"/>
          </a:xfrm>
        </p:grpSpPr>
        <p:sp>
          <p:nvSpPr>
            <p:cNvPr id="291" name="Google Shape;291;p39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085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9"/>
            <p:cNvSpPr txBox="1"/>
            <p:nvPr/>
          </p:nvSpPr>
          <p:spPr>
            <a:xfrm>
              <a:off x="6435810" y="2702596"/>
              <a:ext cx="745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cs" sz="1200">
                  <a:latin typeface="Roboto"/>
                  <a:ea typeface="Roboto"/>
                  <a:cs typeface="Roboto"/>
                  <a:sym typeface="Roboto"/>
                </a:rPr>
                <a:t>2025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93" name="Google Shape;293;p39"/>
          <p:cNvSpPr txBox="1"/>
          <p:nvPr/>
        </p:nvSpPr>
        <p:spPr>
          <a:xfrm>
            <a:off x="5258025" y="2388500"/>
            <a:ext cx="12492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20. Červenec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Zahájení projektu</a:t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39"/>
          <p:cNvSpPr txBox="1"/>
          <p:nvPr/>
        </p:nvSpPr>
        <p:spPr>
          <a:xfrm>
            <a:off x="7085975" y="2388488"/>
            <a:ext cx="1560300" cy="9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26. dubna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Konec výzkumného projektu</a:t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95" name="Google Shape;295;p39"/>
          <p:cNvGrpSpPr/>
          <p:nvPr/>
        </p:nvGrpSpPr>
        <p:grpSpPr>
          <a:xfrm>
            <a:off x="759475" y="2810253"/>
            <a:ext cx="92400" cy="411825"/>
            <a:chOff x="845575" y="2563700"/>
            <a:chExt cx="92400" cy="411825"/>
          </a:xfrm>
        </p:grpSpPr>
        <p:cxnSp>
          <p:nvCxnSpPr>
            <p:cNvPr id="296" name="Google Shape;296;p39"/>
            <p:cNvCxnSpPr/>
            <p:nvPr/>
          </p:nvCxnSpPr>
          <p:spPr>
            <a:xfrm>
              <a:off x="891775" y="2616125"/>
              <a:ext cx="0" cy="359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7" name="Google Shape;297;p39"/>
            <p:cNvSpPr/>
            <p:nvPr/>
          </p:nvSpPr>
          <p:spPr>
            <a:xfrm>
              <a:off x="845575" y="2563700"/>
              <a:ext cx="92400" cy="92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" name="Google Shape;298;p39"/>
          <p:cNvGrpSpPr/>
          <p:nvPr/>
        </p:nvGrpSpPr>
        <p:grpSpPr>
          <a:xfrm>
            <a:off x="7794325" y="2810253"/>
            <a:ext cx="92400" cy="411825"/>
            <a:chOff x="845575" y="2563700"/>
            <a:chExt cx="92400" cy="411825"/>
          </a:xfrm>
        </p:grpSpPr>
        <p:cxnSp>
          <p:nvCxnSpPr>
            <p:cNvPr id="299" name="Google Shape;299;p39"/>
            <p:cNvCxnSpPr/>
            <p:nvPr/>
          </p:nvCxnSpPr>
          <p:spPr>
            <a:xfrm>
              <a:off x="891775" y="2616125"/>
              <a:ext cx="0" cy="359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0" name="Google Shape;300;p39"/>
            <p:cNvSpPr/>
            <p:nvPr/>
          </p:nvSpPr>
          <p:spPr>
            <a:xfrm>
              <a:off x="845575" y="2563700"/>
              <a:ext cx="92400" cy="92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1" name="Google Shape;301;p39"/>
          <p:cNvCxnSpPr/>
          <p:nvPr/>
        </p:nvCxnSpPr>
        <p:spPr>
          <a:xfrm flipH="1" rot="10800000">
            <a:off x="3140775" y="4085700"/>
            <a:ext cx="23460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39"/>
          <p:cNvCxnSpPr/>
          <p:nvPr/>
        </p:nvCxnSpPr>
        <p:spPr>
          <a:xfrm rot="10800000">
            <a:off x="5490825" y="3924000"/>
            <a:ext cx="0" cy="17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9"/>
          <p:cNvCxnSpPr/>
          <p:nvPr/>
        </p:nvCxnSpPr>
        <p:spPr>
          <a:xfrm>
            <a:off x="3140775" y="3953700"/>
            <a:ext cx="0" cy="1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39"/>
          <p:cNvCxnSpPr/>
          <p:nvPr/>
        </p:nvCxnSpPr>
        <p:spPr>
          <a:xfrm flipH="1">
            <a:off x="5875050" y="2248100"/>
            <a:ext cx="19536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39"/>
          <p:cNvCxnSpPr/>
          <p:nvPr/>
        </p:nvCxnSpPr>
        <p:spPr>
          <a:xfrm rot="10800000">
            <a:off x="7828650" y="2248100"/>
            <a:ext cx="0" cy="1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39"/>
          <p:cNvCxnSpPr/>
          <p:nvPr/>
        </p:nvCxnSpPr>
        <p:spPr>
          <a:xfrm rot="10800000">
            <a:off x="5867850" y="2248100"/>
            <a:ext cx="0" cy="1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Google Shape;307;p39"/>
          <p:cNvSpPr/>
          <p:nvPr/>
        </p:nvSpPr>
        <p:spPr>
          <a:xfrm>
            <a:off x="8513280" y="4663080"/>
            <a:ext cx="635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cs" sz="1200">
                <a:solidFill>
                  <a:srgbClr val="595959"/>
                </a:solidFill>
              </a:rPr>
              <a:t>3</a:t>
            </a:r>
            <a:r>
              <a:rPr b="0" i="0" lang="c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cs" sz="1200">
                <a:solidFill>
                  <a:srgbClr val="595959"/>
                </a:solidFill>
              </a:rPr>
              <a:t>20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20"/>
              <a:buFont typeface="Arial"/>
              <a:buNone/>
            </a:pPr>
            <a:r>
              <a:rPr lang="cs" sz="2920"/>
              <a:t>Příklad - komiksy</a:t>
            </a:r>
            <a:endParaRPr b="0" sz="29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 b="0" sz="29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40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cs" sz="2000">
                <a:solidFill>
                  <a:schemeClr val="dk2"/>
                </a:solidFill>
              </a:rPr>
              <a:t>2 modely</a:t>
            </a:r>
            <a:endParaRPr sz="2000">
              <a:solidFill>
                <a:schemeClr val="dk2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lang="cs" sz="2000">
                <a:solidFill>
                  <a:srgbClr val="3D85C6"/>
                </a:solidFill>
              </a:rPr>
              <a:t>Modrý </a:t>
            </a:r>
            <a:r>
              <a:rPr lang="cs" sz="2000">
                <a:solidFill>
                  <a:schemeClr val="dk2"/>
                </a:solidFill>
              </a:rPr>
              <a:t>- Nový</a:t>
            </a:r>
            <a:endParaRPr sz="2000">
              <a:solidFill>
                <a:schemeClr val="dk2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lang="cs" sz="2000">
                <a:solidFill>
                  <a:srgbClr val="CC4125"/>
                </a:solidFill>
              </a:rPr>
              <a:t>Oranžový </a:t>
            </a:r>
            <a:r>
              <a:rPr lang="cs" sz="2000">
                <a:solidFill>
                  <a:schemeClr val="dk2"/>
                </a:solidFill>
              </a:rPr>
              <a:t>- Existující (FOAF)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cs" sz="2000">
                <a:solidFill>
                  <a:schemeClr val="dk2"/>
                </a:solidFill>
              </a:rPr>
              <a:t>Chceme popsat následující:</a:t>
            </a:r>
            <a:endParaRPr sz="2000">
              <a:solidFill>
                <a:schemeClr val="dk2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lang="cs" sz="2000">
                <a:solidFill>
                  <a:srgbClr val="3D85C6"/>
                </a:solidFill>
              </a:rPr>
              <a:t>Komiks </a:t>
            </a:r>
            <a:r>
              <a:rPr lang="cs" sz="2000">
                <a:solidFill>
                  <a:schemeClr val="dk2"/>
                </a:solidFill>
              </a:rPr>
              <a:t>se </a:t>
            </a:r>
            <a:r>
              <a:rPr lang="cs" sz="2000">
                <a:solidFill>
                  <a:srgbClr val="3D85C6"/>
                </a:solidFill>
              </a:rPr>
              <a:t>skládá </a:t>
            </a:r>
            <a:r>
              <a:rPr lang="cs" sz="2000">
                <a:solidFill>
                  <a:schemeClr val="dk2"/>
                </a:solidFill>
              </a:rPr>
              <a:t>ze </a:t>
            </a:r>
            <a:r>
              <a:rPr lang="cs" sz="2000">
                <a:solidFill>
                  <a:srgbClr val="3D85C6"/>
                </a:solidFill>
              </a:rPr>
              <a:t>stránek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314" name="Google Shape;314;p40"/>
          <p:cNvSpPr/>
          <p:nvPr/>
        </p:nvSpPr>
        <p:spPr>
          <a:xfrm>
            <a:off x="8513280" y="4663080"/>
            <a:ext cx="635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cs" sz="1200">
                <a:solidFill>
                  <a:srgbClr val="595959"/>
                </a:solidFill>
              </a:rPr>
              <a:t>4</a:t>
            </a:r>
            <a:r>
              <a:rPr b="0" i="0" lang="c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cs" sz="1200">
                <a:solidFill>
                  <a:srgbClr val="595959"/>
                </a:solidFill>
              </a:rPr>
              <a:t>20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198" y="1152351"/>
            <a:ext cx="4677177" cy="48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1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20"/>
              <a:buFont typeface="Arial"/>
              <a:buNone/>
            </a:pPr>
            <a:r>
              <a:rPr lang="cs" sz="2920"/>
              <a:t>Příklad - komiksy</a:t>
            </a:r>
            <a:endParaRPr b="0" sz="29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 b="0" sz="29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1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cs" sz="2000">
                <a:solidFill>
                  <a:schemeClr val="dk2"/>
                </a:solidFill>
              </a:rPr>
              <a:t>2 modely</a:t>
            </a:r>
            <a:endParaRPr sz="2000">
              <a:solidFill>
                <a:schemeClr val="dk2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lang="cs" sz="2000">
                <a:solidFill>
                  <a:srgbClr val="3D85C6"/>
                </a:solidFill>
              </a:rPr>
              <a:t>Modrý </a:t>
            </a:r>
            <a:r>
              <a:rPr lang="cs" sz="2000">
                <a:solidFill>
                  <a:schemeClr val="dk2"/>
                </a:solidFill>
              </a:rPr>
              <a:t>- Nový</a:t>
            </a:r>
            <a:endParaRPr sz="2000">
              <a:solidFill>
                <a:schemeClr val="dk2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lang="cs" sz="2000">
                <a:solidFill>
                  <a:srgbClr val="CC4125"/>
                </a:solidFill>
              </a:rPr>
              <a:t>Oranžový </a:t>
            </a:r>
            <a:r>
              <a:rPr lang="cs" sz="2000">
                <a:solidFill>
                  <a:schemeClr val="dk2"/>
                </a:solidFill>
              </a:rPr>
              <a:t>- Existující (FOAF)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cs" sz="2000">
                <a:solidFill>
                  <a:schemeClr val="dk2"/>
                </a:solidFill>
              </a:rPr>
              <a:t>Chceme popsat následující:</a:t>
            </a:r>
            <a:endParaRPr sz="2000">
              <a:solidFill>
                <a:schemeClr val="dk2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lang="cs" sz="2000">
                <a:solidFill>
                  <a:srgbClr val="3D85C6"/>
                </a:solidFill>
              </a:rPr>
              <a:t>Komiks </a:t>
            </a:r>
            <a:r>
              <a:rPr lang="cs" sz="2000">
                <a:solidFill>
                  <a:schemeClr val="dk2"/>
                </a:solidFill>
              </a:rPr>
              <a:t>se </a:t>
            </a:r>
            <a:r>
              <a:rPr lang="cs" sz="2000">
                <a:solidFill>
                  <a:srgbClr val="3D85C6"/>
                </a:solidFill>
              </a:rPr>
              <a:t>skládá </a:t>
            </a:r>
            <a:r>
              <a:rPr lang="cs" sz="2000">
                <a:solidFill>
                  <a:schemeClr val="dk2"/>
                </a:solidFill>
              </a:rPr>
              <a:t>ze </a:t>
            </a:r>
            <a:r>
              <a:rPr lang="cs" sz="2000">
                <a:solidFill>
                  <a:srgbClr val="3D85C6"/>
                </a:solidFill>
              </a:rPr>
              <a:t>stránek</a:t>
            </a:r>
            <a:endParaRPr sz="2000">
              <a:solidFill>
                <a:srgbClr val="3D85C6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lang="cs" sz="2000">
                <a:solidFill>
                  <a:srgbClr val="3D85C6"/>
                </a:solidFill>
              </a:rPr>
              <a:t>Stránky obsahují </a:t>
            </a:r>
            <a:r>
              <a:rPr lang="cs" sz="2000">
                <a:solidFill>
                  <a:srgbClr val="CC4125"/>
                </a:solidFill>
              </a:rPr>
              <a:t>obrázky</a:t>
            </a:r>
            <a:endParaRPr sz="2000">
              <a:solidFill>
                <a:srgbClr val="CC4125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lang="cs" sz="2000">
                <a:solidFill>
                  <a:srgbClr val="3D85C6"/>
                </a:solidFill>
              </a:rPr>
              <a:t>Komiks </a:t>
            </a:r>
            <a:r>
              <a:rPr lang="cs" sz="2000">
                <a:solidFill>
                  <a:schemeClr val="dk2"/>
                </a:solidFill>
              </a:rPr>
              <a:t>je specializací </a:t>
            </a:r>
            <a:r>
              <a:rPr lang="cs" sz="2000">
                <a:solidFill>
                  <a:srgbClr val="CC4125"/>
                </a:solidFill>
              </a:rPr>
              <a:t>dokumentu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322" name="Google Shape;322;p41"/>
          <p:cNvSpPr/>
          <p:nvPr/>
        </p:nvSpPr>
        <p:spPr>
          <a:xfrm>
            <a:off x="8513280" y="4663080"/>
            <a:ext cx="635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cs" sz="1200">
                <a:solidFill>
                  <a:srgbClr val="595959"/>
                </a:solidFill>
              </a:rPr>
              <a:t>4</a:t>
            </a:r>
            <a:r>
              <a:rPr b="0" i="0" lang="c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cs" sz="1200">
                <a:solidFill>
                  <a:srgbClr val="595959"/>
                </a:solidFill>
              </a:rPr>
              <a:t>20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6750" y="0"/>
            <a:ext cx="5907249" cy="172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20"/>
              <a:buFont typeface="Arial"/>
              <a:buNone/>
            </a:pPr>
            <a:r>
              <a:rPr lang="cs" sz="2920"/>
              <a:t>Příklad - komiksy</a:t>
            </a:r>
            <a:endParaRPr b="0" sz="29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 b="0" sz="29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2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cs" sz="2000">
                <a:solidFill>
                  <a:schemeClr val="dk2"/>
                </a:solidFill>
              </a:rPr>
              <a:t>2 modely</a:t>
            </a:r>
            <a:endParaRPr sz="2000">
              <a:solidFill>
                <a:schemeClr val="dk2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lang="cs" sz="2000">
                <a:solidFill>
                  <a:srgbClr val="3D85C6"/>
                </a:solidFill>
              </a:rPr>
              <a:t>Modrý </a:t>
            </a:r>
            <a:r>
              <a:rPr lang="cs" sz="2000">
                <a:solidFill>
                  <a:schemeClr val="dk2"/>
                </a:solidFill>
              </a:rPr>
              <a:t>- Nový</a:t>
            </a:r>
            <a:endParaRPr sz="2000">
              <a:solidFill>
                <a:schemeClr val="dk2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lang="cs" sz="2000">
                <a:solidFill>
                  <a:srgbClr val="CC4125"/>
                </a:solidFill>
              </a:rPr>
              <a:t>Oranžový </a:t>
            </a:r>
            <a:r>
              <a:rPr lang="cs" sz="2000">
                <a:solidFill>
                  <a:schemeClr val="dk2"/>
                </a:solidFill>
              </a:rPr>
              <a:t>- Existující (FOAF)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cs" sz="2000">
                <a:solidFill>
                  <a:schemeClr val="dk2"/>
                </a:solidFill>
              </a:rPr>
              <a:t>Chceme popsat následující:</a:t>
            </a:r>
            <a:endParaRPr sz="2000">
              <a:solidFill>
                <a:schemeClr val="dk2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lang="cs" sz="2000">
                <a:solidFill>
                  <a:srgbClr val="3D85C6"/>
                </a:solidFill>
              </a:rPr>
              <a:t>Komiks </a:t>
            </a:r>
            <a:r>
              <a:rPr lang="cs" sz="2000">
                <a:solidFill>
                  <a:schemeClr val="dk2"/>
                </a:solidFill>
              </a:rPr>
              <a:t>se </a:t>
            </a:r>
            <a:r>
              <a:rPr lang="cs" sz="2000">
                <a:solidFill>
                  <a:srgbClr val="3D85C6"/>
                </a:solidFill>
              </a:rPr>
              <a:t>skládá </a:t>
            </a:r>
            <a:r>
              <a:rPr lang="cs" sz="2000">
                <a:solidFill>
                  <a:schemeClr val="dk2"/>
                </a:solidFill>
              </a:rPr>
              <a:t>ze </a:t>
            </a:r>
            <a:r>
              <a:rPr lang="cs" sz="2000">
                <a:solidFill>
                  <a:srgbClr val="3D85C6"/>
                </a:solidFill>
              </a:rPr>
              <a:t>stránek</a:t>
            </a:r>
            <a:endParaRPr sz="2000">
              <a:solidFill>
                <a:srgbClr val="3D85C6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lang="cs" sz="2000">
                <a:solidFill>
                  <a:srgbClr val="3D85C6"/>
                </a:solidFill>
              </a:rPr>
              <a:t>Stránky obsahují </a:t>
            </a:r>
            <a:r>
              <a:rPr lang="cs" sz="2000">
                <a:solidFill>
                  <a:srgbClr val="CC4125"/>
                </a:solidFill>
              </a:rPr>
              <a:t>obrázky</a:t>
            </a:r>
            <a:endParaRPr sz="2000">
              <a:solidFill>
                <a:srgbClr val="CC4125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lang="cs" sz="2000">
                <a:solidFill>
                  <a:srgbClr val="3D85C6"/>
                </a:solidFill>
              </a:rPr>
              <a:t>Komiks </a:t>
            </a:r>
            <a:r>
              <a:rPr lang="cs" sz="2000">
                <a:solidFill>
                  <a:schemeClr val="dk2"/>
                </a:solidFill>
              </a:rPr>
              <a:t>je specializací </a:t>
            </a:r>
            <a:r>
              <a:rPr lang="cs" sz="2000">
                <a:solidFill>
                  <a:srgbClr val="CC4125"/>
                </a:solidFill>
              </a:rPr>
              <a:t>dokumentu</a:t>
            </a:r>
            <a:endParaRPr sz="2000">
              <a:solidFill>
                <a:srgbClr val="CC4125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lang="cs" sz="2000">
                <a:solidFill>
                  <a:schemeClr val="dk2"/>
                </a:solidFill>
              </a:rPr>
              <a:t>a má atributy </a:t>
            </a:r>
            <a:r>
              <a:rPr lang="cs" sz="2000">
                <a:solidFill>
                  <a:srgbClr val="3D85C6"/>
                </a:solidFill>
              </a:rPr>
              <a:t>autor </a:t>
            </a:r>
            <a:r>
              <a:rPr lang="cs" sz="2000">
                <a:solidFill>
                  <a:schemeClr val="dk2"/>
                </a:solidFill>
              </a:rPr>
              <a:t>a </a:t>
            </a:r>
            <a:r>
              <a:rPr lang="cs" sz="2000">
                <a:solidFill>
                  <a:srgbClr val="3D85C6"/>
                </a:solidFill>
              </a:rPr>
              <a:t>datum vydání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330" name="Google Shape;330;p42"/>
          <p:cNvSpPr/>
          <p:nvPr/>
        </p:nvSpPr>
        <p:spPr>
          <a:xfrm>
            <a:off x="8513280" y="4663080"/>
            <a:ext cx="635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cs" sz="1200">
                <a:solidFill>
                  <a:srgbClr val="595959"/>
                </a:solidFill>
              </a:rPr>
              <a:t>4</a:t>
            </a:r>
            <a:r>
              <a:rPr b="0" i="0" lang="c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cs" sz="1200">
                <a:solidFill>
                  <a:srgbClr val="595959"/>
                </a:solidFill>
              </a:rPr>
              <a:t>20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Google Shape;33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0825" y="0"/>
            <a:ext cx="5677551" cy="182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3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20"/>
              <a:buFont typeface="Arial"/>
              <a:buNone/>
            </a:pPr>
            <a:r>
              <a:rPr lang="cs" sz="2920"/>
              <a:t>Příklad - komiksy</a:t>
            </a:r>
            <a:endParaRPr b="0" sz="29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 b="0" sz="29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43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0" wrap="square" tIns="91425">
            <a:normAutofit lnSpcReduction="10000"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cs" sz="2000">
                <a:solidFill>
                  <a:schemeClr val="dk2"/>
                </a:solidFill>
              </a:rPr>
              <a:t>2 modely</a:t>
            </a:r>
            <a:endParaRPr sz="2000">
              <a:solidFill>
                <a:schemeClr val="dk2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lang="cs" sz="2000">
                <a:solidFill>
                  <a:srgbClr val="3D85C6"/>
                </a:solidFill>
              </a:rPr>
              <a:t>Modrý </a:t>
            </a:r>
            <a:r>
              <a:rPr lang="cs" sz="2000">
                <a:solidFill>
                  <a:schemeClr val="dk2"/>
                </a:solidFill>
              </a:rPr>
              <a:t>- Nový</a:t>
            </a:r>
            <a:endParaRPr sz="2000">
              <a:solidFill>
                <a:schemeClr val="dk2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lang="cs" sz="2000">
                <a:solidFill>
                  <a:srgbClr val="CC4125"/>
                </a:solidFill>
              </a:rPr>
              <a:t>Oranžový </a:t>
            </a:r>
            <a:r>
              <a:rPr lang="cs" sz="2000">
                <a:solidFill>
                  <a:schemeClr val="dk2"/>
                </a:solidFill>
              </a:rPr>
              <a:t>- Existující (FOAF)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cs" sz="2000">
                <a:solidFill>
                  <a:schemeClr val="dk2"/>
                </a:solidFill>
              </a:rPr>
              <a:t>Chceme popsat následující:</a:t>
            </a:r>
            <a:endParaRPr sz="2000">
              <a:solidFill>
                <a:schemeClr val="dk2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lang="cs" sz="2000">
                <a:solidFill>
                  <a:srgbClr val="3D85C6"/>
                </a:solidFill>
              </a:rPr>
              <a:t>Komiks </a:t>
            </a:r>
            <a:r>
              <a:rPr lang="cs" sz="2000">
                <a:solidFill>
                  <a:schemeClr val="dk2"/>
                </a:solidFill>
              </a:rPr>
              <a:t>se </a:t>
            </a:r>
            <a:r>
              <a:rPr lang="cs" sz="2000">
                <a:solidFill>
                  <a:srgbClr val="3D85C6"/>
                </a:solidFill>
              </a:rPr>
              <a:t>skládá </a:t>
            </a:r>
            <a:r>
              <a:rPr lang="cs" sz="2000">
                <a:solidFill>
                  <a:schemeClr val="dk2"/>
                </a:solidFill>
              </a:rPr>
              <a:t>ze </a:t>
            </a:r>
            <a:r>
              <a:rPr lang="cs" sz="2000">
                <a:solidFill>
                  <a:srgbClr val="3D85C6"/>
                </a:solidFill>
              </a:rPr>
              <a:t>stránek</a:t>
            </a:r>
            <a:endParaRPr sz="2000">
              <a:solidFill>
                <a:srgbClr val="3D85C6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lang="cs" sz="2000">
                <a:solidFill>
                  <a:srgbClr val="3D85C6"/>
                </a:solidFill>
              </a:rPr>
              <a:t>Stránky obsahují </a:t>
            </a:r>
            <a:r>
              <a:rPr lang="cs" sz="2000">
                <a:solidFill>
                  <a:srgbClr val="CC4125"/>
                </a:solidFill>
              </a:rPr>
              <a:t>obrázky</a:t>
            </a:r>
            <a:endParaRPr sz="2000">
              <a:solidFill>
                <a:srgbClr val="CC4125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lang="cs" sz="2000">
                <a:solidFill>
                  <a:srgbClr val="3D85C6"/>
                </a:solidFill>
              </a:rPr>
              <a:t>Komiks </a:t>
            </a:r>
            <a:r>
              <a:rPr lang="cs" sz="2000">
                <a:solidFill>
                  <a:schemeClr val="dk2"/>
                </a:solidFill>
              </a:rPr>
              <a:t>je specializací </a:t>
            </a:r>
            <a:r>
              <a:rPr lang="cs" sz="2000">
                <a:solidFill>
                  <a:srgbClr val="CC4125"/>
                </a:solidFill>
              </a:rPr>
              <a:t>dokumentu</a:t>
            </a:r>
            <a:endParaRPr sz="2000">
              <a:solidFill>
                <a:srgbClr val="CC4125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lang="cs" sz="2000">
                <a:solidFill>
                  <a:schemeClr val="dk2"/>
                </a:solidFill>
              </a:rPr>
              <a:t>a má atributy </a:t>
            </a:r>
            <a:r>
              <a:rPr lang="cs" sz="2000">
                <a:solidFill>
                  <a:srgbClr val="3D85C6"/>
                </a:solidFill>
              </a:rPr>
              <a:t>autor </a:t>
            </a:r>
            <a:r>
              <a:rPr lang="cs" sz="2000">
                <a:solidFill>
                  <a:schemeClr val="dk2"/>
                </a:solidFill>
              </a:rPr>
              <a:t>a </a:t>
            </a:r>
            <a:r>
              <a:rPr lang="cs" sz="2000">
                <a:solidFill>
                  <a:srgbClr val="3D85C6"/>
                </a:solidFill>
              </a:rPr>
              <a:t>datum vydání</a:t>
            </a:r>
            <a:endParaRPr sz="2000">
              <a:solidFill>
                <a:srgbClr val="3D85C6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cs" sz="2000" u="sng">
                <a:solidFill>
                  <a:schemeClr val="dk2"/>
                </a:solidFill>
              </a:rPr>
              <a:t>Ukázat vše</a:t>
            </a:r>
            <a:endParaRPr sz="2000" u="sng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338" name="Google Shape;338;p43"/>
          <p:cNvSpPr/>
          <p:nvPr/>
        </p:nvSpPr>
        <p:spPr>
          <a:xfrm>
            <a:off x="8513280" y="4663080"/>
            <a:ext cx="635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cs" sz="1200">
                <a:solidFill>
                  <a:srgbClr val="595959"/>
                </a:solidFill>
              </a:rPr>
              <a:t>4</a:t>
            </a:r>
            <a:r>
              <a:rPr b="0" i="0" lang="c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cs" sz="1200">
                <a:solidFill>
                  <a:srgbClr val="595959"/>
                </a:solidFill>
              </a:rPr>
              <a:t>20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Google Shape;33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900" y="0"/>
            <a:ext cx="4296099" cy="31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4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4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44" title="old-cme-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50" y="162250"/>
            <a:ext cx="9144000" cy="455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4"/>
          <p:cNvSpPr/>
          <p:nvPr/>
        </p:nvSpPr>
        <p:spPr>
          <a:xfrm>
            <a:off x="8513280" y="4663080"/>
            <a:ext cx="635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cs" sz="1200">
                <a:solidFill>
                  <a:srgbClr val="595959"/>
                </a:solidFill>
              </a:rPr>
              <a:t>5</a:t>
            </a:r>
            <a:r>
              <a:rPr b="0" i="0" lang="c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cs" sz="1200">
                <a:solidFill>
                  <a:srgbClr val="595959"/>
                </a:solidFill>
              </a:rPr>
              <a:t>20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5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5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Google Shape;354;p45" title="new-cme-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1813"/>
            <a:ext cx="9144000" cy="45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5"/>
          <p:cNvSpPr/>
          <p:nvPr/>
        </p:nvSpPr>
        <p:spPr>
          <a:xfrm>
            <a:off x="8513280" y="4663080"/>
            <a:ext cx="635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cs" sz="1200">
                <a:solidFill>
                  <a:srgbClr val="595959"/>
                </a:solidFill>
              </a:rPr>
              <a:t>6</a:t>
            </a:r>
            <a:r>
              <a:rPr b="0" i="0" lang="c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cs" sz="1200">
                <a:solidFill>
                  <a:srgbClr val="595959"/>
                </a:solidFill>
              </a:rPr>
              <a:t>20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2100"/>
              <a:t>Dataspecer</a:t>
            </a:r>
            <a:endParaRPr sz="2100"/>
          </a:p>
        </p:txBody>
      </p:sp>
      <p:sp>
        <p:nvSpPr>
          <p:cNvPr id="120" name="Google Shape;120;p28"/>
          <p:cNvSpPr txBox="1"/>
          <p:nvPr>
            <p:ph idx="4294967295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●"/>
            </a:pPr>
            <a:r>
              <a:rPr lang="cs" sz="2000">
                <a:solidFill>
                  <a:srgbClr val="595959"/>
                </a:solidFill>
              </a:rPr>
              <a:t>Managování/modelování </a:t>
            </a:r>
            <a:r>
              <a:rPr lang="cs" sz="2000" u="sng">
                <a:solidFill>
                  <a:srgbClr val="595959"/>
                </a:solidFill>
              </a:rPr>
              <a:t>datových specifikací</a:t>
            </a:r>
            <a:endParaRPr sz="2000" u="sng">
              <a:solidFill>
                <a:srgbClr val="595959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○"/>
            </a:pPr>
            <a:r>
              <a:rPr lang="cs" sz="2000">
                <a:solidFill>
                  <a:srgbClr val="595959"/>
                </a:solidFill>
              </a:rPr>
              <a:t>Popisuje data</a:t>
            </a:r>
            <a:endParaRPr sz="2000">
              <a:solidFill>
                <a:srgbClr val="595959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○"/>
            </a:pPr>
            <a:r>
              <a:rPr lang="cs" sz="2000">
                <a:solidFill>
                  <a:srgbClr val="595959"/>
                </a:solidFill>
              </a:rPr>
              <a:t>Různé kvality</a:t>
            </a:r>
            <a:endParaRPr sz="2000">
              <a:solidFill>
                <a:srgbClr val="595959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○"/>
            </a:pPr>
            <a:r>
              <a:rPr lang="cs" sz="2000">
                <a:solidFill>
                  <a:srgbClr val="595959"/>
                </a:solidFill>
              </a:rPr>
              <a:t>Jednoznačnost</a:t>
            </a:r>
            <a:endParaRPr sz="2000">
              <a:solidFill>
                <a:srgbClr val="595959"/>
              </a:solidFill>
            </a:endParaRPr>
          </a:p>
        </p:txBody>
      </p:sp>
      <p:sp>
        <p:nvSpPr>
          <p:cNvPr id="121" name="Google Shape;121;p28"/>
          <p:cNvSpPr/>
          <p:nvPr/>
        </p:nvSpPr>
        <p:spPr>
          <a:xfrm>
            <a:off x="8513280" y="4663080"/>
            <a:ext cx="635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cs" sz="1200">
                <a:solidFill>
                  <a:srgbClr val="595959"/>
                </a:solidFill>
              </a:rPr>
              <a:t>1</a:t>
            </a:r>
            <a:r>
              <a:rPr b="0" i="0" lang="c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cs" sz="1200">
                <a:solidFill>
                  <a:srgbClr val="595959"/>
                </a:solidFill>
              </a:rPr>
              <a:t>20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1048" y="1445383"/>
            <a:ext cx="635100" cy="470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6298" y="1445383"/>
            <a:ext cx="635100" cy="470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3380" y="1394251"/>
            <a:ext cx="561720" cy="57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02325" y="1364250"/>
            <a:ext cx="635100" cy="63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45750" y="73050"/>
            <a:ext cx="690375" cy="944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28"/>
          <p:cNvCxnSpPr>
            <a:stCxn id="126" idx="2"/>
            <a:endCxn id="122" idx="0"/>
          </p:cNvCxnSpPr>
          <p:nvPr/>
        </p:nvCxnSpPr>
        <p:spPr>
          <a:xfrm flipH="1">
            <a:off x="6628637" y="1017350"/>
            <a:ext cx="1062300" cy="42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28"/>
          <p:cNvCxnSpPr>
            <a:stCxn id="126" idx="2"/>
            <a:endCxn id="124" idx="0"/>
          </p:cNvCxnSpPr>
          <p:nvPr/>
        </p:nvCxnSpPr>
        <p:spPr>
          <a:xfrm flipH="1">
            <a:off x="7374137" y="1017350"/>
            <a:ext cx="316800" cy="37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28"/>
          <p:cNvCxnSpPr>
            <a:stCxn id="126" idx="2"/>
            <a:endCxn id="125" idx="0"/>
          </p:cNvCxnSpPr>
          <p:nvPr/>
        </p:nvCxnSpPr>
        <p:spPr>
          <a:xfrm>
            <a:off x="7690937" y="1017350"/>
            <a:ext cx="429000" cy="34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28"/>
          <p:cNvCxnSpPr>
            <a:stCxn id="126" idx="2"/>
            <a:endCxn id="123" idx="0"/>
          </p:cNvCxnSpPr>
          <p:nvPr/>
        </p:nvCxnSpPr>
        <p:spPr>
          <a:xfrm>
            <a:off x="7690937" y="1017350"/>
            <a:ext cx="1143000" cy="42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6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6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2" name="Google Shape;362;p46" title="old-cme-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4413"/>
            <a:ext cx="9144000" cy="45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6"/>
          <p:cNvSpPr/>
          <p:nvPr/>
        </p:nvSpPr>
        <p:spPr>
          <a:xfrm>
            <a:off x="8513280" y="4663080"/>
            <a:ext cx="635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cs" sz="1200">
                <a:solidFill>
                  <a:srgbClr val="595959"/>
                </a:solidFill>
              </a:rPr>
              <a:t>7</a:t>
            </a:r>
            <a:r>
              <a:rPr b="0" i="0" lang="c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cs" sz="1200">
                <a:solidFill>
                  <a:srgbClr val="595959"/>
                </a:solidFill>
              </a:rPr>
              <a:t>20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7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7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0" name="Google Shape;370;p47" title="new-cme-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50" y="218738"/>
            <a:ext cx="9144000" cy="45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7"/>
          <p:cNvSpPr/>
          <p:nvPr/>
        </p:nvSpPr>
        <p:spPr>
          <a:xfrm>
            <a:off x="8513280" y="4663080"/>
            <a:ext cx="635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cs" sz="1200">
                <a:solidFill>
                  <a:srgbClr val="595959"/>
                </a:solidFill>
              </a:rPr>
              <a:t>8</a:t>
            </a:r>
            <a:r>
              <a:rPr b="0" i="0" lang="c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cs" sz="1200">
                <a:solidFill>
                  <a:srgbClr val="595959"/>
                </a:solidFill>
              </a:rPr>
              <a:t>20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8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8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8" name="Google Shape;378;p48" title="old-cme-3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6588"/>
            <a:ext cx="9144000" cy="45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48"/>
          <p:cNvSpPr/>
          <p:nvPr/>
        </p:nvSpPr>
        <p:spPr>
          <a:xfrm>
            <a:off x="8513280" y="4663080"/>
            <a:ext cx="635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cs" sz="1200">
                <a:solidFill>
                  <a:srgbClr val="595959"/>
                </a:solidFill>
              </a:rPr>
              <a:t>9</a:t>
            </a:r>
            <a:r>
              <a:rPr b="0" i="0" lang="c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cs" sz="1200">
                <a:solidFill>
                  <a:srgbClr val="595959"/>
                </a:solidFill>
              </a:rPr>
              <a:t>20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9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9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6" name="Google Shape;386;p49" title="new-cme-3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50" y="196588"/>
            <a:ext cx="9144000" cy="45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9"/>
          <p:cNvSpPr/>
          <p:nvPr/>
        </p:nvSpPr>
        <p:spPr>
          <a:xfrm>
            <a:off x="8513280" y="4663080"/>
            <a:ext cx="635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cs" sz="1200">
                <a:solidFill>
                  <a:srgbClr val="595959"/>
                </a:solidFill>
              </a:rPr>
              <a:t>10</a:t>
            </a:r>
            <a:r>
              <a:rPr b="0" i="0" lang="c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cs" sz="1200">
                <a:solidFill>
                  <a:srgbClr val="595959"/>
                </a:solidFill>
              </a:rPr>
              <a:t>20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0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50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4" name="Google Shape;394;p50" title="old-cme-4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3963"/>
            <a:ext cx="9144000" cy="45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50"/>
          <p:cNvSpPr/>
          <p:nvPr/>
        </p:nvSpPr>
        <p:spPr>
          <a:xfrm>
            <a:off x="8513280" y="4663080"/>
            <a:ext cx="635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cs" sz="1200">
                <a:solidFill>
                  <a:srgbClr val="595959"/>
                </a:solidFill>
              </a:rPr>
              <a:t>11</a:t>
            </a:r>
            <a:r>
              <a:rPr b="0" i="0" lang="c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cs" sz="1200">
                <a:solidFill>
                  <a:srgbClr val="595959"/>
                </a:solidFill>
              </a:rPr>
              <a:t>20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1"/>
          <p:cNvSpPr txBox="1"/>
          <p:nvPr>
            <p:ph type="title"/>
          </p:nvPr>
        </p:nvSpPr>
        <p:spPr>
          <a:xfrm>
            <a:off x="10" y="10"/>
            <a:ext cx="8520000" cy="57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Nefunkční</a:t>
            </a:r>
            <a:endParaRPr/>
          </a:p>
        </p:txBody>
      </p:sp>
      <p:sp>
        <p:nvSpPr>
          <p:cNvPr id="401" name="Google Shape;401;p51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2" name="Google Shape;402;p51" title="new-cme-4-TOD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50" y="385750"/>
            <a:ext cx="9144000" cy="4543427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51"/>
          <p:cNvSpPr/>
          <p:nvPr/>
        </p:nvSpPr>
        <p:spPr>
          <a:xfrm>
            <a:off x="8513280" y="4663080"/>
            <a:ext cx="635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cs" sz="1200">
                <a:solidFill>
                  <a:srgbClr val="595959"/>
                </a:solidFill>
              </a:rPr>
              <a:t>12</a:t>
            </a:r>
            <a:r>
              <a:rPr b="0" i="0" lang="c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cs" sz="1200">
                <a:solidFill>
                  <a:srgbClr val="595959"/>
                </a:solidFill>
              </a:rPr>
              <a:t>20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2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52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0" name="Google Shape;410;p52" title="new-cme-5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6138"/>
            <a:ext cx="9144000" cy="45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52"/>
          <p:cNvSpPr/>
          <p:nvPr/>
        </p:nvSpPr>
        <p:spPr>
          <a:xfrm>
            <a:off x="8513280" y="4663080"/>
            <a:ext cx="635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cs" sz="1200">
                <a:solidFill>
                  <a:srgbClr val="595959"/>
                </a:solidFill>
              </a:rPr>
              <a:t>13</a:t>
            </a:r>
            <a:r>
              <a:rPr b="0" i="0" lang="c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cs" sz="1200">
                <a:solidFill>
                  <a:srgbClr val="595959"/>
                </a:solidFill>
              </a:rPr>
              <a:t>20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3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53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8" name="Google Shape;41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5890"/>
            <a:ext cx="9144001" cy="317172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53"/>
          <p:cNvSpPr/>
          <p:nvPr/>
        </p:nvSpPr>
        <p:spPr>
          <a:xfrm>
            <a:off x="8513280" y="4663080"/>
            <a:ext cx="635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cs" sz="1200">
                <a:solidFill>
                  <a:srgbClr val="595959"/>
                </a:solidFill>
              </a:rPr>
              <a:t>14</a:t>
            </a:r>
            <a:r>
              <a:rPr b="0" i="0" lang="c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cs" sz="1200">
                <a:solidFill>
                  <a:srgbClr val="595959"/>
                </a:solidFill>
              </a:rPr>
              <a:t>20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0" name="Google Shape;420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7875" y="1232735"/>
            <a:ext cx="581025" cy="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54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7" name="Google Shape;42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863" y="1566863"/>
            <a:ext cx="6772275" cy="20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4"/>
          <p:cNvSpPr/>
          <p:nvPr/>
        </p:nvSpPr>
        <p:spPr>
          <a:xfrm>
            <a:off x="8513280" y="4663080"/>
            <a:ext cx="635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cs" sz="1200">
                <a:solidFill>
                  <a:srgbClr val="595959"/>
                </a:solidFill>
              </a:rPr>
              <a:t>15</a:t>
            </a:r>
            <a:r>
              <a:rPr b="0" i="0" lang="c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cs" sz="1200">
                <a:solidFill>
                  <a:srgbClr val="595959"/>
                </a:solidFill>
              </a:rPr>
              <a:t>20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5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2200"/>
              <a:t>Layout</a:t>
            </a:r>
            <a:endParaRPr sz="2200"/>
          </a:p>
        </p:txBody>
      </p:sp>
      <p:sp>
        <p:nvSpPr>
          <p:cNvPr id="434" name="Google Shape;434;p55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s">
                <a:solidFill>
                  <a:schemeClr val="dk1"/>
                </a:solidFill>
              </a:rPr>
              <a:t>ElkJS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s"/>
              <a:t>Research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>
                <a:solidFill>
                  <a:schemeClr val="dk1"/>
                </a:solidFill>
              </a:rPr>
              <a:t>Algoritmy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Metriky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s"/>
              <a:t>Výběr layoutu s nejlepšími metrikami</a:t>
            </a:r>
            <a:endParaRPr/>
          </a:p>
        </p:txBody>
      </p:sp>
      <p:sp>
        <p:nvSpPr>
          <p:cNvPr id="435" name="Google Shape;435;p55"/>
          <p:cNvSpPr/>
          <p:nvPr/>
        </p:nvSpPr>
        <p:spPr>
          <a:xfrm>
            <a:off x="8513280" y="4663080"/>
            <a:ext cx="635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cs" sz="1200">
                <a:solidFill>
                  <a:srgbClr val="595959"/>
                </a:solidFill>
              </a:rPr>
              <a:t>16</a:t>
            </a:r>
            <a:r>
              <a:rPr b="0" i="0" lang="c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cs" sz="1200">
                <a:solidFill>
                  <a:srgbClr val="595959"/>
                </a:solidFill>
              </a:rPr>
              <a:t>20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6" name="Google Shape;43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7975" y="0"/>
            <a:ext cx="4640400" cy="336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487950"/>
            <a:ext cx="4464638" cy="165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2100"/>
              <a:t>Dataspecer</a:t>
            </a:r>
            <a:endParaRPr sz="2100"/>
          </a:p>
        </p:txBody>
      </p:sp>
      <p:sp>
        <p:nvSpPr>
          <p:cNvPr id="136" name="Google Shape;136;p29"/>
          <p:cNvSpPr txBox="1"/>
          <p:nvPr>
            <p:ph idx="4294967295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●"/>
            </a:pPr>
            <a:r>
              <a:rPr lang="cs" sz="2000">
                <a:solidFill>
                  <a:srgbClr val="595959"/>
                </a:solidFill>
              </a:rPr>
              <a:t>Managování/modelování </a:t>
            </a:r>
            <a:r>
              <a:rPr lang="cs" sz="2000" u="sng">
                <a:solidFill>
                  <a:srgbClr val="595959"/>
                </a:solidFill>
              </a:rPr>
              <a:t>datových specifikací</a:t>
            </a:r>
            <a:endParaRPr sz="2000" u="sng">
              <a:solidFill>
                <a:srgbClr val="595959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○"/>
            </a:pPr>
            <a:r>
              <a:rPr lang="cs" sz="2000">
                <a:solidFill>
                  <a:srgbClr val="595959"/>
                </a:solidFill>
              </a:rPr>
              <a:t>Popisuje data</a:t>
            </a:r>
            <a:endParaRPr sz="2000">
              <a:solidFill>
                <a:srgbClr val="595959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○"/>
            </a:pPr>
            <a:r>
              <a:rPr lang="cs" sz="2000">
                <a:solidFill>
                  <a:srgbClr val="595959"/>
                </a:solidFill>
              </a:rPr>
              <a:t>Různé kvality</a:t>
            </a:r>
            <a:endParaRPr sz="2000">
              <a:solidFill>
                <a:srgbClr val="595959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○"/>
            </a:pPr>
            <a:r>
              <a:rPr lang="cs" sz="2000">
                <a:solidFill>
                  <a:srgbClr val="595959"/>
                </a:solidFill>
              </a:rPr>
              <a:t>Jednoznačnost</a:t>
            </a:r>
            <a:endParaRPr sz="2000">
              <a:solidFill>
                <a:srgbClr val="595959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●"/>
            </a:pPr>
            <a:r>
              <a:rPr lang="cs" sz="2000">
                <a:solidFill>
                  <a:srgbClr val="595959"/>
                </a:solidFill>
              </a:rPr>
              <a:t>Reuse </a:t>
            </a:r>
            <a:r>
              <a:rPr lang="cs" sz="2000" u="sng">
                <a:solidFill>
                  <a:srgbClr val="595959"/>
                </a:solidFill>
              </a:rPr>
              <a:t>slovníků</a:t>
            </a:r>
            <a:endParaRPr sz="2000" u="sng">
              <a:solidFill>
                <a:srgbClr val="595959"/>
              </a:solidFill>
            </a:endParaRPr>
          </a:p>
        </p:txBody>
      </p:sp>
      <p:sp>
        <p:nvSpPr>
          <p:cNvPr id="137" name="Google Shape;137;p29"/>
          <p:cNvSpPr/>
          <p:nvPr/>
        </p:nvSpPr>
        <p:spPr>
          <a:xfrm>
            <a:off x="8513280" y="4663080"/>
            <a:ext cx="635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cs" sz="1200">
                <a:solidFill>
                  <a:srgbClr val="595959"/>
                </a:solidFill>
              </a:rPr>
              <a:t>1</a:t>
            </a:r>
            <a:r>
              <a:rPr b="0" i="0" lang="c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cs" sz="1200">
                <a:solidFill>
                  <a:srgbClr val="595959"/>
                </a:solidFill>
              </a:rPr>
              <a:t>20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1048" y="1445383"/>
            <a:ext cx="635100" cy="470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6298" y="1445383"/>
            <a:ext cx="635100" cy="470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3380" y="1394251"/>
            <a:ext cx="561720" cy="57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1" name="Google Shape;14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02325" y="1364250"/>
            <a:ext cx="635100" cy="63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45750" y="73050"/>
            <a:ext cx="690375" cy="944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29"/>
          <p:cNvCxnSpPr>
            <a:stCxn id="142" idx="2"/>
            <a:endCxn id="138" idx="0"/>
          </p:cNvCxnSpPr>
          <p:nvPr/>
        </p:nvCxnSpPr>
        <p:spPr>
          <a:xfrm flipH="1">
            <a:off x="6628637" y="1017350"/>
            <a:ext cx="1062300" cy="42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9"/>
          <p:cNvCxnSpPr>
            <a:stCxn id="142" idx="2"/>
            <a:endCxn id="140" idx="0"/>
          </p:cNvCxnSpPr>
          <p:nvPr/>
        </p:nvCxnSpPr>
        <p:spPr>
          <a:xfrm flipH="1">
            <a:off x="7374137" y="1017350"/>
            <a:ext cx="316800" cy="37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9"/>
          <p:cNvCxnSpPr>
            <a:stCxn id="142" idx="2"/>
            <a:endCxn id="141" idx="0"/>
          </p:cNvCxnSpPr>
          <p:nvPr/>
        </p:nvCxnSpPr>
        <p:spPr>
          <a:xfrm>
            <a:off x="7690937" y="1017350"/>
            <a:ext cx="429000" cy="34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29"/>
          <p:cNvCxnSpPr>
            <a:stCxn id="142" idx="2"/>
            <a:endCxn id="139" idx="0"/>
          </p:cNvCxnSpPr>
          <p:nvPr/>
        </p:nvCxnSpPr>
        <p:spPr>
          <a:xfrm>
            <a:off x="7690937" y="1017350"/>
            <a:ext cx="1143000" cy="42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7" name="Google Shape;1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1048" y="3925658"/>
            <a:ext cx="635100" cy="470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6298" y="3925658"/>
            <a:ext cx="635100" cy="470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3380" y="3874526"/>
            <a:ext cx="561720" cy="57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0" name="Google Shape;15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02325" y="3844525"/>
            <a:ext cx="635100" cy="63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45750" y="2553325"/>
            <a:ext cx="690375" cy="944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29"/>
          <p:cNvCxnSpPr>
            <a:stCxn id="151" idx="2"/>
            <a:endCxn id="147" idx="0"/>
          </p:cNvCxnSpPr>
          <p:nvPr/>
        </p:nvCxnSpPr>
        <p:spPr>
          <a:xfrm flipH="1">
            <a:off x="6628637" y="3497625"/>
            <a:ext cx="1062300" cy="42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9"/>
          <p:cNvCxnSpPr>
            <a:stCxn id="151" idx="2"/>
            <a:endCxn id="149" idx="0"/>
          </p:cNvCxnSpPr>
          <p:nvPr/>
        </p:nvCxnSpPr>
        <p:spPr>
          <a:xfrm flipH="1">
            <a:off x="7374137" y="3497625"/>
            <a:ext cx="316800" cy="376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9"/>
          <p:cNvCxnSpPr>
            <a:stCxn id="151" idx="2"/>
            <a:endCxn id="150" idx="0"/>
          </p:cNvCxnSpPr>
          <p:nvPr/>
        </p:nvCxnSpPr>
        <p:spPr>
          <a:xfrm>
            <a:off x="7690937" y="3497625"/>
            <a:ext cx="429000" cy="34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9"/>
          <p:cNvCxnSpPr>
            <a:stCxn id="151" idx="2"/>
            <a:endCxn id="148" idx="0"/>
          </p:cNvCxnSpPr>
          <p:nvPr/>
        </p:nvCxnSpPr>
        <p:spPr>
          <a:xfrm>
            <a:off x="7690937" y="3497625"/>
            <a:ext cx="1143000" cy="42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9"/>
          <p:cNvCxnSpPr>
            <a:stCxn id="151" idx="0"/>
            <a:endCxn id="140" idx="2"/>
          </p:cNvCxnSpPr>
          <p:nvPr/>
        </p:nvCxnSpPr>
        <p:spPr>
          <a:xfrm rot="10800000">
            <a:off x="7374137" y="1966525"/>
            <a:ext cx="316800" cy="586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6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56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56"/>
          <p:cNvSpPr/>
          <p:nvPr/>
        </p:nvSpPr>
        <p:spPr>
          <a:xfrm>
            <a:off x="8513280" y="4663080"/>
            <a:ext cx="635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cs" sz="1200">
                <a:solidFill>
                  <a:srgbClr val="595959"/>
                </a:solidFill>
              </a:rPr>
              <a:t>17</a:t>
            </a:r>
            <a:r>
              <a:rPr b="0" i="0" lang="c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cs" sz="1200">
                <a:solidFill>
                  <a:srgbClr val="595959"/>
                </a:solidFill>
              </a:rPr>
              <a:t>20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5" name="Google Shape;44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700" y="0"/>
            <a:ext cx="4208826" cy="3621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7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57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2" name="Google Shape;45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80" y="0"/>
            <a:ext cx="61136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57"/>
          <p:cNvSpPr/>
          <p:nvPr/>
        </p:nvSpPr>
        <p:spPr>
          <a:xfrm>
            <a:off x="8513280" y="4663080"/>
            <a:ext cx="635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cs" sz="1200">
                <a:solidFill>
                  <a:srgbClr val="595959"/>
                </a:solidFill>
              </a:rPr>
              <a:t>17</a:t>
            </a:r>
            <a:r>
              <a:rPr b="0" i="0" lang="c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cs" sz="1200">
                <a:solidFill>
                  <a:srgbClr val="595959"/>
                </a:solidFill>
              </a:rPr>
              <a:t>20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8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58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0" name="Google Shape;46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111" y="0"/>
            <a:ext cx="802887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58"/>
          <p:cNvSpPr/>
          <p:nvPr/>
        </p:nvSpPr>
        <p:spPr>
          <a:xfrm>
            <a:off x="8513280" y="4663080"/>
            <a:ext cx="635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cs" sz="1200">
                <a:solidFill>
                  <a:srgbClr val="595959"/>
                </a:solidFill>
              </a:rPr>
              <a:t>17</a:t>
            </a:r>
            <a:r>
              <a:rPr b="0" i="0" lang="c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cs" sz="1200">
                <a:solidFill>
                  <a:srgbClr val="595959"/>
                </a:solidFill>
              </a:rPr>
              <a:t>20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9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91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cs" sz="2800"/>
              <a:t>Průběh projektu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59"/>
          <p:cNvSpPr txBox="1"/>
          <p:nvPr>
            <p:ph idx="1" type="body"/>
          </p:nvPr>
        </p:nvSpPr>
        <p:spPr>
          <a:xfrm>
            <a:off x="311750" y="1152358"/>
            <a:ext cx="8520000" cy="69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8" name="Google Shape;468;p59"/>
          <p:cNvGrpSpPr/>
          <p:nvPr/>
        </p:nvGrpSpPr>
        <p:grpSpPr>
          <a:xfrm>
            <a:off x="7618076" y="2295583"/>
            <a:ext cx="1525524" cy="2847953"/>
            <a:chOff x="3048000" y="2295578"/>
            <a:chExt cx="1524000" cy="2847953"/>
          </a:xfrm>
        </p:grpSpPr>
        <p:grpSp>
          <p:nvGrpSpPr>
            <p:cNvPr id="469" name="Google Shape;469;p59"/>
            <p:cNvGrpSpPr/>
            <p:nvPr/>
          </p:nvGrpSpPr>
          <p:grpSpPr>
            <a:xfrm>
              <a:off x="3048000" y="2295578"/>
              <a:ext cx="1524000" cy="2847953"/>
              <a:chOff x="0" y="2295575"/>
              <a:chExt cx="1524000" cy="2837455"/>
            </a:xfrm>
          </p:grpSpPr>
          <p:sp>
            <p:nvSpPr>
              <p:cNvPr id="470" name="Google Shape;470;p59"/>
              <p:cNvSpPr/>
              <p:nvPr/>
            </p:nvSpPr>
            <p:spPr>
              <a:xfrm>
                <a:off x="0" y="2823930"/>
                <a:ext cx="1524000" cy="23091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59"/>
              <p:cNvSpPr/>
              <p:nvPr/>
            </p:nvSpPr>
            <p:spPr>
              <a:xfrm>
                <a:off x="0" y="2295575"/>
                <a:ext cx="1524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2" name="Google Shape;472;p59"/>
            <p:cNvSpPr txBox="1"/>
            <p:nvPr/>
          </p:nvSpPr>
          <p:spPr>
            <a:xfrm>
              <a:off x="3224550" y="3050050"/>
              <a:ext cx="1170900" cy="6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11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Změna implementace profilů</a:t>
              </a:r>
              <a:endParaRPr b="1" sz="11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3" name="Google Shape;473;p59"/>
            <p:cNvSpPr txBox="1"/>
            <p:nvPr/>
          </p:nvSpPr>
          <p:spPr>
            <a:xfrm>
              <a:off x="3224550" y="3798450"/>
              <a:ext cx="1170900" cy="10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cs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Zase nutné reagovat</a:t>
              </a:r>
              <a:endParaRPr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4" name="Google Shape;474;p59"/>
            <p:cNvSpPr txBox="1"/>
            <p:nvPr/>
          </p:nvSpPr>
          <p:spPr>
            <a:xfrm>
              <a:off x="3224550" y="244110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cs" sz="10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Únor</a:t>
              </a:r>
              <a:endParaRPr sz="10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75" name="Google Shape;475;p59"/>
          <p:cNvGrpSpPr/>
          <p:nvPr/>
        </p:nvGrpSpPr>
        <p:grpSpPr>
          <a:xfrm>
            <a:off x="1515975" y="2295586"/>
            <a:ext cx="1525524" cy="2847950"/>
            <a:chOff x="1515975" y="2295580"/>
            <a:chExt cx="1525524" cy="2847950"/>
          </a:xfrm>
        </p:grpSpPr>
        <p:sp>
          <p:nvSpPr>
            <p:cNvPr id="476" name="Google Shape;476;p59"/>
            <p:cNvSpPr/>
            <p:nvPr/>
          </p:nvSpPr>
          <p:spPr>
            <a:xfrm>
              <a:off x="1515975" y="2823930"/>
              <a:ext cx="1525500" cy="23196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59"/>
            <p:cNvSpPr/>
            <p:nvPr/>
          </p:nvSpPr>
          <p:spPr>
            <a:xfrm>
              <a:off x="1515975" y="2295580"/>
              <a:ext cx="1525500" cy="537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59"/>
            <p:cNvSpPr txBox="1"/>
            <p:nvPr/>
          </p:nvSpPr>
          <p:spPr>
            <a:xfrm>
              <a:off x="1692702" y="3050055"/>
              <a:ext cx="1172100" cy="6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Implementace layoutování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9" name="Google Shape;479;p59"/>
            <p:cNvSpPr txBox="1"/>
            <p:nvPr/>
          </p:nvSpPr>
          <p:spPr>
            <a:xfrm>
              <a:off x="1692702" y="3798455"/>
              <a:ext cx="1172100" cy="10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c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Reakce na CME v2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0" name="Google Shape;480;p59"/>
            <p:cNvSpPr txBox="1"/>
            <p:nvPr/>
          </p:nvSpPr>
          <p:spPr>
            <a:xfrm>
              <a:off x="1692702" y="2441112"/>
              <a:ext cx="8721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cs" sz="100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Říjen</a:t>
              </a:r>
              <a:endParaRPr sz="10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81" name="Google Shape;481;p59"/>
            <p:cNvCxnSpPr/>
            <p:nvPr/>
          </p:nvCxnSpPr>
          <p:spPr>
            <a:xfrm>
              <a:off x="3041499" y="2295580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83E3DA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482" name="Google Shape;482;p59"/>
          <p:cNvGrpSpPr/>
          <p:nvPr/>
        </p:nvGrpSpPr>
        <p:grpSpPr>
          <a:xfrm>
            <a:off x="49" y="2295575"/>
            <a:ext cx="1525524" cy="2847950"/>
            <a:chOff x="1515975" y="2295580"/>
            <a:chExt cx="1525524" cy="2847950"/>
          </a:xfrm>
        </p:grpSpPr>
        <p:sp>
          <p:nvSpPr>
            <p:cNvPr id="483" name="Google Shape;483;p59"/>
            <p:cNvSpPr/>
            <p:nvPr/>
          </p:nvSpPr>
          <p:spPr>
            <a:xfrm>
              <a:off x="1515975" y="2823930"/>
              <a:ext cx="1525500" cy="23196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59"/>
            <p:cNvSpPr/>
            <p:nvPr/>
          </p:nvSpPr>
          <p:spPr>
            <a:xfrm>
              <a:off x="1515975" y="2295580"/>
              <a:ext cx="1525500" cy="537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59"/>
            <p:cNvSpPr txBox="1"/>
            <p:nvPr/>
          </p:nvSpPr>
          <p:spPr>
            <a:xfrm>
              <a:off x="1692702" y="3050055"/>
              <a:ext cx="1172100" cy="6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Zahájení implementace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6" name="Google Shape;486;p59"/>
            <p:cNvSpPr txBox="1"/>
            <p:nvPr/>
          </p:nvSpPr>
          <p:spPr>
            <a:xfrm>
              <a:off x="1692702" y="3798455"/>
              <a:ext cx="1172100" cy="10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c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Implementace funkcionalit z první iterace dle plánu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7" name="Google Shape;487;p59"/>
            <p:cNvSpPr txBox="1"/>
            <p:nvPr/>
          </p:nvSpPr>
          <p:spPr>
            <a:xfrm>
              <a:off x="1692702" y="2441112"/>
              <a:ext cx="8721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cs" sz="100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Září </a:t>
              </a:r>
              <a:endParaRPr sz="10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88" name="Google Shape;488;p59"/>
            <p:cNvCxnSpPr/>
            <p:nvPr/>
          </p:nvCxnSpPr>
          <p:spPr>
            <a:xfrm>
              <a:off x="3041499" y="2295580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83E3DA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sp>
        <p:nvSpPr>
          <p:cNvPr id="489" name="Google Shape;489;p59"/>
          <p:cNvSpPr txBox="1"/>
          <p:nvPr/>
        </p:nvSpPr>
        <p:spPr>
          <a:xfrm>
            <a:off x="50" y="2014775"/>
            <a:ext cx="5100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900"/>
              <a:t>2024</a:t>
            </a:r>
            <a:endParaRPr sz="900"/>
          </a:p>
        </p:txBody>
      </p:sp>
      <p:grpSp>
        <p:nvGrpSpPr>
          <p:cNvPr id="490" name="Google Shape;490;p59"/>
          <p:cNvGrpSpPr/>
          <p:nvPr/>
        </p:nvGrpSpPr>
        <p:grpSpPr>
          <a:xfrm>
            <a:off x="3046300" y="2295586"/>
            <a:ext cx="1525524" cy="2847950"/>
            <a:chOff x="1515975" y="2295580"/>
            <a:chExt cx="1525524" cy="2847950"/>
          </a:xfrm>
        </p:grpSpPr>
        <p:sp>
          <p:nvSpPr>
            <p:cNvPr id="491" name="Google Shape;491;p59"/>
            <p:cNvSpPr/>
            <p:nvPr/>
          </p:nvSpPr>
          <p:spPr>
            <a:xfrm>
              <a:off x="1515975" y="2823930"/>
              <a:ext cx="1525500" cy="23196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59"/>
            <p:cNvSpPr/>
            <p:nvPr/>
          </p:nvSpPr>
          <p:spPr>
            <a:xfrm>
              <a:off x="1515975" y="2295580"/>
              <a:ext cx="1525500" cy="537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59"/>
            <p:cNvSpPr txBox="1"/>
            <p:nvPr/>
          </p:nvSpPr>
          <p:spPr>
            <a:xfrm>
              <a:off x="1692702" y="3050055"/>
              <a:ext cx="1172100" cy="6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Migrace na CME v2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4" name="Google Shape;494;p59"/>
            <p:cNvSpPr txBox="1"/>
            <p:nvPr/>
          </p:nvSpPr>
          <p:spPr>
            <a:xfrm>
              <a:off x="1654150" y="3798444"/>
              <a:ext cx="1247100" cy="10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c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Architektura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c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UI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c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Vizuální model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c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Waypoints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c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…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5" name="Google Shape;495;p59"/>
            <p:cNvSpPr txBox="1"/>
            <p:nvPr/>
          </p:nvSpPr>
          <p:spPr>
            <a:xfrm>
              <a:off x="1692702" y="2441112"/>
              <a:ext cx="8721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cs" sz="100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Listopad</a:t>
              </a:r>
              <a:endParaRPr sz="10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96" name="Google Shape;496;p59"/>
            <p:cNvCxnSpPr/>
            <p:nvPr/>
          </p:nvCxnSpPr>
          <p:spPr>
            <a:xfrm>
              <a:off x="3041499" y="2295580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83E3DA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sp>
        <p:nvSpPr>
          <p:cNvPr id="497" name="Google Shape;497;p59"/>
          <p:cNvSpPr txBox="1"/>
          <p:nvPr/>
        </p:nvSpPr>
        <p:spPr>
          <a:xfrm>
            <a:off x="6092550" y="2014775"/>
            <a:ext cx="5100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900"/>
              <a:t>2025</a:t>
            </a:r>
            <a:endParaRPr sz="900"/>
          </a:p>
        </p:txBody>
      </p:sp>
      <p:grpSp>
        <p:nvGrpSpPr>
          <p:cNvPr id="498" name="Google Shape;498;p59"/>
          <p:cNvGrpSpPr/>
          <p:nvPr/>
        </p:nvGrpSpPr>
        <p:grpSpPr>
          <a:xfrm>
            <a:off x="966825" y="1912147"/>
            <a:ext cx="92400" cy="428586"/>
            <a:chOff x="845575" y="2563700"/>
            <a:chExt cx="92400" cy="411825"/>
          </a:xfrm>
        </p:grpSpPr>
        <p:cxnSp>
          <p:nvCxnSpPr>
            <p:cNvPr id="499" name="Google Shape;499;p59"/>
            <p:cNvCxnSpPr/>
            <p:nvPr/>
          </p:nvCxnSpPr>
          <p:spPr>
            <a:xfrm>
              <a:off x="891775" y="2616125"/>
              <a:ext cx="0" cy="359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00" name="Google Shape;500;p59"/>
            <p:cNvSpPr/>
            <p:nvPr/>
          </p:nvSpPr>
          <p:spPr>
            <a:xfrm>
              <a:off x="845575" y="2563700"/>
              <a:ext cx="92400" cy="92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1" name="Google Shape;501;p59"/>
          <p:cNvSpPr txBox="1"/>
          <p:nvPr/>
        </p:nvSpPr>
        <p:spPr>
          <a:xfrm>
            <a:off x="271575" y="1486038"/>
            <a:ext cx="14829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800">
                <a:latin typeface="Roboto"/>
                <a:ea typeface="Roboto"/>
                <a:cs typeface="Roboto"/>
                <a:sym typeface="Roboto"/>
              </a:rPr>
              <a:t>Rozhodnutí přejít na CME v2</a:t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02" name="Google Shape;502;p59"/>
          <p:cNvGrpSpPr/>
          <p:nvPr/>
        </p:nvGrpSpPr>
        <p:grpSpPr>
          <a:xfrm>
            <a:off x="4567025" y="2295586"/>
            <a:ext cx="1525524" cy="2847950"/>
            <a:chOff x="1515975" y="2295580"/>
            <a:chExt cx="1525524" cy="2847950"/>
          </a:xfrm>
        </p:grpSpPr>
        <p:sp>
          <p:nvSpPr>
            <p:cNvPr id="503" name="Google Shape;503;p59"/>
            <p:cNvSpPr/>
            <p:nvPr/>
          </p:nvSpPr>
          <p:spPr>
            <a:xfrm>
              <a:off x="1515975" y="2823930"/>
              <a:ext cx="1525500" cy="23196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59"/>
            <p:cNvSpPr/>
            <p:nvPr/>
          </p:nvSpPr>
          <p:spPr>
            <a:xfrm>
              <a:off x="1515975" y="2295580"/>
              <a:ext cx="1525500" cy="537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59"/>
            <p:cNvSpPr txBox="1"/>
            <p:nvPr/>
          </p:nvSpPr>
          <p:spPr>
            <a:xfrm>
              <a:off x="1692702" y="2441112"/>
              <a:ext cx="8721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cs" sz="100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Prosinec</a:t>
              </a:r>
              <a:endParaRPr sz="10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06" name="Google Shape;506;p59"/>
            <p:cNvCxnSpPr/>
            <p:nvPr/>
          </p:nvCxnSpPr>
          <p:spPr>
            <a:xfrm>
              <a:off x="3041499" y="2295580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83E3DA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507" name="Google Shape;507;p59"/>
            <p:cNvSpPr txBox="1"/>
            <p:nvPr/>
          </p:nvSpPr>
          <p:spPr>
            <a:xfrm>
              <a:off x="1630863" y="3798444"/>
              <a:ext cx="1311300" cy="10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c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Systematická selekce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c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Highligtování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c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...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8" name="Google Shape;508;p59"/>
            <p:cNvSpPr txBox="1"/>
            <p:nvPr/>
          </p:nvSpPr>
          <p:spPr>
            <a:xfrm>
              <a:off x="1692702" y="3050055"/>
              <a:ext cx="1172100" cy="6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Implementace dle plánu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09" name="Google Shape;509;p59"/>
          <p:cNvGrpSpPr/>
          <p:nvPr/>
        </p:nvGrpSpPr>
        <p:grpSpPr>
          <a:xfrm>
            <a:off x="6092551" y="2295580"/>
            <a:ext cx="1525524" cy="2847956"/>
            <a:chOff x="3048000" y="2295575"/>
            <a:chExt cx="1524000" cy="2847956"/>
          </a:xfrm>
        </p:grpSpPr>
        <p:grpSp>
          <p:nvGrpSpPr>
            <p:cNvPr id="510" name="Google Shape;510;p59"/>
            <p:cNvGrpSpPr/>
            <p:nvPr/>
          </p:nvGrpSpPr>
          <p:grpSpPr>
            <a:xfrm>
              <a:off x="3048000" y="2295578"/>
              <a:ext cx="1524000" cy="2847953"/>
              <a:chOff x="0" y="2295575"/>
              <a:chExt cx="1524000" cy="2837455"/>
            </a:xfrm>
          </p:grpSpPr>
          <p:sp>
            <p:nvSpPr>
              <p:cNvPr id="511" name="Google Shape;511;p59"/>
              <p:cNvSpPr/>
              <p:nvPr/>
            </p:nvSpPr>
            <p:spPr>
              <a:xfrm>
                <a:off x="0" y="2823930"/>
                <a:ext cx="1524000" cy="23091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59"/>
              <p:cNvSpPr/>
              <p:nvPr/>
            </p:nvSpPr>
            <p:spPr>
              <a:xfrm>
                <a:off x="0" y="2295575"/>
                <a:ext cx="1524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513" name="Google Shape;513;p59"/>
            <p:cNvCxnSpPr/>
            <p:nvPr/>
          </p:nvCxnSpPr>
          <p:spPr>
            <a:xfrm>
              <a:off x="4572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514" name="Google Shape;514;p59"/>
            <p:cNvSpPr txBox="1"/>
            <p:nvPr/>
          </p:nvSpPr>
          <p:spPr>
            <a:xfrm>
              <a:off x="3224550" y="244110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cs" sz="10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Leden</a:t>
              </a:r>
              <a:endParaRPr sz="10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5" name="Google Shape;515;p59"/>
            <p:cNvSpPr txBox="1"/>
            <p:nvPr/>
          </p:nvSpPr>
          <p:spPr>
            <a:xfrm>
              <a:off x="3224550" y="3798450"/>
              <a:ext cx="1170900" cy="10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800"/>
                <a:buFont typeface="Roboto"/>
                <a:buChar char="●"/>
              </a:pPr>
              <a:r>
                <a:rPr lang="cs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Grupy</a:t>
              </a:r>
              <a:endParaRPr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6" name="Google Shape;516;p59"/>
            <p:cNvSpPr txBox="1"/>
            <p:nvPr/>
          </p:nvSpPr>
          <p:spPr>
            <a:xfrm>
              <a:off x="3224550" y="3050050"/>
              <a:ext cx="1170900" cy="6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11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Implementace dle plánu</a:t>
              </a:r>
              <a:endParaRPr b="1" sz="11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7" name="Google Shape;517;p59"/>
          <p:cNvGrpSpPr/>
          <p:nvPr/>
        </p:nvGrpSpPr>
        <p:grpSpPr>
          <a:xfrm>
            <a:off x="3000100" y="1912147"/>
            <a:ext cx="92400" cy="428586"/>
            <a:chOff x="845575" y="2563700"/>
            <a:chExt cx="92400" cy="411825"/>
          </a:xfrm>
        </p:grpSpPr>
        <p:cxnSp>
          <p:nvCxnSpPr>
            <p:cNvPr id="518" name="Google Shape;518;p59"/>
            <p:cNvCxnSpPr/>
            <p:nvPr/>
          </p:nvCxnSpPr>
          <p:spPr>
            <a:xfrm>
              <a:off x="891775" y="2616125"/>
              <a:ext cx="0" cy="359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19" name="Google Shape;519;p59"/>
            <p:cNvSpPr/>
            <p:nvPr/>
          </p:nvSpPr>
          <p:spPr>
            <a:xfrm>
              <a:off x="845575" y="2563700"/>
              <a:ext cx="92400" cy="92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0" name="Google Shape;520;p59"/>
          <p:cNvSpPr txBox="1"/>
          <p:nvPr/>
        </p:nvSpPr>
        <p:spPr>
          <a:xfrm>
            <a:off x="2304850" y="1486038"/>
            <a:ext cx="14829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800">
                <a:latin typeface="Roboto"/>
                <a:ea typeface="Roboto"/>
                <a:cs typeface="Roboto"/>
                <a:sym typeface="Roboto"/>
              </a:rPr>
              <a:t>CME v2</a:t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1" name="Google Shape;521;p59"/>
          <p:cNvSpPr/>
          <p:nvPr/>
        </p:nvSpPr>
        <p:spPr>
          <a:xfrm>
            <a:off x="8508905" y="4663230"/>
            <a:ext cx="635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cs" sz="1200">
                <a:solidFill>
                  <a:srgbClr val="595959"/>
                </a:solidFill>
              </a:rPr>
              <a:t>18</a:t>
            </a:r>
            <a:r>
              <a:rPr b="0" i="0" lang="c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cs" sz="1200">
                <a:solidFill>
                  <a:srgbClr val="595959"/>
                </a:solidFill>
              </a:rPr>
              <a:t>20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91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cs" sz="2800"/>
              <a:t>Výsledky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60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chemeClr val="dk2"/>
                </a:solidFill>
              </a:rPr>
              <a:t>Splněny všechny cíle vytyčené ve specifikaci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595959"/>
                </a:solidFill>
              </a:rPr>
              <a:t>Zapojení do všech částí vývojového cyklu</a:t>
            </a:r>
            <a:endParaRPr b="1">
              <a:solidFill>
                <a:srgbClr val="595959"/>
              </a:solidFill>
            </a:endParaRPr>
          </a:p>
          <a:p>
            <a:pPr indent="-33450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●"/>
            </a:pPr>
            <a:r>
              <a:rPr lang="cs">
                <a:solidFill>
                  <a:srgbClr val="595959"/>
                </a:solidFill>
              </a:rPr>
              <a:t>Tvorba diagram API </a:t>
            </a:r>
            <a:endParaRPr>
              <a:solidFill>
                <a:srgbClr val="595959"/>
              </a:solidFill>
            </a:endParaRPr>
          </a:p>
          <a:p>
            <a:pPr indent="-33450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●"/>
            </a:pPr>
            <a:r>
              <a:rPr lang="cs">
                <a:solidFill>
                  <a:srgbClr val="595959"/>
                </a:solidFill>
              </a:rPr>
              <a:t>Dokumentace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50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●"/>
            </a:pPr>
            <a:r>
              <a:rPr b="0" i="0" lang="c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Code reviews</a:t>
            </a:r>
            <a:endParaRPr>
              <a:solidFill>
                <a:schemeClr val="dk2"/>
              </a:solidFill>
            </a:endParaRPr>
          </a:p>
          <a:p>
            <a:pPr indent="-33450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cs">
                <a:solidFill>
                  <a:schemeClr val="dk2"/>
                </a:solidFill>
              </a:rPr>
              <a:t>Reakce na změny v projektu</a:t>
            </a:r>
            <a:endParaRPr>
              <a:solidFill>
                <a:schemeClr val="dk2"/>
              </a:solidFill>
            </a:endParaRPr>
          </a:p>
          <a:p>
            <a:pPr indent="-33450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cs">
                <a:solidFill>
                  <a:schemeClr val="dk2"/>
                </a:solidFill>
              </a:rPr>
              <a:t>Unit Testy a testování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cs">
                <a:solidFill>
                  <a:schemeClr val="dk2"/>
                </a:solidFill>
              </a:rPr>
              <a:t>Nad rámec:</a:t>
            </a:r>
            <a:endParaRPr b="1">
              <a:solidFill>
                <a:schemeClr val="dk2"/>
              </a:solidFill>
            </a:endParaRPr>
          </a:p>
          <a:p>
            <a:pPr indent="-33450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cs">
                <a:solidFill>
                  <a:schemeClr val="dk2"/>
                </a:solidFill>
              </a:rPr>
              <a:t>Layoutování s využitím metrik</a:t>
            </a:r>
            <a:endParaRPr>
              <a:solidFill>
                <a:schemeClr val="dk1"/>
              </a:solidFill>
            </a:endParaRPr>
          </a:p>
          <a:p>
            <a:pPr indent="-33450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cs">
                <a:solidFill>
                  <a:schemeClr val="dk2"/>
                </a:solidFill>
              </a:rPr>
              <a:t>Zlepšení výkonu</a:t>
            </a:r>
            <a:endParaRPr>
              <a:solidFill>
                <a:schemeClr val="dk2"/>
              </a:solidFill>
            </a:endParaRPr>
          </a:p>
          <a:p>
            <a:pPr indent="-331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7222"/>
              <a:buChar char="●"/>
            </a:pPr>
            <a:r>
              <a:rPr lang="cs">
                <a:solidFill>
                  <a:schemeClr val="dk2"/>
                </a:solidFill>
              </a:rPr>
              <a:t>Podpora pro více vizuálních entit představujících jednu sémantickou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28" name="Google Shape;528;p60"/>
          <p:cNvSpPr/>
          <p:nvPr/>
        </p:nvSpPr>
        <p:spPr>
          <a:xfrm>
            <a:off x="8513280" y="4663080"/>
            <a:ext cx="635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b="0" i="0" lang="c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cs" sz="1200">
                <a:solidFill>
                  <a:srgbClr val="595959"/>
                </a:solidFill>
              </a:rPr>
              <a:t>9</a:t>
            </a:r>
            <a:r>
              <a:rPr b="0" i="0" lang="c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cs" sz="1200">
                <a:solidFill>
                  <a:srgbClr val="595959"/>
                </a:solidFill>
              </a:rPr>
              <a:t>20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cs" sz="2300"/>
              <a:t>Děkuji za pozornost</a:t>
            </a:r>
            <a:endParaRPr b="0" sz="2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sz="2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61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-35953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●"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953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●"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953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●"/>
            </a:pPr>
            <a:r>
              <a:rPr b="0" i="0" lang="c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Hlavní náplň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953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○"/>
            </a:pPr>
            <a:r>
              <a:rPr lang="cs" sz="2000">
                <a:solidFill>
                  <a:srgbClr val="595959"/>
                </a:solidFill>
              </a:rPr>
              <a:t>Zjednodušit</a:t>
            </a:r>
            <a:r>
              <a:rPr b="0" i="0" lang="c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workflow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9529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○"/>
            </a:pPr>
            <a:r>
              <a:rPr lang="cs" sz="2000">
                <a:solidFill>
                  <a:srgbClr val="595959"/>
                </a:solidFill>
              </a:rPr>
              <a:t>Práce se skupinou vrcholů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9529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○"/>
            </a:pPr>
            <a:r>
              <a:rPr b="0" i="0" lang="c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Layout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9529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○"/>
            </a:pPr>
            <a:r>
              <a:rPr lang="cs" sz="2000">
                <a:solidFill>
                  <a:srgbClr val="595959"/>
                </a:solidFill>
              </a:rPr>
              <a:t>…</a:t>
            </a:r>
            <a:endParaRPr sz="20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61"/>
          <p:cNvSpPr/>
          <p:nvPr/>
        </p:nvSpPr>
        <p:spPr>
          <a:xfrm>
            <a:off x="8513280" y="4663080"/>
            <a:ext cx="635040" cy="480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cs" sz="1200">
                <a:solidFill>
                  <a:srgbClr val="595959"/>
                </a:solidFill>
              </a:rPr>
              <a:t>20</a:t>
            </a:r>
            <a:r>
              <a:rPr b="0" i="0" lang="c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cs" sz="1200">
                <a:solidFill>
                  <a:srgbClr val="595959"/>
                </a:solidFill>
              </a:rPr>
              <a:t>20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2100"/>
              <a:t>Dataspecer</a:t>
            </a:r>
            <a:endParaRPr sz="2100"/>
          </a:p>
        </p:txBody>
      </p:sp>
      <p:sp>
        <p:nvSpPr>
          <p:cNvPr id="162" name="Google Shape;162;p30"/>
          <p:cNvSpPr txBox="1"/>
          <p:nvPr>
            <p:ph idx="4294967295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●"/>
            </a:pPr>
            <a:r>
              <a:rPr lang="cs" sz="2000">
                <a:solidFill>
                  <a:srgbClr val="595959"/>
                </a:solidFill>
              </a:rPr>
              <a:t>Managování/modelování </a:t>
            </a:r>
            <a:r>
              <a:rPr lang="cs" sz="2000" u="sng">
                <a:solidFill>
                  <a:srgbClr val="595959"/>
                </a:solidFill>
              </a:rPr>
              <a:t>datových specifikací</a:t>
            </a:r>
            <a:endParaRPr sz="2000" u="sng">
              <a:solidFill>
                <a:srgbClr val="595959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○"/>
            </a:pPr>
            <a:r>
              <a:rPr lang="cs" sz="2000">
                <a:solidFill>
                  <a:srgbClr val="595959"/>
                </a:solidFill>
              </a:rPr>
              <a:t>Popisuje data</a:t>
            </a:r>
            <a:endParaRPr sz="2000">
              <a:solidFill>
                <a:srgbClr val="595959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○"/>
            </a:pPr>
            <a:r>
              <a:rPr lang="cs" sz="2000">
                <a:solidFill>
                  <a:srgbClr val="595959"/>
                </a:solidFill>
              </a:rPr>
              <a:t>Různé kvality</a:t>
            </a:r>
            <a:endParaRPr sz="2000">
              <a:solidFill>
                <a:srgbClr val="595959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○"/>
            </a:pPr>
            <a:r>
              <a:rPr lang="cs" sz="2000">
                <a:solidFill>
                  <a:srgbClr val="595959"/>
                </a:solidFill>
              </a:rPr>
              <a:t>Jednoznačnost</a:t>
            </a:r>
            <a:endParaRPr sz="2000">
              <a:solidFill>
                <a:srgbClr val="595959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●"/>
            </a:pPr>
            <a:r>
              <a:rPr lang="cs" sz="2000">
                <a:solidFill>
                  <a:srgbClr val="595959"/>
                </a:solidFill>
              </a:rPr>
              <a:t>Reuse slovníků</a:t>
            </a:r>
            <a:endParaRPr sz="2000">
              <a:solidFill>
                <a:srgbClr val="595959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●"/>
            </a:pPr>
            <a:r>
              <a:rPr lang="cs" sz="2000">
                <a:solidFill>
                  <a:srgbClr val="595959"/>
                </a:solidFill>
              </a:rPr>
              <a:t>Odvození artefaktů</a:t>
            </a:r>
            <a:endParaRPr sz="2000">
              <a:solidFill>
                <a:srgbClr val="595959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○"/>
            </a:pPr>
            <a:r>
              <a:rPr lang="cs" sz="2000" u="sng">
                <a:solidFill>
                  <a:srgbClr val="595959"/>
                </a:solidFill>
              </a:rPr>
              <a:t>JSON schémata</a:t>
            </a:r>
            <a:endParaRPr sz="2000" u="sng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</a:endParaRPr>
          </a:p>
        </p:txBody>
      </p:sp>
      <p:sp>
        <p:nvSpPr>
          <p:cNvPr id="163" name="Google Shape;163;p30"/>
          <p:cNvSpPr/>
          <p:nvPr/>
        </p:nvSpPr>
        <p:spPr>
          <a:xfrm>
            <a:off x="8513280" y="4663080"/>
            <a:ext cx="635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cs" sz="1200">
                <a:solidFill>
                  <a:srgbClr val="595959"/>
                </a:solidFill>
              </a:rPr>
              <a:t>1</a:t>
            </a:r>
            <a:r>
              <a:rPr b="0" i="0" lang="c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cs" sz="1200">
                <a:solidFill>
                  <a:srgbClr val="595959"/>
                </a:solidFill>
              </a:rPr>
              <a:t>20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1048" y="1445383"/>
            <a:ext cx="635100" cy="470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6298" y="1445383"/>
            <a:ext cx="635100" cy="470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3380" y="1394251"/>
            <a:ext cx="561720" cy="57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02325" y="1364250"/>
            <a:ext cx="635100" cy="63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8" name="Google Shape;16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45750" y="73050"/>
            <a:ext cx="690375" cy="944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30"/>
          <p:cNvCxnSpPr>
            <a:stCxn id="168" idx="2"/>
            <a:endCxn id="164" idx="0"/>
          </p:cNvCxnSpPr>
          <p:nvPr/>
        </p:nvCxnSpPr>
        <p:spPr>
          <a:xfrm flipH="1">
            <a:off x="6628637" y="1017350"/>
            <a:ext cx="1062300" cy="42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30"/>
          <p:cNvCxnSpPr>
            <a:stCxn id="168" idx="2"/>
            <a:endCxn id="166" idx="0"/>
          </p:cNvCxnSpPr>
          <p:nvPr/>
        </p:nvCxnSpPr>
        <p:spPr>
          <a:xfrm flipH="1">
            <a:off x="7374137" y="1017350"/>
            <a:ext cx="316800" cy="37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30"/>
          <p:cNvCxnSpPr>
            <a:stCxn id="168" idx="2"/>
            <a:endCxn id="167" idx="0"/>
          </p:cNvCxnSpPr>
          <p:nvPr/>
        </p:nvCxnSpPr>
        <p:spPr>
          <a:xfrm>
            <a:off x="7690937" y="1017350"/>
            <a:ext cx="429000" cy="346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30"/>
          <p:cNvCxnSpPr>
            <a:stCxn id="168" idx="2"/>
            <a:endCxn id="165" idx="0"/>
          </p:cNvCxnSpPr>
          <p:nvPr/>
        </p:nvCxnSpPr>
        <p:spPr>
          <a:xfrm>
            <a:off x="7690937" y="1017350"/>
            <a:ext cx="1143000" cy="42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1048" y="3925658"/>
            <a:ext cx="635100" cy="470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6298" y="3925658"/>
            <a:ext cx="635100" cy="470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3380" y="3874526"/>
            <a:ext cx="561720" cy="57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02325" y="3844525"/>
            <a:ext cx="635100" cy="63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7" name="Google Shape;177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45750" y="2553325"/>
            <a:ext cx="690375" cy="944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30"/>
          <p:cNvCxnSpPr>
            <a:stCxn id="177" idx="2"/>
            <a:endCxn id="173" idx="0"/>
          </p:cNvCxnSpPr>
          <p:nvPr/>
        </p:nvCxnSpPr>
        <p:spPr>
          <a:xfrm flipH="1">
            <a:off x="6628637" y="3497625"/>
            <a:ext cx="1062300" cy="42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30"/>
          <p:cNvCxnSpPr>
            <a:stCxn id="177" idx="2"/>
            <a:endCxn id="176" idx="0"/>
          </p:cNvCxnSpPr>
          <p:nvPr/>
        </p:nvCxnSpPr>
        <p:spPr>
          <a:xfrm>
            <a:off x="7690937" y="3497625"/>
            <a:ext cx="429000" cy="346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30"/>
          <p:cNvCxnSpPr>
            <a:stCxn id="177" idx="2"/>
            <a:endCxn id="174" idx="0"/>
          </p:cNvCxnSpPr>
          <p:nvPr/>
        </p:nvCxnSpPr>
        <p:spPr>
          <a:xfrm>
            <a:off x="7690937" y="3497625"/>
            <a:ext cx="1143000" cy="42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30"/>
          <p:cNvCxnSpPr>
            <a:stCxn id="177" idx="0"/>
          </p:cNvCxnSpPr>
          <p:nvPr/>
        </p:nvCxnSpPr>
        <p:spPr>
          <a:xfrm rot="10800000">
            <a:off x="7374137" y="1966525"/>
            <a:ext cx="316800" cy="58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30"/>
          <p:cNvCxnSpPr>
            <a:stCxn id="177" idx="2"/>
            <a:endCxn id="175" idx="0"/>
          </p:cNvCxnSpPr>
          <p:nvPr/>
        </p:nvCxnSpPr>
        <p:spPr>
          <a:xfrm flipH="1">
            <a:off x="7374137" y="3497625"/>
            <a:ext cx="316800" cy="37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2100"/>
              <a:t>Dataspecer</a:t>
            </a:r>
            <a:endParaRPr sz="2100"/>
          </a:p>
        </p:txBody>
      </p:sp>
      <p:sp>
        <p:nvSpPr>
          <p:cNvPr id="188" name="Google Shape;188;p31"/>
          <p:cNvSpPr txBox="1"/>
          <p:nvPr>
            <p:ph idx="4294967295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●"/>
            </a:pPr>
            <a:r>
              <a:rPr lang="cs" sz="2000">
                <a:solidFill>
                  <a:srgbClr val="595959"/>
                </a:solidFill>
              </a:rPr>
              <a:t>Managování/modelování </a:t>
            </a:r>
            <a:r>
              <a:rPr lang="cs" sz="2000" u="sng">
                <a:solidFill>
                  <a:srgbClr val="595959"/>
                </a:solidFill>
              </a:rPr>
              <a:t>datových specifikací</a:t>
            </a:r>
            <a:endParaRPr sz="2000" u="sng">
              <a:solidFill>
                <a:srgbClr val="595959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○"/>
            </a:pPr>
            <a:r>
              <a:rPr lang="cs" sz="2000">
                <a:solidFill>
                  <a:srgbClr val="595959"/>
                </a:solidFill>
              </a:rPr>
              <a:t>Popisuje data</a:t>
            </a:r>
            <a:endParaRPr sz="2000">
              <a:solidFill>
                <a:srgbClr val="595959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○"/>
            </a:pPr>
            <a:r>
              <a:rPr lang="cs" sz="2000">
                <a:solidFill>
                  <a:srgbClr val="595959"/>
                </a:solidFill>
              </a:rPr>
              <a:t>Různé kvality</a:t>
            </a:r>
            <a:endParaRPr sz="2000">
              <a:solidFill>
                <a:srgbClr val="595959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○"/>
            </a:pPr>
            <a:r>
              <a:rPr lang="cs" sz="2000">
                <a:solidFill>
                  <a:srgbClr val="595959"/>
                </a:solidFill>
              </a:rPr>
              <a:t>Jednoznačnost</a:t>
            </a:r>
            <a:endParaRPr sz="2000">
              <a:solidFill>
                <a:srgbClr val="595959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●"/>
            </a:pPr>
            <a:r>
              <a:rPr lang="cs" sz="2000">
                <a:solidFill>
                  <a:srgbClr val="595959"/>
                </a:solidFill>
              </a:rPr>
              <a:t>Reuse slovníků</a:t>
            </a:r>
            <a:endParaRPr sz="2000">
              <a:solidFill>
                <a:srgbClr val="595959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●"/>
            </a:pPr>
            <a:r>
              <a:rPr lang="cs" sz="2000">
                <a:solidFill>
                  <a:srgbClr val="595959"/>
                </a:solidFill>
              </a:rPr>
              <a:t>Odvození artefaktů</a:t>
            </a:r>
            <a:endParaRPr sz="2000">
              <a:solidFill>
                <a:srgbClr val="595959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○"/>
            </a:pPr>
            <a:r>
              <a:rPr lang="cs" sz="2000">
                <a:solidFill>
                  <a:srgbClr val="595959"/>
                </a:solidFill>
              </a:rPr>
              <a:t>JSON schémata</a:t>
            </a:r>
            <a:endParaRPr sz="2000">
              <a:solidFill>
                <a:srgbClr val="595959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○"/>
            </a:pPr>
            <a:r>
              <a:rPr lang="cs" sz="2000" u="sng">
                <a:solidFill>
                  <a:srgbClr val="595959"/>
                </a:solidFill>
              </a:rPr>
              <a:t>diagramy</a:t>
            </a:r>
            <a:endParaRPr sz="2000" u="sng">
              <a:solidFill>
                <a:srgbClr val="595959"/>
              </a:solidFill>
            </a:endParaRPr>
          </a:p>
        </p:txBody>
      </p:sp>
      <p:sp>
        <p:nvSpPr>
          <p:cNvPr id="189" name="Google Shape;189;p31"/>
          <p:cNvSpPr/>
          <p:nvPr/>
        </p:nvSpPr>
        <p:spPr>
          <a:xfrm>
            <a:off x="8513280" y="4663080"/>
            <a:ext cx="635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cs" sz="1200">
                <a:solidFill>
                  <a:srgbClr val="595959"/>
                </a:solidFill>
              </a:rPr>
              <a:t>1</a:t>
            </a:r>
            <a:r>
              <a:rPr b="0" i="0" lang="c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cs" sz="1200">
                <a:solidFill>
                  <a:srgbClr val="595959"/>
                </a:solidFill>
              </a:rPr>
              <a:t>20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1048" y="1445383"/>
            <a:ext cx="635100" cy="47014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6298" y="1445383"/>
            <a:ext cx="635100" cy="47014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2" name="Google Shape;19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3380" y="1394251"/>
            <a:ext cx="561720" cy="57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02325" y="1364250"/>
            <a:ext cx="635100" cy="63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45750" y="73050"/>
            <a:ext cx="690375" cy="944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31"/>
          <p:cNvCxnSpPr>
            <a:stCxn id="194" idx="2"/>
            <a:endCxn id="190" idx="0"/>
          </p:cNvCxnSpPr>
          <p:nvPr/>
        </p:nvCxnSpPr>
        <p:spPr>
          <a:xfrm flipH="1">
            <a:off x="6628637" y="1017350"/>
            <a:ext cx="1062300" cy="428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31"/>
          <p:cNvCxnSpPr>
            <a:stCxn id="194" idx="2"/>
            <a:endCxn id="192" idx="0"/>
          </p:cNvCxnSpPr>
          <p:nvPr/>
        </p:nvCxnSpPr>
        <p:spPr>
          <a:xfrm flipH="1">
            <a:off x="7374137" y="1017350"/>
            <a:ext cx="316800" cy="37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31"/>
          <p:cNvCxnSpPr>
            <a:stCxn id="194" idx="2"/>
            <a:endCxn id="193" idx="0"/>
          </p:cNvCxnSpPr>
          <p:nvPr/>
        </p:nvCxnSpPr>
        <p:spPr>
          <a:xfrm>
            <a:off x="7690937" y="1017350"/>
            <a:ext cx="429000" cy="34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31"/>
          <p:cNvCxnSpPr>
            <a:stCxn id="194" idx="2"/>
            <a:endCxn id="191" idx="0"/>
          </p:cNvCxnSpPr>
          <p:nvPr/>
        </p:nvCxnSpPr>
        <p:spPr>
          <a:xfrm>
            <a:off x="7690937" y="1017350"/>
            <a:ext cx="1143000" cy="428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1048" y="3925658"/>
            <a:ext cx="635100" cy="47014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6298" y="3925658"/>
            <a:ext cx="635100" cy="47014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1" name="Google Shape;2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3380" y="3874526"/>
            <a:ext cx="561720" cy="57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02325" y="3844525"/>
            <a:ext cx="635100" cy="63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45750" y="2553325"/>
            <a:ext cx="690375" cy="944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31"/>
          <p:cNvCxnSpPr>
            <a:stCxn id="203" idx="2"/>
            <a:endCxn id="199" idx="0"/>
          </p:cNvCxnSpPr>
          <p:nvPr/>
        </p:nvCxnSpPr>
        <p:spPr>
          <a:xfrm flipH="1">
            <a:off x="6628637" y="3497625"/>
            <a:ext cx="1062300" cy="428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31"/>
          <p:cNvCxnSpPr>
            <a:stCxn id="203" idx="2"/>
            <a:endCxn id="202" idx="0"/>
          </p:cNvCxnSpPr>
          <p:nvPr/>
        </p:nvCxnSpPr>
        <p:spPr>
          <a:xfrm>
            <a:off x="7690937" y="3497625"/>
            <a:ext cx="429000" cy="34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31"/>
          <p:cNvCxnSpPr>
            <a:stCxn id="203" idx="2"/>
            <a:endCxn id="200" idx="0"/>
          </p:cNvCxnSpPr>
          <p:nvPr/>
        </p:nvCxnSpPr>
        <p:spPr>
          <a:xfrm>
            <a:off x="7690937" y="3497625"/>
            <a:ext cx="1143000" cy="428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31"/>
          <p:cNvCxnSpPr>
            <a:stCxn id="203" idx="0"/>
          </p:cNvCxnSpPr>
          <p:nvPr/>
        </p:nvCxnSpPr>
        <p:spPr>
          <a:xfrm rot="10800000">
            <a:off x="7374137" y="1966525"/>
            <a:ext cx="316800" cy="58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31"/>
          <p:cNvCxnSpPr>
            <a:stCxn id="203" idx="2"/>
            <a:endCxn id="201" idx="0"/>
          </p:cNvCxnSpPr>
          <p:nvPr/>
        </p:nvCxnSpPr>
        <p:spPr>
          <a:xfrm flipH="1">
            <a:off x="7374137" y="3497625"/>
            <a:ext cx="316800" cy="37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-3" y="907035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3208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0"/>
              <a:buChar char="●"/>
            </a:pPr>
            <a:r>
              <a:rPr b="1" lang="cs" sz="1450" u="sng">
                <a:solidFill>
                  <a:schemeClr val="dk2"/>
                </a:solidFill>
              </a:rPr>
              <a:t>C</a:t>
            </a:r>
            <a:r>
              <a:rPr b="1" lang="cs" sz="1450">
                <a:solidFill>
                  <a:schemeClr val="dk2"/>
                </a:solidFill>
              </a:rPr>
              <a:t>onceptual </a:t>
            </a:r>
            <a:r>
              <a:rPr b="1" lang="cs" sz="1450" u="sng">
                <a:solidFill>
                  <a:schemeClr val="dk2"/>
                </a:solidFill>
              </a:rPr>
              <a:t>M</a:t>
            </a:r>
            <a:r>
              <a:rPr b="1" lang="cs" sz="1450">
                <a:solidFill>
                  <a:schemeClr val="dk2"/>
                </a:solidFill>
              </a:rPr>
              <a:t>odel</a:t>
            </a:r>
            <a:r>
              <a:rPr lang="cs" sz="1450">
                <a:solidFill>
                  <a:schemeClr val="dk2"/>
                </a:solidFill>
              </a:rPr>
              <a:t> </a:t>
            </a:r>
            <a:r>
              <a:rPr lang="cs" sz="1450" u="sng">
                <a:solidFill>
                  <a:schemeClr val="dk2"/>
                </a:solidFill>
              </a:rPr>
              <a:t>E</a:t>
            </a:r>
            <a:r>
              <a:rPr lang="cs" sz="1450">
                <a:solidFill>
                  <a:schemeClr val="dk2"/>
                </a:solidFill>
              </a:rPr>
              <a:t>ditor (CME)</a:t>
            </a:r>
            <a:endParaRPr b="1" sz="1450">
              <a:solidFill>
                <a:schemeClr val="dk2"/>
              </a:solidFill>
            </a:endParaRPr>
          </a:p>
          <a:p>
            <a:pPr indent="-3206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0"/>
              <a:buChar char="○"/>
            </a:pPr>
            <a:r>
              <a:rPr lang="cs" sz="1450">
                <a:solidFill>
                  <a:schemeClr val="dk2"/>
                </a:solidFill>
              </a:rPr>
              <a:t>Třídy, atributy, relace</a:t>
            </a:r>
            <a:endParaRPr sz="1450">
              <a:solidFill>
                <a:schemeClr val="dk2"/>
              </a:solidFill>
            </a:endParaRPr>
          </a:p>
          <a:p>
            <a:pPr indent="-3206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0"/>
              <a:buChar char="○"/>
            </a:pPr>
            <a:r>
              <a:rPr lang="cs" sz="1450">
                <a:solidFill>
                  <a:schemeClr val="dk2"/>
                </a:solidFill>
              </a:rPr>
              <a:t>Vytvoř, Změň, Profiluj</a:t>
            </a:r>
            <a:endParaRPr sz="1450">
              <a:solidFill>
                <a:schemeClr val="dk2"/>
              </a:solidFill>
            </a:endParaRPr>
          </a:p>
          <a:p>
            <a:pPr indent="-3206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0"/>
              <a:buChar char="○"/>
            </a:pPr>
            <a:r>
              <a:rPr lang="cs" sz="1450">
                <a:solidFill>
                  <a:schemeClr val="dk2"/>
                </a:solidFill>
              </a:rPr>
              <a:t>Reuse existujících</a:t>
            </a:r>
            <a:br>
              <a:rPr lang="cs" sz="1450">
                <a:solidFill>
                  <a:schemeClr val="dk2"/>
                </a:solidFill>
              </a:rPr>
            </a:br>
            <a:endParaRPr sz="145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2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chemeClr val="dk2"/>
              </a:solidFill>
            </a:endParaRPr>
          </a:p>
          <a:p>
            <a:pPr indent="0" lvl="2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0"/>
              <a:buNone/>
            </a:pPr>
            <a:r>
              <a:t/>
            </a:r>
            <a:endParaRPr b="1" sz="145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rgbClr val="595959"/>
              </a:solidFill>
            </a:endParaRPr>
          </a:p>
          <a:p>
            <a:pPr indent="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50"/>
              <a:buNone/>
            </a:pPr>
            <a:r>
              <a:t/>
            </a:r>
            <a:endParaRPr b="1" sz="145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2"/>
          <p:cNvSpPr/>
          <p:nvPr/>
        </p:nvSpPr>
        <p:spPr>
          <a:xfrm>
            <a:off x="8513280" y="4663080"/>
            <a:ext cx="635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cs" sz="1200">
                <a:solidFill>
                  <a:srgbClr val="595959"/>
                </a:solidFill>
              </a:rPr>
              <a:t>2</a:t>
            </a:r>
            <a:r>
              <a:rPr b="0" i="0" lang="c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cs" sz="1200">
                <a:solidFill>
                  <a:srgbClr val="595959"/>
                </a:solidFill>
              </a:rPr>
              <a:t>20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-3" y="907035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3208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0"/>
              <a:buChar char="●"/>
            </a:pPr>
            <a:r>
              <a:rPr b="1" lang="cs" sz="1450" u="sng">
                <a:solidFill>
                  <a:schemeClr val="dk2"/>
                </a:solidFill>
              </a:rPr>
              <a:t>C</a:t>
            </a:r>
            <a:r>
              <a:rPr b="1" lang="cs" sz="1450">
                <a:solidFill>
                  <a:schemeClr val="dk2"/>
                </a:solidFill>
              </a:rPr>
              <a:t>onceptual </a:t>
            </a:r>
            <a:r>
              <a:rPr b="1" lang="cs" sz="1450" u="sng">
                <a:solidFill>
                  <a:schemeClr val="dk2"/>
                </a:solidFill>
              </a:rPr>
              <a:t>M</a:t>
            </a:r>
            <a:r>
              <a:rPr b="1" lang="cs" sz="1450">
                <a:solidFill>
                  <a:schemeClr val="dk2"/>
                </a:solidFill>
              </a:rPr>
              <a:t>odel</a:t>
            </a:r>
            <a:r>
              <a:rPr lang="cs" sz="1450">
                <a:solidFill>
                  <a:schemeClr val="dk2"/>
                </a:solidFill>
              </a:rPr>
              <a:t> </a:t>
            </a:r>
            <a:r>
              <a:rPr lang="cs" sz="1450" u="sng">
                <a:solidFill>
                  <a:schemeClr val="dk2"/>
                </a:solidFill>
              </a:rPr>
              <a:t>E</a:t>
            </a:r>
            <a:r>
              <a:rPr lang="cs" sz="1450">
                <a:solidFill>
                  <a:schemeClr val="dk2"/>
                </a:solidFill>
              </a:rPr>
              <a:t>ditor (CME)</a:t>
            </a:r>
            <a:endParaRPr b="1" sz="1450">
              <a:solidFill>
                <a:schemeClr val="dk2"/>
              </a:solidFill>
            </a:endParaRPr>
          </a:p>
          <a:p>
            <a:pPr indent="-3206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0"/>
              <a:buChar char="○"/>
            </a:pPr>
            <a:r>
              <a:rPr lang="cs" sz="1450" u="sng">
                <a:solidFill>
                  <a:schemeClr val="dk2"/>
                </a:solidFill>
              </a:rPr>
              <a:t>Třídy</a:t>
            </a:r>
            <a:r>
              <a:rPr lang="cs" sz="1450">
                <a:solidFill>
                  <a:schemeClr val="dk2"/>
                </a:solidFill>
              </a:rPr>
              <a:t>, atributy, relace</a:t>
            </a:r>
            <a:endParaRPr sz="1450">
              <a:solidFill>
                <a:schemeClr val="dk2"/>
              </a:solidFill>
            </a:endParaRPr>
          </a:p>
          <a:p>
            <a:pPr indent="-3206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0"/>
              <a:buChar char="○"/>
            </a:pPr>
            <a:r>
              <a:rPr lang="cs" sz="1450">
                <a:solidFill>
                  <a:schemeClr val="dk2"/>
                </a:solidFill>
              </a:rPr>
              <a:t>Vytvoř, Změň, Profiluj</a:t>
            </a:r>
            <a:endParaRPr sz="1450">
              <a:solidFill>
                <a:schemeClr val="dk2"/>
              </a:solidFill>
            </a:endParaRPr>
          </a:p>
          <a:p>
            <a:pPr indent="-3206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0"/>
              <a:buChar char="○"/>
            </a:pPr>
            <a:r>
              <a:rPr lang="cs" sz="1450">
                <a:solidFill>
                  <a:schemeClr val="dk2"/>
                </a:solidFill>
              </a:rPr>
              <a:t>Reuse existujících</a:t>
            </a:r>
            <a:br>
              <a:rPr lang="cs" sz="1450">
                <a:solidFill>
                  <a:schemeClr val="dk2"/>
                </a:solidFill>
              </a:rPr>
            </a:br>
            <a:endParaRPr sz="145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2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chemeClr val="dk2"/>
              </a:solidFill>
            </a:endParaRPr>
          </a:p>
          <a:p>
            <a:pPr indent="0" lvl="2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0"/>
              <a:buNone/>
            </a:pPr>
            <a:r>
              <a:t/>
            </a:r>
            <a:endParaRPr b="1" sz="145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rgbClr val="595959"/>
              </a:solidFill>
            </a:endParaRPr>
          </a:p>
          <a:p>
            <a:pPr indent="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50"/>
              <a:buNone/>
            </a:pPr>
            <a:r>
              <a:t/>
            </a:r>
            <a:endParaRPr b="1" sz="145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3"/>
          <p:cNvSpPr/>
          <p:nvPr/>
        </p:nvSpPr>
        <p:spPr>
          <a:xfrm>
            <a:off x="8513280" y="4663080"/>
            <a:ext cx="635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cs" sz="1200">
                <a:solidFill>
                  <a:srgbClr val="595959"/>
                </a:solidFill>
              </a:rPr>
              <a:t>2</a:t>
            </a:r>
            <a:r>
              <a:rPr b="0" i="0" lang="c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cs" sz="1200">
                <a:solidFill>
                  <a:srgbClr val="595959"/>
                </a:solidFill>
              </a:rPr>
              <a:t>20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2125" y="2527400"/>
            <a:ext cx="2476250" cy="5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idx="1" type="body"/>
          </p:nvPr>
        </p:nvSpPr>
        <p:spPr>
          <a:xfrm>
            <a:off x="-3" y="907035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3208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0"/>
              <a:buChar char="●"/>
            </a:pPr>
            <a:r>
              <a:rPr b="1" lang="cs" sz="1450" u="sng">
                <a:solidFill>
                  <a:schemeClr val="dk2"/>
                </a:solidFill>
              </a:rPr>
              <a:t>C</a:t>
            </a:r>
            <a:r>
              <a:rPr b="1" lang="cs" sz="1450">
                <a:solidFill>
                  <a:schemeClr val="dk2"/>
                </a:solidFill>
              </a:rPr>
              <a:t>onceptual </a:t>
            </a:r>
            <a:r>
              <a:rPr b="1" lang="cs" sz="1450" u="sng">
                <a:solidFill>
                  <a:schemeClr val="dk2"/>
                </a:solidFill>
              </a:rPr>
              <a:t>M</a:t>
            </a:r>
            <a:r>
              <a:rPr b="1" lang="cs" sz="1450">
                <a:solidFill>
                  <a:schemeClr val="dk2"/>
                </a:solidFill>
              </a:rPr>
              <a:t>odel</a:t>
            </a:r>
            <a:r>
              <a:rPr lang="cs" sz="1450">
                <a:solidFill>
                  <a:schemeClr val="dk2"/>
                </a:solidFill>
              </a:rPr>
              <a:t> </a:t>
            </a:r>
            <a:r>
              <a:rPr lang="cs" sz="1450" u="sng">
                <a:solidFill>
                  <a:schemeClr val="dk2"/>
                </a:solidFill>
              </a:rPr>
              <a:t>E</a:t>
            </a:r>
            <a:r>
              <a:rPr lang="cs" sz="1450">
                <a:solidFill>
                  <a:schemeClr val="dk2"/>
                </a:solidFill>
              </a:rPr>
              <a:t>ditor (CME)</a:t>
            </a:r>
            <a:endParaRPr b="1" sz="1450">
              <a:solidFill>
                <a:schemeClr val="dk2"/>
              </a:solidFill>
            </a:endParaRPr>
          </a:p>
          <a:p>
            <a:pPr indent="-3206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0"/>
              <a:buChar char="○"/>
            </a:pPr>
            <a:r>
              <a:rPr lang="cs" sz="1450">
                <a:solidFill>
                  <a:schemeClr val="dk2"/>
                </a:solidFill>
              </a:rPr>
              <a:t>Třídy, </a:t>
            </a:r>
            <a:r>
              <a:rPr lang="cs" sz="1450" u="sng">
                <a:solidFill>
                  <a:schemeClr val="dk2"/>
                </a:solidFill>
              </a:rPr>
              <a:t>atributy</a:t>
            </a:r>
            <a:r>
              <a:rPr lang="cs" sz="1450">
                <a:solidFill>
                  <a:schemeClr val="dk2"/>
                </a:solidFill>
              </a:rPr>
              <a:t>, relace</a:t>
            </a:r>
            <a:endParaRPr sz="1450">
              <a:solidFill>
                <a:schemeClr val="dk2"/>
              </a:solidFill>
            </a:endParaRPr>
          </a:p>
          <a:p>
            <a:pPr indent="-3206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0"/>
              <a:buChar char="○"/>
            </a:pPr>
            <a:r>
              <a:rPr lang="cs" sz="1450">
                <a:solidFill>
                  <a:schemeClr val="dk2"/>
                </a:solidFill>
              </a:rPr>
              <a:t>Vytvoř, Změň, Profiluj</a:t>
            </a:r>
            <a:endParaRPr sz="1450">
              <a:solidFill>
                <a:schemeClr val="dk2"/>
              </a:solidFill>
            </a:endParaRPr>
          </a:p>
          <a:p>
            <a:pPr indent="-3206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0"/>
              <a:buChar char="○"/>
            </a:pPr>
            <a:r>
              <a:rPr lang="cs" sz="1450">
                <a:solidFill>
                  <a:schemeClr val="dk2"/>
                </a:solidFill>
              </a:rPr>
              <a:t>Reuse existujících</a:t>
            </a:r>
            <a:br>
              <a:rPr lang="cs" sz="1450">
                <a:solidFill>
                  <a:schemeClr val="dk2"/>
                </a:solidFill>
              </a:rPr>
            </a:br>
            <a:endParaRPr sz="145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2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chemeClr val="dk2"/>
              </a:solidFill>
            </a:endParaRPr>
          </a:p>
          <a:p>
            <a:pPr indent="0" lvl="2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0"/>
              <a:buNone/>
            </a:pPr>
            <a:r>
              <a:t/>
            </a:r>
            <a:endParaRPr b="1" sz="145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rgbClr val="595959"/>
              </a:solidFill>
            </a:endParaRPr>
          </a:p>
          <a:p>
            <a:pPr indent="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50"/>
              <a:buNone/>
            </a:pPr>
            <a:r>
              <a:t/>
            </a:r>
            <a:endParaRPr b="1" sz="145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4"/>
          <p:cNvSpPr/>
          <p:nvPr/>
        </p:nvSpPr>
        <p:spPr>
          <a:xfrm>
            <a:off x="8513280" y="4663080"/>
            <a:ext cx="635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cs" sz="1200">
                <a:solidFill>
                  <a:srgbClr val="595959"/>
                </a:solidFill>
              </a:rPr>
              <a:t>2</a:t>
            </a:r>
            <a:r>
              <a:rPr b="0" i="0" lang="c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cs" sz="1200">
                <a:solidFill>
                  <a:srgbClr val="595959"/>
                </a:solidFill>
              </a:rPr>
              <a:t>20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4975" y="2495900"/>
            <a:ext cx="2423401" cy="7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idx="1" type="body"/>
          </p:nvPr>
        </p:nvSpPr>
        <p:spPr>
          <a:xfrm>
            <a:off x="-3" y="907035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3208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0"/>
              <a:buChar char="●"/>
            </a:pPr>
            <a:r>
              <a:rPr b="1" lang="cs" sz="1450" u="sng">
                <a:solidFill>
                  <a:schemeClr val="dk2"/>
                </a:solidFill>
              </a:rPr>
              <a:t>C</a:t>
            </a:r>
            <a:r>
              <a:rPr b="1" lang="cs" sz="1450">
                <a:solidFill>
                  <a:schemeClr val="dk2"/>
                </a:solidFill>
              </a:rPr>
              <a:t>onceptual </a:t>
            </a:r>
            <a:r>
              <a:rPr b="1" lang="cs" sz="1450" u="sng">
                <a:solidFill>
                  <a:schemeClr val="dk2"/>
                </a:solidFill>
              </a:rPr>
              <a:t>M</a:t>
            </a:r>
            <a:r>
              <a:rPr b="1" lang="cs" sz="1450">
                <a:solidFill>
                  <a:schemeClr val="dk2"/>
                </a:solidFill>
              </a:rPr>
              <a:t>odel</a:t>
            </a:r>
            <a:r>
              <a:rPr lang="cs" sz="1450">
                <a:solidFill>
                  <a:schemeClr val="dk2"/>
                </a:solidFill>
              </a:rPr>
              <a:t> </a:t>
            </a:r>
            <a:r>
              <a:rPr lang="cs" sz="1450" u="sng">
                <a:solidFill>
                  <a:schemeClr val="dk2"/>
                </a:solidFill>
              </a:rPr>
              <a:t>E</a:t>
            </a:r>
            <a:r>
              <a:rPr lang="cs" sz="1450">
                <a:solidFill>
                  <a:schemeClr val="dk2"/>
                </a:solidFill>
              </a:rPr>
              <a:t>ditor (CME)</a:t>
            </a:r>
            <a:endParaRPr b="1" sz="1450">
              <a:solidFill>
                <a:schemeClr val="dk2"/>
              </a:solidFill>
            </a:endParaRPr>
          </a:p>
          <a:p>
            <a:pPr indent="-3206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0"/>
              <a:buChar char="○"/>
            </a:pPr>
            <a:r>
              <a:rPr lang="cs" sz="1450">
                <a:solidFill>
                  <a:schemeClr val="dk2"/>
                </a:solidFill>
              </a:rPr>
              <a:t>Třídy, atributy, </a:t>
            </a:r>
            <a:r>
              <a:rPr lang="cs" sz="1450" u="sng">
                <a:solidFill>
                  <a:schemeClr val="dk2"/>
                </a:solidFill>
              </a:rPr>
              <a:t>relace</a:t>
            </a:r>
            <a:endParaRPr sz="1450" u="sng">
              <a:solidFill>
                <a:schemeClr val="dk2"/>
              </a:solidFill>
            </a:endParaRPr>
          </a:p>
          <a:p>
            <a:pPr indent="-3206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0"/>
              <a:buChar char="○"/>
            </a:pPr>
            <a:r>
              <a:rPr lang="cs" sz="1450">
                <a:solidFill>
                  <a:schemeClr val="dk2"/>
                </a:solidFill>
              </a:rPr>
              <a:t>Vytvoř, Změň, Profiluj</a:t>
            </a:r>
            <a:endParaRPr sz="1450">
              <a:solidFill>
                <a:schemeClr val="dk2"/>
              </a:solidFill>
            </a:endParaRPr>
          </a:p>
          <a:p>
            <a:pPr indent="-3206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0"/>
              <a:buChar char="○"/>
            </a:pPr>
            <a:r>
              <a:rPr lang="cs" sz="1450">
                <a:solidFill>
                  <a:schemeClr val="dk2"/>
                </a:solidFill>
              </a:rPr>
              <a:t>Reuse existujících</a:t>
            </a:r>
            <a:br>
              <a:rPr lang="cs" sz="1450">
                <a:solidFill>
                  <a:schemeClr val="dk2"/>
                </a:solidFill>
              </a:rPr>
            </a:br>
            <a:endParaRPr sz="145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2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chemeClr val="dk2"/>
              </a:solidFill>
            </a:endParaRPr>
          </a:p>
          <a:p>
            <a:pPr indent="0" lvl="2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0"/>
              <a:buNone/>
            </a:pPr>
            <a:r>
              <a:t/>
            </a:r>
            <a:endParaRPr b="1" sz="145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rgbClr val="595959"/>
              </a:solidFill>
            </a:endParaRPr>
          </a:p>
          <a:p>
            <a:pPr indent="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50"/>
              <a:buNone/>
            </a:pPr>
            <a:r>
              <a:t/>
            </a:r>
            <a:endParaRPr b="1" sz="145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5"/>
          <p:cNvSpPr/>
          <p:nvPr/>
        </p:nvSpPr>
        <p:spPr>
          <a:xfrm>
            <a:off x="8513280" y="4663080"/>
            <a:ext cx="635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cs" sz="1200">
                <a:solidFill>
                  <a:srgbClr val="595959"/>
                </a:solidFill>
              </a:rPr>
              <a:t>2</a:t>
            </a:r>
            <a:r>
              <a:rPr b="0" i="0" lang="c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cs" sz="1200">
                <a:solidFill>
                  <a:srgbClr val="595959"/>
                </a:solidFill>
              </a:rPr>
              <a:t>20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2775" y="2477125"/>
            <a:ext cx="5046874" cy="57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