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ca9c18200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ca9c18200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ca9c18200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ca9c18200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ccbd6cf93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ccbd6cf93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ca9c18200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ca9c18200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ca9c18200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ca9c18200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ca9c18200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ca9c18200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ca42d4270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ca42d4270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ca9c18200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ca9c18200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ccbd6cf93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ccbd6cf93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ca9c182002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ca9c182002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8f2bbd90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8f2bbd90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ca9c182002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ca9c182002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ca9c182002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ca9c182002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ccd111b5b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ccd111b5b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ca9c182002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ca9c182002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ca9c182002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ca9c182002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ca9c182002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ca9c182002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ca9c182002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ca9c182002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8f2bbd90e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8f2bbd90e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8f2bbd90e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8f2bbd90e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caacd121f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caacd121f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a42d4270e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a42d4270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caacd121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caacd121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caacd121f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caacd121f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ca42d4270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ca42d4270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ca42d4270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ca42d4270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ca42d4270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ca42d4270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ccd111b5b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ccd111b5b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a42d4270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a42d4270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ca42d4270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ca42d4270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ca42d4270e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ca42d4270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caacd121f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caacd121f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ca9c18200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ca9c18200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ca9c18200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ca9c18200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 sz="3200"/>
              <a:t>Generování uživatelsky přívětivých diagramů</a:t>
            </a:r>
            <a:endParaRPr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 sz="3233"/>
              <a:t>v2</a:t>
            </a:r>
            <a:endParaRPr sz="3233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4175" y="1752600"/>
            <a:ext cx="3600450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5125" y="1562100"/>
            <a:ext cx="3638550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0775" y="0"/>
            <a:ext cx="24624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9425" y="2071688"/>
            <a:ext cx="3105150" cy="10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5950" y="1552575"/>
            <a:ext cx="5372100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8825" y="300038"/>
            <a:ext cx="5086350" cy="454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83325"/>
            <a:ext cx="7849674" cy="145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8"/>
          <p:cNvSpPr/>
          <p:nvPr/>
        </p:nvSpPr>
        <p:spPr>
          <a:xfrm rot="10800000">
            <a:off x="7849675" y="3291275"/>
            <a:ext cx="739200" cy="369600"/>
          </a:xfrm>
          <a:prstGeom prst="rightArrow">
            <a:avLst>
              <a:gd fmla="val 50000" name="adj1"/>
              <a:gd fmla="val 5209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1275" y="285750"/>
            <a:ext cx="398145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5125" y="676275"/>
            <a:ext cx="3333750" cy="379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83325"/>
            <a:ext cx="7849674" cy="145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1"/>
          <p:cNvSpPr/>
          <p:nvPr/>
        </p:nvSpPr>
        <p:spPr>
          <a:xfrm rot="10800000">
            <a:off x="7849675" y="3060275"/>
            <a:ext cx="739200" cy="369600"/>
          </a:xfrm>
          <a:prstGeom prst="rightArrow">
            <a:avLst>
              <a:gd fmla="val 50000" name="adj1"/>
              <a:gd fmla="val 5209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Technologie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Integrace layoutovacích knihoven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JointJS/ReactFlow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0888" y="890588"/>
            <a:ext cx="2562225" cy="33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00" y="962025"/>
            <a:ext cx="8153400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053" y="0"/>
            <a:ext cx="763589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763" y="1924050"/>
            <a:ext cx="8372475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5"/>
          <p:cNvSpPr/>
          <p:nvPr/>
        </p:nvSpPr>
        <p:spPr>
          <a:xfrm rot="-5400000">
            <a:off x="4330825" y="3404250"/>
            <a:ext cx="739200" cy="369600"/>
          </a:xfrm>
          <a:prstGeom prst="rightArrow">
            <a:avLst>
              <a:gd fmla="val 50000" name="adj1"/>
              <a:gd fmla="val 5209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1663" y="2081213"/>
            <a:ext cx="5400675" cy="9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6588" y="1733550"/>
            <a:ext cx="2790825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8" name="Google Shape;22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38" y="1404938"/>
            <a:ext cx="8848725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Typy uživatelů</a:t>
            </a:r>
            <a:endParaRPr/>
          </a:p>
        </p:txBody>
      </p:sp>
      <p:sp>
        <p:nvSpPr>
          <p:cNvPr id="234" name="Google Shape;234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Tvůrce datových struktur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Uživatel </a:t>
            </a:r>
            <a:r>
              <a:rPr lang="cs"/>
              <a:t>konceptuálního editoru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Pokročilý uživatel konceptuálního editoru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Pokročilý Pokročilý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User stories</a:t>
            </a:r>
            <a:endParaRPr/>
          </a:p>
        </p:txBody>
      </p:sp>
      <p:sp>
        <p:nvSpPr>
          <p:cNvPr id="240" name="Google Shape;240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cs" sz="1485" u="sng"/>
              <a:t>FR1</a:t>
            </a:r>
            <a:r>
              <a:rPr lang="cs" sz="1485"/>
              <a:t>: </a:t>
            </a:r>
            <a:r>
              <a:rPr lang="cs" sz="1485"/>
              <a:t>Já jako tvůrce datových struktur bych si chtěl vybrat z nabízených layoutů diagramů datových struktur a ten vybrat jako výsledný diagram do specifikace.</a:t>
            </a:r>
            <a:endParaRPr sz="1485"/>
          </a:p>
          <a:p>
            <a:pPr indent="-320675" lvl="1" marL="914400" rtl="0" algn="l">
              <a:spcBef>
                <a:spcPts val="0"/>
              </a:spcBef>
              <a:spcAft>
                <a:spcPts val="0"/>
              </a:spcAft>
              <a:buSzPts val="1450"/>
              <a:buChar char="○"/>
            </a:pPr>
            <a:r>
              <a:rPr lang="cs" sz="1485"/>
              <a:t>export to Adam</a:t>
            </a:r>
            <a:endParaRPr sz="1485"/>
          </a:p>
          <a:p>
            <a:pPr indent="-320675" lvl="1" marL="914400" rtl="0" algn="l">
              <a:spcBef>
                <a:spcPts val="0"/>
              </a:spcBef>
              <a:spcAft>
                <a:spcPts val="0"/>
              </a:spcAft>
              <a:buSzPts val="1450"/>
              <a:buChar char="○"/>
            </a:pPr>
            <a:r>
              <a:rPr lang="cs" sz="1455"/>
              <a:t>Pro složitější nastavení bych musel jít do vieweru</a:t>
            </a:r>
            <a:endParaRPr sz="1455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cs" sz="1485"/>
              <a:t>FR2: M</a:t>
            </a:r>
            <a:r>
              <a:rPr lang="cs" sz="1485"/>
              <a:t>ít možnost </a:t>
            </a:r>
            <a:r>
              <a:rPr lang="cs" sz="1485" u="sng"/>
              <a:t>zvolit</a:t>
            </a:r>
            <a:r>
              <a:rPr lang="cs" sz="1485"/>
              <a:t> si, že diagram ve specifikaci se nebude moc lišit od toho v editoru, protože by mě to zmátlo. (kde?)</a:t>
            </a:r>
            <a:endParaRPr sz="1485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cs" sz="1485" u="sng"/>
              <a:t>FR3</a:t>
            </a:r>
            <a:r>
              <a:rPr lang="cs" sz="1485"/>
              <a:t>: Snadno pochopitelné constraints a ne přímo pracovat s </a:t>
            </a:r>
            <a:r>
              <a:rPr lang="cs" sz="1485"/>
              <a:t>nastavením</a:t>
            </a:r>
            <a:r>
              <a:rPr lang="cs" sz="1485"/>
              <a:t> layoutovací knihovny</a:t>
            </a:r>
            <a:endParaRPr sz="1485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cs" sz="1485" u="sng"/>
              <a:t>FR4</a:t>
            </a:r>
            <a:r>
              <a:rPr lang="cs" sz="1485"/>
              <a:t>: Rozumně nastavené defaulty pro layoutování</a:t>
            </a:r>
            <a:endParaRPr sz="1485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Další požadavky</a:t>
            </a:r>
            <a:endParaRPr/>
          </a:p>
        </p:txBody>
      </p:sp>
      <p:sp>
        <p:nvSpPr>
          <p:cNvPr id="246" name="Google Shape;246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cs" sz="1485" u="sng"/>
              <a:t>FR5</a:t>
            </a:r>
            <a:r>
              <a:rPr lang="cs" sz="1485"/>
              <a:t>: Nastavení Constraints pomocí sliderů, zaškrtávání</a:t>
            </a:r>
            <a:endParaRPr sz="1485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cs" sz="1485"/>
              <a:t>XFR6: Já jako pokročilý editor bych chtěl klást složitější constraints na diagram</a:t>
            </a:r>
            <a:endParaRPr sz="1485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cs" sz="1485" u="sng"/>
              <a:t>FR7</a:t>
            </a:r>
            <a:r>
              <a:rPr lang="cs" sz="1485"/>
              <a:t>: Možnost exportovat nastavení layoutu, abych ho mohl použít pro budoucí modelování/prohlížení diagramů</a:t>
            </a:r>
            <a:endParaRPr sz="1485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cs" sz="1485"/>
              <a:t>FR8: Já jako tvůrce datových struktur a i jako editor bych chtěl různé úrovně detailu diagramu </a:t>
            </a:r>
            <a:endParaRPr sz="1485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cs" sz="1485"/>
              <a:t>Clustery vs osekání</a:t>
            </a:r>
            <a:endParaRPr sz="1485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cs" sz="1485"/>
              <a:t>FR9: Nechat si vygenerovat iniciální layout pro model. Chtěl bych dostat na výběr z více možností, případně vylayoutovat dle constraints</a:t>
            </a:r>
            <a:endParaRPr sz="1485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cs" sz="1485"/>
              <a:t>Metriky vs constraints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Layoutování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Forma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Interaktivní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Na požádání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“Dynamický”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Počet layoutovacích algoritmů a jejich konfigurovatelnost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Více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Jeden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Layoutování formou constraints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Oprava generovaného layoutu/kombinace algoritmů vs vlastní řešení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Constraints vs klasické layoutování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Další Požadavky</a:t>
            </a:r>
            <a:endParaRPr/>
          </a:p>
        </p:txBody>
      </p:sp>
      <p:sp>
        <p:nvSpPr>
          <p:cNvPr id="252" name="Google Shape;252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2897" lvl="0" marL="457200" rtl="0" algn="l">
              <a:spcBef>
                <a:spcPts val="0"/>
              </a:spcBef>
              <a:spcAft>
                <a:spcPts val="0"/>
              </a:spcAft>
              <a:buSzPts val="1485"/>
              <a:buChar char="●"/>
            </a:pPr>
            <a:r>
              <a:rPr lang="cs" sz="1485" u="sng"/>
              <a:t>FR10:</a:t>
            </a:r>
            <a:r>
              <a:rPr lang="cs" sz="1485"/>
              <a:t>  Funkce</a:t>
            </a:r>
            <a:r>
              <a:rPr lang="cs" sz="1485"/>
              <a:t> "pretify", která zachová relativní pořadí vrcholů ale graf zpřehlední </a:t>
            </a:r>
            <a:endParaRPr sz="1485"/>
          </a:p>
          <a:p>
            <a:pPr indent="-322897" lvl="1" marL="914400" rtl="0" algn="l">
              <a:spcBef>
                <a:spcPts val="0"/>
              </a:spcBef>
              <a:spcAft>
                <a:spcPts val="0"/>
              </a:spcAft>
              <a:buSzPts val="1485"/>
              <a:buChar char="○"/>
            </a:pPr>
            <a:r>
              <a:rPr lang="cs" sz="1485"/>
              <a:t>(ne)ignorovat constraints</a:t>
            </a:r>
            <a:endParaRPr sz="1485"/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lang="cs" sz="1450"/>
              <a:t>FR11: Chtěl bych, aby program zkusil poznat hlavní entity (první přidané + počty asociací, nejvíce posouvané, …) a říct mi jaké jsou, pokud s tím nesouhlasím, nastavit si vlastní</a:t>
            </a:r>
            <a:endParaRPr sz="1450"/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lang="cs" sz="1450" u="sng"/>
              <a:t>FR12</a:t>
            </a:r>
            <a:r>
              <a:rPr lang="cs" sz="1450"/>
              <a:t>: Constraints na hlavní (a případně vedlejší) entity</a:t>
            </a:r>
            <a:endParaRPr sz="1450"/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lang="cs" sz="1450" u="sng"/>
              <a:t>FR13</a:t>
            </a:r>
            <a:r>
              <a:rPr lang="cs" sz="1450"/>
              <a:t>: Mít možnost zachování relativních pozic hlavních entit</a:t>
            </a:r>
            <a:endParaRPr sz="1485"/>
          </a:p>
          <a:p>
            <a:pPr indent="-322897" lvl="0" marL="457200" rtl="0" algn="l">
              <a:spcBef>
                <a:spcPts val="0"/>
              </a:spcBef>
              <a:spcAft>
                <a:spcPts val="0"/>
              </a:spcAft>
              <a:buSzPts val="1485"/>
              <a:buChar char="●"/>
            </a:pPr>
            <a:r>
              <a:rPr lang="cs" sz="1485" u="sng"/>
              <a:t>FR14</a:t>
            </a:r>
            <a:r>
              <a:rPr lang="cs" sz="1485"/>
              <a:t>: Vybrat si, že každý nově vybraný/vytvořený vrchol se zařadí do grafu na vhodnou pozici (nabídnout 2 varianty, [ne]dodržující constraints, uvést nesplněné constraints) - dynamický režim - vhodné především pro profily a dědičnost</a:t>
            </a:r>
            <a:endParaRPr sz="1485"/>
          </a:p>
          <a:p>
            <a:pPr indent="-322897" lvl="0" marL="457200" rtl="0" algn="l">
              <a:spcBef>
                <a:spcPts val="0"/>
              </a:spcBef>
              <a:spcAft>
                <a:spcPts val="0"/>
              </a:spcAft>
              <a:buSzPts val="1485"/>
              <a:buChar char="●"/>
            </a:pPr>
            <a:r>
              <a:rPr lang="cs" sz="1485"/>
              <a:t>XFR15: Jako pokročilý editor bych chtěl aplikovat různé layoutovací algoritmy/constraints na různé části diagramu a chtěl bych vidět, která pravidla jsou aplikovaná pro jaké vrcholy</a:t>
            </a:r>
            <a:endParaRPr sz="26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cs"/>
              <a:t>Další Požadavky</a:t>
            </a:r>
            <a:endParaRPr/>
          </a:p>
        </p:txBody>
      </p:sp>
      <p:sp>
        <p:nvSpPr>
          <p:cNvPr id="258" name="Google Shape;258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2897" lvl="0" marL="457200" rtl="0" algn="l">
              <a:spcBef>
                <a:spcPts val="0"/>
              </a:spcBef>
              <a:spcAft>
                <a:spcPts val="0"/>
              </a:spcAft>
              <a:buSzPts val="1485"/>
              <a:buChar char="●"/>
            </a:pPr>
            <a:r>
              <a:rPr lang="cs" sz="1485"/>
              <a:t>X</a:t>
            </a:r>
            <a:r>
              <a:rPr lang="cs" sz="1485"/>
              <a:t>FR16: Jako opravdu pokročilý uživatel bych chtěl automaticky vybrat nejlepší layout z vygenerovaných na základě vybraných grafových metrik a jejich vah</a:t>
            </a:r>
            <a:endParaRPr sz="1485"/>
          </a:p>
          <a:p>
            <a:pPr indent="-322897" lvl="0" marL="457200" rtl="0" algn="l">
              <a:spcBef>
                <a:spcPts val="0"/>
              </a:spcBef>
              <a:spcAft>
                <a:spcPts val="0"/>
              </a:spcAft>
              <a:buSzPts val="1485"/>
              <a:buChar char="●"/>
            </a:pPr>
            <a:r>
              <a:rPr lang="cs" sz="1485"/>
              <a:t>FR17: Jako opravdu pokročilý uživatel bych chtěl vidět, které uzly a hrany jsou problémové, pro které grafové metriky</a:t>
            </a:r>
            <a:endParaRPr sz="1485"/>
          </a:p>
          <a:p>
            <a:pPr indent="-322897" lvl="0" marL="457200" rtl="0" algn="l">
              <a:spcBef>
                <a:spcPts val="0"/>
              </a:spcBef>
              <a:spcAft>
                <a:spcPts val="0"/>
              </a:spcAft>
              <a:buSzPts val="1485"/>
              <a:buChar char="●"/>
            </a:pPr>
            <a:r>
              <a:rPr lang="cs" sz="1485"/>
              <a:t>XFR18: Jako opravdu pokročilý uživatel bych chtěl mít možnost přímo modifikovat parametry layoutovací knihovny</a:t>
            </a:r>
            <a:endParaRPr sz="1485"/>
          </a:p>
          <a:p>
            <a:pPr indent="-322897" lvl="0" marL="457200" rtl="0" algn="l">
              <a:spcBef>
                <a:spcPts val="0"/>
              </a:spcBef>
              <a:spcAft>
                <a:spcPts val="0"/>
              </a:spcAft>
              <a:buSzPts val="1485"/>
              <a:buChar char="●"/>
            </a:pPr>
            <a:r>
              <a:rPr lang="cs" sz="1485" u="sng"/>
              <a:t>FR19</a:t>
            </a:r>
            <a:r>
              <a:rPr lang="cs" sz="1485"/>
              <a:t>: Jednou za čas automaticky či na požádání spustit několik layoutovacích algoritmů, které mohou ignorovat některé zvolené constraints a v případě, že je výsledný diagram výrazně lepší nabídnout ho</a:t>
            </a:r>
            <a:endParaRPr sz="1485"/>
          </a:p>
          <a:p>
            <a:pPr indent="-322897" lvl="0" marL="457200" rtl="0" algn="l">
              <a:spcBef>
                <a:spcPts val="0"/>
              </a:spcBef>
              <a:spcAft>
                <a:spcPts val="0"/>
              </a:spcAft>
              <a:buSzPts val="1485"/>
              <a:buChar char="●"/>
            </a:pPr>
            <a:r>
              <a:rPr lang="cs" sz="1485"/>
              <a:t>FR20: Možnost uložit si spolu s diagramem i nastavení layoutu (nedeterministické layouty!)</a:t>
            </a:r>
            <a:endParaRPr sz="1485"/>
          </a:p>
          <a:p>
            <a:pPr indent="-322897" lvl="0" marL="457200" rtl="0" algn="l">
              <a:spcBef>
                <a:spcPts val="0"/>
              </a:spcBef>
              <a:spcAft>
                <a:spcPts val="0"/>
              </a:spcAft>
              <a:buSzPts val="1485"/>
              <a:buChar char="●"/>
            </a:pPr>
            <a:r>
              <a:rPr lang="cs" sz="1485" u="sng"/>
              <a:t>FR21</a:t>
            </a:r>
            <a:r>
              <a:rPr lang="cs" sz="1485"/>
              <a:t>: Možnost resetovat do defaultního nastavení a restartovat do posledního nastavení před změnou</a:t>
            </a:r>
            <a:endParaRPr sz="22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Požadavky na clusterizaci</a:t>
            </a:r>
            <a:endParaRPr/>
          </a:p>
        </p:txBody>
      </p:sp>
      <p:sp>
        <p:nvSpPr>
          <p:cNvPr id="264" name="Google Shape;264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Clusterizace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cs"/>
              <a:t>Společná vlastnost - Prostorová vs modelová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cs"/>
              <a:t>na základě složitosti grafu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cs"/>
              <a:t>na základě hlavních entit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cs"/>
              <a:t>na základě vlastních constraints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cs"/>
              <a:t>Ruční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FR22: Dávat automatické návrhy na clusterizaci -&gt; různé pohledy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FR23: </a:t>
            </a:r>
            <a:r>
              <a:rPr lang="cs"/>
              <a:t>V různých pohledech zachovat relativní pozice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FR24: </a:t>
            </a:r>
            <a:r>
              <a:rPr lang="cs"/>
              <a:t>Změna v jednom pohledu změní všechny ostatní - zaškrtávací možnost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FR25: R</a:t>
            </a:r>
            <a:r>
              <a:rPr lang="cs"/>
              <a:t>ozkliknutím clusteru se přesunout na jeho detail (příp. náhled)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FR26: </a:t>
            </a:r>
            <a:r>
              <a:rPr lang="cs"/>
              <a:t>Pokročilý editor - Ruční clusterizace přes označení vrcholů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FR27: </a:t>
            </a:r>
            <a:r>
              <a:rPr lang="cs"/>
              <a:t>Zohlednit obsah clusteru (velikost, barva, tvar)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s"/>
              <a:t>FR28: </a:t>
            </a:r>
            <a:r>
              <a:rPr lang="cs"/>
              <a:t>Ručně clusterizovat celý model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Zjednodušování grafů</a:t>
            </a:r>
            <a:endParaRPr/>
          </a:p>
        </p:txBody>
      </p:sp>
      <p:sp>
        <p:nvSpPr>
          <p:cNvPr id="270" name="Google Shape;270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Nastavení možností</a:t>
            </a:r>
            <a:r>
              <a:rPr lang="cs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asociace do fieldů (+ stylové odlišení)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asociace směřující do rodičovské třídy vést do potomka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Další požadavky</a:t>
            </a:r>
            <a:endParaRPr/>
          </a:p>
        </p:txBody>
      </p:sp>
      <p:sp>
        <p:nvSpPr>
          <p:cNvPr id="276" name="Google Shape;276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FR29: M</a:t>
            </a:r>
            <a:r>
              <a:rPr lang="cs"/>
              <a:t>ít možnost graf zkompaktnit třeba přes slider; nastavení rozměrů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FR30: M</a:t>
            </a:r>
            <a:r>
              <a:rPr lang="cs"/>
              <a:t>ít iterátor pro posun mezi clustery/entitami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FR31: Možnost ignorovat constraints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FR32: Různé constraints pro různé pohledy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FR33: Nastavit prioritu constraints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FR34: Mít možnost vybrat si vrcholy a vytvořit z nich nový pohled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FR35: Sdílení constraints mezi views - vypnout/zapnout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(FR36: Metriky na </a:t>
            </a:r>
            <a:r>
              <a:rPr lang="cs"/>
              <a:t>zachování</a:t>
            </a:r>
            <a:r>
              <a:rPr lang="cs"/>
              <a:t> relativních pozic/mind mapy)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XFR37: Pro libovolný podgraf možnost vybrat layoutovací algoritmus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(FR38: Mít validátor kontrolující splněné constraints)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Kroky</a:t>
            </a:r>
            <a:endParaRPr/>
          </a:p>
        </p:txBody>
      </p:sp>
      <p:sp>
        <p:nvSpPr>
          <p:cNvPr id="282" name="Google Shape;282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Layout na požádání ignorující constraints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Layout s constraints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Metriky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(Generátor diagramů do editoru k testování vs ruční - interaktivnost)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Dynamický režim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Hlavní/vedlejší entity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Pohled pro specifikaci jako artefakt z editoru, další pohledy jako další artefakty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Clusterizace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Detail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Požadavky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Hlavní cíl: Asistent v editoru, layout všeho co lze dostat do editoru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Vedlejší cíl: Diagram do specifikace a další jako artefakty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Vedlejší vedlejší cíl: “Normalizace” diagramů libovolných specifikací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Vyžaduje částečnou separaci od editoru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cs"/>
              <a:t>Režimy: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cs"/>
              <a:t>dynamický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cs"/>
              <a:t>statický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cs"/>
              <a:t>Vstupy: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cs"/>
              <a:t>diagram</a:t>
            </a:r>
            <a:endParaRPr/>
          </a:p>
          <a:p>
            <a:pPr indent="-317500" lvl="4" marL="22860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graf</a:t>
            </a:r>
            <a:endParaRPr/>
          </a:p>
          <a:p>
            <a:pPr indent="-317500" lvl="4" marL="22860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pozice</a:t>
            </a:r>
            <a:endParaRPr/>
          </a:p>
          <a:p>
            <a:pPr indent="-317500" lvl="4" marL="22860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typy entit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Constraints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Vrcholy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minimální vzdálenost, </a:t>
            </a:r>
            <a:r>
              <a:rPr lang="cs"/>
              <a:t>zarovnání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Hrany (a jejich typy)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směr, délka, sjednocení, rovnost, vzdálenost od sebe, od vrcholů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Aplikační profily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/>
              <a:t>pozice vůči vzoru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Hlavní a vedlejší vrcholy - viz datové struktury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Constraints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Hard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Soft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Na slovníky, typy ve slovnících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Mock-ups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cs"/>
              <a:t>																</a:t>
            </a:r>
            <a:r>
              <a:rPr lang="cs" sz="1200"/>
              <a:t>One step back</a:t>
            </a:r>
            <a:endParaRPr sz="1200"/>
          </a:p>
        </p:txBody>
      </p:sp>
      <p:sp>
        <p:nvSpPr>
          <p:cNvPr id="98" name="Google Shape;98;p20"/>
          <p:cNvSpPr/>
          <p:nvPr/>
        </p:nvSpPr>
        <p:spPr>
          <a:xfrm rot="5400000">
            <a:off x="5120450" y="1374025"/>
            <a:ext cx="739200" cy="369600"/>
          </a:xfrm>
          <a:prstGeom prst="rightArrow">
            <a:avLst>
              <a:gd fmla="val 50000" name="adj1"/>
              <a:gd fmla="val 5209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28431"/>
            <a:ext cx="9143999" cy="1690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7550" y="2228850"/>
            <a:ext cx="293370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