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FFFFC8"/>
    <a:srgbClr val="CD55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60" d="100"/>
          <a:sy n="60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E99CB-1467-424C-A7F2-BB79A01F647E}" type="datetimeFigureOut">
              <a:rPr lang="hu-HU" smtClean="0"/>
              <a:t>2016.01.29.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269C0-91F7-4EE6-87F8-4906B34961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4228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1D28B-44A7-4959-BBFF-B06020E11287}" type="datetime1">
              <a:rPr lang="hu-HU" smtClean="0"/>
              <a:t>2016.01.29.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4767-3D99-4BBA-A685-0CD9B48D7A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420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5717-3AAB-40B8-BD1A-9F01CCF2D6F5}" type="datetime1">
              <a:rPr lang="hu-HU" smtClean="0"/>
              <a:t>2016.01.29.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4767-3D99-4BBA-A685-0CD9B48D7A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606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5707-A253-47B4-9A87-37BCAB7D4180}" type="datetime1">
              <a:rPr lang="hu-HU" smtClean="0"/>
              <a:t>2016.01.29.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4767-3D99-4BBA-A685-0CD9B48D7A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442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7378-7918-4650-B9D8-415D2692284E}" type="datetime1">
              <a:rPr lang="hu-HU" smtClean="0"/>
              <a:t>2016.01.29.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4767-3D99-4BBA-A685-0CD9B48D7A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73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0498-48E8-41D8-B3E9-E8450910D6FE}" type="datetime1">
              <a:rPr lang="hu-HU" smtClean="0"/>
              <a:t>2016.01.29.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4767-3D99-4BBA-A685-0CD9B48D7A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089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DA3F-9F3E-4005-A995-CB0D18293954}" type="datetime1">
              <a:rPr lang="hu-HU" smtClean="0"/>
              <a:t>2016.01.29.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4767-3D99-4BBA-A685-0CD9B48D7A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525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60EF-E30C-4AED-A788-FF234065D406}" type="datetime1">
              <a:rPr lang="hu-HU" smtClean="0"/>
              <a:t>2016.01.29.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4767-3D99-4BBA-A685-0CD9B48D7A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360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6CE8-0C35-402A-B24E-7469668A2864}" type="datetime1">
              <a:rPr lang="hu-HU" smtClean="0"/>
              <a:t>2016.01.29.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4767-3D99-4BBA-A685-0CD9B48D7A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454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44D1-9C28-426A-85D9-77650AB94292}" type="datetime1">
              <a:rPr lang="hu-HU" smtClean="0"/>
              <a:t>2016.01.29.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4767-3D99-4BBA-A685-0CD9B48D7A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247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9F45-509A-43F2-93F5-0934E7C87B0E}" type="datetime1">
              <a:rPr lang="hu-HU" smtClean="0"/>
              <a:t>2016.01.29.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4767-3D99-4BBA-A685-0CD9B48D7A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493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5A6B-C4A4-417B-AC5D-2FFF581D91AA}" type="datetime1">
              <a:rPr lang="hu-HU" smtClean="0"/>
              <a:t>2016.01.29.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4767-3D99-4BBA-A685-0CD9B48D7A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96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B0A93-6F09-4ABB-812A-A52229BE82DA}" type="datetime1">
              <a:rPr lang="hu-HU" smtClean="0"/>
              <a:t>2016.01.29.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C4767-3D99-4BBA-A685-0CD9B48D7A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214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388870" y="1351757"/>
            <a:ext cx="9144000" cy="2387600"/>
          </a:xfrm>
        </p:spPr>
        <p:txBody>
          <a:bodyPr>
            <a:normAutofit/>
          </a:bodyPr>
          <a:lstStyle/>
          <a:p>
            <a:r>
              <a:rPr lang="hu-HU" sz="8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Bunsen-égő</a:t>
            </a:r>
            <a:endParaRPr lang="hu-HU" sz="8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4767-3D99-4BBA-A685-0CD9B48D7A13}" type="slidenum">
              <a:rPr lang="hu-HU" smtClean="0"/>
              <a:t>1</a:t>
            </a:fld>
            <a:endParaRPr lang="hu-HU"/>
          </a:p>
        </p:txBody>
      </p:sp>
      <p:cxnSp>
        <p:nvCxnSpPr>
          <p:cNvPr id="6" name="Egyenes összekötő 5"/>
          <p:cNvCxnSpPr/>
          <p:nvPr/>
        </p:nvCxnSpPr>
        <p:spPr>
          <a:xfrm>
            <a:off x="0" y="3509963"/>
            <a:ext cx="12192000" cy="0"/>
          </a:xfrm>
          <a:prstGeom prst="line">
            <a:avLst/>
          </a:prstGeom>
          <a:ln w="114300">
            <a:solidFill>
              <a:srgbClr val="CD55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Csoportba foglalás 9"/>
          <p:cNvGrpSpPr/>
          <p:nvPr/>
        </p:nvGrpSpPr>
        <p:grpSpPr>
          <a:xfrm>
            <a:off x="960120" y="2184083"/>
            <a:ext cx="2857500" cy="2651760"/>
            <a:chOff x="960120" y="2184083"/>
            <a:chExt cx="2857500" cy="2651760"/>
          </a:xfrm>
        </p:grpSpPr>
        <p:sp>
          <p:nvSpPr>
            <p:cNvPr id="8" name="Ellipszis 7"/>
            <p:cNvSpPr/>
            <p:nvPr/>
          </p:nvSpPr>
          <p:spPr>
            <a:xfrm>
              <a:off x="960120" y="2184083"/>
              <a:ext cx="2857500" cy="2651760"/>
            </a:xfrm>
            <a:prstGeom prst="ellipse">
              <a:avLst/>
            </a:prstGeom>
            <a:solidFill>
              <a:srgbClr val="CD5523"/>
            </a:solidFill>
            <a:ln w="76200" cap="flat">
              <a:solidFill>
                <a:srgbClr val="CD5523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pic>
          <p:nvPicPr>
            <p:cNvPr id="9" name="Kép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3331" y="2789963"/>
              <a:ext cx="751078" cy="1440000"/>
            </a:xfrm>
            <a:prstGeom prst="rect">
              <a:avLst/>
            </a:prstGeom>
          </p:spPr>
        </p:pic>
      </p:grpSp>
      <p:pic>
        <p:nvPicPr>
          <p:cNvPr id="11" name="Kép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2447" y="148817"/>
            <a:ext cx="1159553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9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63880" y="250825"/>
            <a:ext cx="10789920" cy="1075055"/>
          </a:xfrm>
        </p:spPr>
        <p:txBody>
          <a:bodyPr>
            <a:normAutofit fontScale="90000"/>
          </a:bodyPr>
          <a:lstStyle/>
          <a:p>
            <a:pPr algn="ctr"/>
            <a:r>
              <a:rPr lang="hu-HU" sz="6700" dirty="0" smtClean="0">
                <a:solidFill>
                  <a:srgbClr val="002060"/>
                </a:solidFill>
              </a:rPr>
              <a:t>Szerkezet</a:t>
            </a:r>
            <a:r>
              <a:rPr lang="hu-HU" dirty="0" smtClean="0">
                <a:solidFill>
                  <a:srgbClr val="002060"/>
                </a:solidFill>
              </a:rPr>
              <a:t/>
            </a:r>
            <a:br>
              <a:rPr lang="hu-HU" dirty="0" smtClean="0">
                <a:solidFill>
                  <a:srgbClr val="002060"/>
                </a:solidFill>
              </a:rPr>
            </a:br>
            <a:r>
              <a:rPr lang="hu-HU" sz="3600" dirty="0" smtClean="0">
                <a:solidFill>
                  <a:srgbClr val="002060"/>
                </a:solidFill>
              </a:rPr>
              <a:t>Laboratóriumi melegítésre általában gázégőket használunk</a:t>
            </a:r>
            <a:endParaRPr lang="hu-HU" sz="3600" dirty="0">
              <a:solidFill>
                <a:srgbClr val="002060"/>
              </a:solidFill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4767-3D99-4BBA-A685-0CD9B48D7A13}" type="slidenum">
              <a:rPr lang="hu-HU" smtClean="0"/>
              <a:t>2</a:t>
            </a:fld>
            <a:endParaRPr lang="hu-HU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74" y="1879118"/>
            <a:ext cx="2412371" cy="4659794"/>
          </a:xfrm>
          <a:prstGeom prst="rect">
            <a:avLst/>
          </a:prstGeom>
        </p:spPr>
      </p:pic>
      <p:sp>
        <p:nvSpPr>
          <p:cNvPr id="7" name="Téglalap 6"/>
          <p:cNvSpPr/>
          <p:nvPr/>
        </p:nvSpPr>
        <p:spPr>
          <a:xfrm>
            <a:off x="4095750" y="2176242"/>
            <a:ext cx="3726180" cy="662940"/>
          </a:xfrm>
          <a:prstGeom prst="rect">
            <a:avLst/>
          </a:prstGeom>
          <a:solidFill>
            <a:srgbClr val="CD5523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rgbClr val="FFFFC8"/>
                </a:solidFill>
              </a:rPr>
              <a:t>égőcső</a:t>
            </a:r>
            <a:endParaRPr lang="hu-HU" dirty="0">
              <a:solidFill>
                <a:srgbClr val="FFFFC8"/>
              </a:solidFill>
            </a:endParaRP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0" y="3164399"/>
            <a:ext cx="3737172" cy="676715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0" y="4154696"/>
            <a:ext cx="3737172" cy="676715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758" y="5091253"/>
            <a:ext cx="3737172" cy="676715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758" y="6091432"/>
            <a:ext cx="3737172" cy="676715"/>
          </a:xfrm>
          <a:prstGeom prst="rect">
            <a:avLst/>
          </a:prstGeom>
        </p:spPr>
      </p:pic>
      <p:cxnSp>
        <p:nvCxnSpPr>
          <p:cNvPr id="13" name="Egyenes összekötő 12"/>
          <p:cNvCxnSpPr>
            <a:endCxn id="7" idx="1"/>
          </p:cNvCxnSpPr>
          <p:nvPr/>
        </p:nvCxnSpPr>
        <p:spPr>
          <a:xfrm flipV="1">
            <a:off x="1394460" y="2507712"/>
            <a:ext cx="2701290" cy="82984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Egyenes összekötő 18"/>
          <p:cNvCxnSpPr>
            <a:stCxn id="8" idx="1"/>
          </p:cNvCxnSpPr>
          <p:nvPr/>
        </p:nvCxnSpPr>
        <p:spPr>
          <a:xfrm flipH="1">
            <a:off x="1394460" y="3502757"/>
            <a:ext cx="2701290" cy="147029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Egyenes összekötő 20"/>
          <p:cNvCxnSpPr/>
          <p:nvPr/>
        </p:nvCxnSpPr>
        <p:spPr>
          <a:xfrm flipH="1">
            <a:off x="1394460" y="4668253"/>
            <a:ext cx="2690298" cy="64168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0" idx="1"/>
          </p:cNvCxnSpPr>
          <p:nvPr/>
        </p:nvCxnSpPr>
        <p:spPr>
          <a:xfrm flipH="1">
            <a:off x="1394460" y="5429611"/>
            <a:ext cx="2690298" cy="1370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Egyenes összekötő 24"/>
          <p:cNvCxnSpPr>
            <a:stCxn id="11" idx="1"/>
          </p:cNvCxnSpPr>
          <p:nvPr/>
        </p:nvCxnSpPr>
        <p:spPr>
          <a:xfrm flipH="1" flipV="1">
            <a:off x="2454442" y="5686285"/>
            <a:ext cx="1630316" cy="74350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Téglalap 26"/>
          <p:cNvSpPr/>
          <p:nvPr/>
        </p:nvSpPr>
        <p:spPr>
          <a:xfrm>
            <a:off x="4783565" y="3318091"/>
            <a:ext cx="22594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2400" dirty="0" smtClean="0">
                <a:solidFill>
                  <a:srgbClr val="FFFFC8"/>
                </a:solidFill>
              </a:rPr>
              <a:t>forgatható</a:t>
            </a:r>
            <a:r>
              <a:rPr lang="hu-HU" dirty="0" smtClean="0"/>
              <a:t> </a:t>
            </a:r>
            <a:r>
              <a:rPr lang="hu-HU" sz="2400" dirty="0" smtClean="0">
                <a:solidFill>
                  <a:srgbClr val="FFFFC8"/>
                </a:solidFill>
              </a:rPr>
              <a:t>gyűrű</a:t>
            </a:r>
            <a:endParaRPr lang="hu-HU" dirty="0">
              <a:solidFill>
                <a:srgbClr val="FFFFC8"/>
              </a:solidFill>
            </a:endParaRPr>
          </a:p>
        </p:txBody>
      </p:sp>
      <p:sp>
        <p:nvSpPr>
          <p:cNvPr id="28" name="Téglalap 27"/>
          <p:cNvSpPr/>
          <p:nvPr/>
        </p:nvSpPr>
        <p:spPr>
          <a:xfrm>
            <a:off x="5199416" y="4270528"/>
            <a:ext cx="14276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2400" dirty="0" smtClean="0">
                <a:solidFill>
                  <a:srgbClr val="FFFFC8"/>
                </a:solidFill>
              </a:rPr>
              <a:t>gázfúvóka</a:t>
            </a:r>
            <a:endParaRPr lang="hu-HU" dirty="0">
              <a:solidFill>
                <a:srgbClr val="FFFFC8"/>
              </a:solidFill>
            </a:endParaRPr>
          </a:p>
        </p:txBody>
      </p:sp>
      <p:sp>
        <p:nvSpPr>
          <p:cNvPr id="29" name="Téglalap 28"/>
          <p:cNvSpPr/>
          <p:nvPr/>
        </p:nvSpPr>
        <p:spPr>
          <a:xfrm>
            <a:off x="5436724" y="5244944"/>
            <a:ext cx="9530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2400" dirty="0" smtClean="0">
                <a:solidFill>
                  <a:srgbClr val="FFFFC8"/>
                </a:solidFill>
              </a:rPr>
              <a:t>gáztér</a:t>
            </a:r>
            <a:endParaRPr lang="hu-HU" dirty="0">
              <a:solidFill>
                <a:srgbClr val="FFFFC8"/>
              </a:solidFill>
            </a:endParaRPr>
          </a:p>
        </p:txBody>
      </p:sp>
      <p:sp>
        <p:nvSpPr>
          <p:cNvPr id="30" name="Téglalap 29"/>
          <p:cNvSpPr/>
          <p:nvPr/>
        </p:nvSpPr>
        <p:spPr>
          <a:xfrm>
            <a:off x="4862496" y="6245123"/>
            <a:ext cx="2203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2400" dirty="0" smtClean="0">
                <a:solidFill>
                  <a:srgbClr val="FFFFC8"/>
                </a:solidFill>
              </a:rPr>
              <a:t>gázbevezető cső</a:t>
            </a:r>
            <a:endParaRPr lang="hu-HU" sz="2400" dirty="0">
              <a:solidFill>
                <a:srgbClr val="FFFFC8"/>
              </a:solidFill>
            </a:endParaRPr>
          </a:p>
        </p:txBody>
      </p:sp>
      <p:pic>
        <p:nvPicPr>
          <p:cNvPr id="38" name="Kép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3660" y="132432"/>
            <a:ext cx="1158340" cy="10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6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>
                <a:solidFill>
                  <a:srgbClr val="002060"/>
                </a:solidFill>
              </a:rPr>
              <a:t>Működési elv</a:t>
            </a:r>
            <a:endParaRPr lang="hu-HU" dirty="0">
              <a:solidFill>
                <a:srgbClr val="002060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002060"/>
                </a:solidFill>
              </a:rPr>
              <a:t>Az égő fúvókáján át jut a gáz a csőbe</a:t>
            </a:r>
          </a:p>
          <a:p>
            <a:r>
              <a:rPr lang="hu-HU" dirty="0" smtClean="0">
                <a:solidFill>
                  <a:srgbClr val="002060"/>
                </a:solidFill>
              </a:rPr>
              <a:t>A fúvókán két egymással szemben lévő levegőző nyílás van</a:t>
            </a:r>
          </a:p>
          <a:p>
            <a:r>
              <a:rPr lang="hu-HU" dirty="0" smtClean="0">
                <a:solidFill>
                  <a:srgbClr val="002060"/>
                </a:solidFill>
              </a:rPr>
              <a:t>A lyukakat nyílással ellátott gyűrű elforgatásával zárhatjuk vagy nyithatjuk</a:t>
            </a:r>
          </a:p>
          <a:p>
            <a:r>
              <a:rPr lang="hu-HU" dirty="0" smtClean="0">
                <a:solidFill>
                  <a:srgbClr val="002060"/>
                </a:solidFill>
              </a:rPr>
              <a:t>Ha a levegőző nyílásokat elzárjuk, a gáz a cső végén világító és kormozó lánggal ég</a:t>
            </a:r>
            <a:endParaRPr lang="hu-HU" dirty="0">
              <a:solidFill>
                <a:srgbClr val="002060"/>
              </a:solidFill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4767-3D99-4BBA-A685-0CD9B48D7A13}" type="slidenum">
              <a:rPr lang="hu-HU" smtClean="0"/>
              <a:t>3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660" y="139528"/>
            <a:ext cx="1158340" cy="10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1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>
                <a:solidFill>
                  <a:srgbClr val="002060"/>
                </a:solidFill>
              </a:rPr>
              <a:t>Alkalmazás: sók lángfestése</a:t>
            </a:r>
            <a:endParaRPr lang="hu-HU" dirty="0">
              <a:solidFill>
                <a:srgbClr val="002060"/>
              </a:solidFill>
            </a:endParaRPr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99708"/>
            <a:ext cx="2285714" cy="3047619"/>
          </a:xfrm>
        </p:spPr>
      </p:pic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4767-3D99-4BBA-A685-0CD9B48D7A13}" type="slidenum">
              <a:rPr lang="hu-HU" smtClean="0"/>
              <a:t>4</a:t>
            </a:fld>
            <a:endParaRPr lang="hu-HU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086" y="2499709"/>
            <a:ext cx="2285714" cy="3047619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480" y="2499708"/>
            <a:ext cx="2285714" cy="3047619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1327270" y="5513406"/>
            <a:ext cx="1564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smtClean="0">
                <a:solidFill>
                  <a:srgbClr val="002060"/>
                </a:solidFill>
              </a:rPr>
              <a:t>lítium</a:t>
            </a:r>
            <a:endParaRPr lang="hu-HU" sz="3600" dirty="0">
              <a:solidFill>
                <a:srgbClr val="002060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5387152" y="5564774"/>
            <a:ext cx="1674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 smtClean="0">
                <a:solidFill>
                  <a:srgbClr val="002060"/>
                </a:solidFill>
              </a:rPr>
              <a:t>nátrium</a:t>
            </a:r>
            <a:endParaRPr lang="hu-HU" sz="3600" dirty="0">
              <a:solidFill>
                <a:srgbClr val="002060"/>
              </a:solidFill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9557155" y="5628673"/>
            <a:ext cx="1430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 smtClean="0">
                <a:solidFill>
                  <a:srgbClr val="002060"/>
                </a:solidFill>
              </a:rPr>
              <a:t>kálium</a:t>
            </a:r>
            <a:endParaRPr lang="hu-HU" sz="3600" dirty="0">
              <a:solidFill>
                <a:srgbClr val="002060"/>
              </a:solidFill>
            </a:endParaRP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3660" y="112732"/>
            <a:ext cx="1158340" cy="10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9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65</Words>
  <Application>Microsoft Office PowerPoint</Application>
  <PresentationFormat>Szélesvásznú</PresentationFormat>
  <Paragraphs>20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Bunsen-égő</vt:lpstr>
      <vt:lpstr>Szerkezet Laboratóriumi melegítésre általában gázégőket használunk</vt:lpstr>
      <vt:lpstr>Működési elv</vt:lpstr>
      <vt:lpstr>Alkalmazás: sók lángfestése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Bunsen-égő</dc:title>
  <dc:creator>Ricsi</dc:creator>
  <cp:lastModifiedBy>Ricsi</cp:lastModifiedBy>
  <cp:revision>4</cp:revision>
  <dcterms:created xsi:type="dcterms:W3CDTF">2016-01-29T23:40:15Z</dcterms:created>
  <dcterms:modified xsi:type="dcterms:W3CDTF">2016-01-29T23:59:43Z</dcterms:modified>
</cp:coreProperties>
</file>