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4" r:id="rId3"/>
    <p:sldId id="266" r:id="rId4"/>
    <p:sldId id="265" r:id="rId5"/>
    <p:sldId id="268" r:id="rId6"/>
    <p:sldId id="269" r:id="rId7"/>
  </p:sldIdLst>
  <p:sldSz cx="9144000" cy="6858000" type="screen4x3"/>
  <p:notesSz cx="7099300" cy="10234613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6B01"/>
    <a:srgbClr val="D98201"/>
    <a:srgbClr val="E8CAA6"/>
    <a:srgbClr val="FAA66C"/>
    <a:srgbClr val="FE9F18"/>
    <a:srgbClr val="4540A8"/>
    <a:srgbClr val="FF3300"/>
    <a:srgbClr val="D8A6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19B38150-5437-4D3F-99E6-CF1D977A3DF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00954-7907-4370-9A07-5620414A107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2ACCF-40C8-412B-995F-3B033E22E89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47558-7B91-42A8-99F4-9602D1E0EC2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Cím és 2 tartalomrész a szöveg fel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18FF-0480-4D37-AD25-72BF71D0115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Cím, ábra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lipArt-elem helye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821C1-8534-4145-8D3A-E93E4C1D613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FEA9-27D3-45F7-9180-A5C6790364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07387-9C7E-4790-B68B-27398B49C00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CE78B-0D09-4764-8642-31EC19C8442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CD820-75CF-4893-B44D-778957E2208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99A56-4156-45CD-B7C7-DE6F1758AE7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5570-4036-4C56-B969-E702874DF83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A1717-F6FA-4985-A4C3-56B608410E6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CFAA4-33B8-41FD-8F74-12778FE3D22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C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DA33AB-4F3D-4FCD-B9E4-E280FEBD0BB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cover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500" b="1">
          <a:solidFill>
            <a:srgbClr val="4540A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B36B0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B36B0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B36B0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B36B0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B36B0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36B0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36B0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36B0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36B0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15-ös játék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Legyőzetett a matematika fegyverével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Átalakíthatók-e egymásba?</a:t>
            </a:r>
          </a:p>
        </p:txBody>
      </p:sp>
      <p:grpSp>
        <p:nvGrpSpPr>
          <p:cNvPr id="3075" name="Group 17"/>
          <p:cNvGrpSpPr>
            <a:grpSpLocks/>
          </p:cNvGrpSpPr>
          <p:nvPr/>
        </p:nvGrpSpPr>
        <p:grpSpPr bwMode="auto">
          <a:xfrm>
            <a:off x="1079500" y="2349500"/>
            <a:ext cx="6978650" cy="2879725"/>
            <a:chOff x="680" y="1480"/>
            <a:chExt cx="4396" cy="1814"/>
          </a:xfrm>
        </p:grpSpPr>
        <p:pic>
          <p:nvPicPr>
            <p:cNvPr id="3078" name="Picture 15" descr="szam15m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62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9" name="Picture 8" descr="szam1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76" name="Line 13"/>
          <p:cNvSpPr>
            <a:spLocks noChangeShapeType="1"/>
          </p:cNvSpPr>
          <p:nvPr/>
        </p:nvSpPr>
        <p:spPr bwMode="auto">
          <a:xfrm flipV="1">
            <a:off x="4284663" y="3789363"/>
            <a:ext cx="647700" cy="0"/>
          </a:xfrm>
          <a:prstGeom prst="line">
            <a:avLst/>
          </a:prstGeom>
          <a:noFill/>
          <a:ln w="76200">
            <a:solidFill>
              <a:srgbClr val="4540A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4356100" y="306863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800" b="1">
                <a:solidFill>
                  <a:srgbClr val="4540A8"/>
                </a:solidFill>
              </a:rPr>
              <a:t>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Az index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00213"/>
            <a:ext cx="4038600" cy="4033837"/>
          </a:xfrm>
        </p:spPr>
        <p:txBody>
          <a:bodyPr/>
          <a:lstStyle/>
          <a:p>
            <a:pPr eaLnBrk="1" hangingPunct="1"/>
            <a:r>
              <a:rPr lang="hu-HU" sz="2800" smtClean="0"/>
              <a:t>A nyilak mutatta sorrendben írjuk fel a számokat!</a:t>
            </a:r>
          </a:p>
          <a:p>
            <a:pPr eaLnBrk="1" hangingPunct="1"/>
            <a:r>
              <a:rPr lang="hu-HU" sz="2800" smtClean="0"/>
              <a:t>Számoljuk meg, hogy egy szám hány nála kisebbet előz meg!</a:t>
            </a:r>
          </a:p>
          <a:p>
            <a:pPr eaLnBrk="1" hangingPunct="1"/>
            <a:r>
              <a:rPr lang="hu-HU" sz="2800" smtClean="0"/>
              <a:t>Az összegüket nevezzük indexnek!</a:t>
            </a:r>
          </a:p>
        </p:txBody>
      </p:sp>
      <p:pic>
        <p:nvPicPr>
          <p:cNvPr id="4100" name="Picture 4" descr="szam15"/>
          <p:cNvPicPr>
            <a:picLocks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42925" y="1773238"/>
            <a:ext cx="3778250" cy="3778250"/>
          </a:xfrm>
          <a:noFill/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042988" y="2554288"/>
            <a:ext cx="2736850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048125" y="2482850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1116013" y="3417888"/>
            <a:ext cx="2663825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147763" y="4354513"/>
            <a:ext cx="2808287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1246188" y="5218113"/>
            <a:ext cx="2592387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827088" y="3417888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4048125" y="4354513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8"/>
          <p:cNvGrpSpPr>
            <a:grpSpLocks/>
          </p:cNvGrpSpPr>
          <p:nvPr/>
        </p:nvGrpSpPr>
        <p:grpSpPr bwMode="auto">
          <a:xfrm>
            <a:off x="1082675" y="2351088"/>
            <a:ext cx="6978650" cy="2879725"/>
            <a:chOff x="680" y="1480"/>
            <a:chExt cx="4396" cy="1814"/>
          </a:xfrm>
        </p:grpSpPr>
        <p:pic>
          <p:nvPicPr>
            <p:cNvPr id="5128" name="Picture 9" descr="szam15m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62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Picture 10" descr="szam1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Számítsuk ki az indexet!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16013" y="2997200"/>
            <a:ext cx="28082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9600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162550" y="2997200"/>
            <a:ext cx="28813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9600" b="1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5126" name="Line 11"/>
          <p:cNvSpPr>
            <a:spLocks noChangeShapeType="1"/>
          </p:cNvSpPr>
          <p:nvPr/>
        </p:nvSpPr>
        <p:spPr bwMode="auto">
          <a:xfrm flipV="1">
            <a:off x="4284663" y="3789363"/>
            <a:ext cx="647700" cy="0"/>
          </a:xfrm>
          <a:prstGeom prst="line">
            <a:avLst/>
          </a:prstGeom>
          <a:noFill/>
          <a:ln w="76200">
            <a:solidFill>
              <a:srgbClr val="4540A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4356100" y="306863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800" b="1">
                <a:solidFill>
                  <a:srgbClr val="4540A8"/>
                </a:solidFill>
              </a:rPr>
              <a:t>?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5" descr="szam1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773238"/>
            <a:ext cx="37782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4" name="Line 28"/>
          <p:cNvSpPr>
            <a:spLocks noChangeShapeType="1"/>
          </p:cNvSpPr>
          <p:nvPr/>
        </p:nvSpPr>
        <p:spPr bwMode="auto">
          <a:xfrm flipH="1">
            <a:off x="1116013" y="3417888"/>
            <a:ext cx="2663825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tologatás hatása az indexre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00213"/>
            <a:ext cx="4038600" cy="4033837"/>
          </a:xfrm>
        </p:spPr>
        <p:txBody>
          <a:bodyPr/>
          <a:lstStyle/>
          <a:p>
            <a:pPr eaLnBrk="1" hangingPunct="1"/>
            <a:r>
              <a:rPr lang="hu-HU" sz="2800" smtClean="0"/>
              <a:t>Soron belüli mozgásnál az index nem módosul.</a:t>
            </a:r>
          </a:p>
          <a:p>
            <a:pPr eaLnBrk="1" hangingPunct="1"/>
            <a:r>
              <a:rPr lang="hu-HU" sz="2800" smtClean="0"/>
              <a:t>Sorok közötti mozgásnál az index változása 0, 2, 4, 6 lehet.</a:t>
            </a:r>
          </a:p>
        </p:txBody>
      </p:sp>
      <p:sp>
        <p:nvSpPr>
          <p:cNvPr id="6150" name="Text Box 12"/>
          <p:cNvSpPr txBox="1">
            <a:spLocks noChangeArrowheads="1"/>
          </p:cNvSpPr>
          <p:nvPr/>
        </p:nvSpPr>
        <p:spPr bwMode="auto">
          <a:xfrm>
            <a:off x="2051050" y="31623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151" name="Text Box 13"/>
          <p:cNvSpPr txBox="1">
            <a:spLocks noChangeArrowheads="1"/>
          </p:cNvSpPr>
          <p:nvPr/>
        </p:nvSpPr>
        <p:spPr bwMode="auto">
          <a:xfrm>
            <a:off x="2489200" y="35941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6152" name="Text Box 14"/>
          <p:cNvSpPr txBox="1">
            <a:spLocks noChangeArrowheads="1"/>
          </p:cNvSpPr>
          <p:nvPr/>
        </p:nvSpPr>
        <p:spPr bwMode="auto">
          <a:xfrm>
            <a:off x="2101850" y="4487863"/>
            <a:ext cx="382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8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1173163" y="3608388"/>
            <a:ext cx="382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8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1042988" y="2554288"/>
            <a:ext cx="2736850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4048125" y="2482850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1147763" y="4354513"/>
            <a:ext cx="2808287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H="1">
            <a:off x="1246188" y="5218113"/>
            <a:ext cx="2592387" cy="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827088" y="3417888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4048125" y="4354513"/>
            <a:ext cx="0" cy="863600"/>
          </a:xfrm>
          <a:prstGeom prst="line">
            <a:avLst/>
          </a:prstGeom>
          <a:noFill/>
          <a:ln w="76200">
            <a:solidFill>
              <a:srgbClr val="B36B0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4" grpId="0" animBg="1"/>
      <p:bldP spid="19459" grpId="0" build="p"/>
      <p:bldP spid="19482" grpId="0" animBg="1"/>
      <p:bldP spid="19483" grpId="0" animBg="1"/>
      <p:bldP spid="19485" grpId="0" animBg="1"/>
      <p:bldP spid="19486" grpId="0" animBg="1"/>
      <p:bldP spid="19487" grpId="0" animBg="1"/>
      <p:bldP spid="194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"/>
          <p:cNvGrpSpPr>
            <a:grpSpLocks/>
          </p:cNvGrpSpPr>
          <p:nvPr/>
        </p:nvGrpSpPr>
        <p:grpSpPr bwMode="auto">
          <a:xfrm>
            <a:off x="1082675" y="2349500"/>
            <a:ext cx="6978650" cy="2879725"/>
            <a:chOff x="680" y="1480"/>
            <a:chExt cx="4396" cy="1814"/>
          </a:xfrm>
        </p:grpSpPr>
        <p:pic>
          <p:nvPicPr>
            <p:cNvPr id="7178" name="Picture 11" descr="szam15m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62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9" name="Picture 12" descr="szam1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" y="1480"/>
              <a:ext cx="1814" cy="1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Átalakíthatók-e egymásba?</a:t>
            </a:r>
          </a:p>
        </p:txBody>
      </p:sp>
      <p:sp>
        <p:nvSpPr>
          <p:cNvPr id="7172" name="Line 6"/>
          <p:cNvSpPr>
            <a:spLocks noChangeShapeType="1"/>
          </p:cNvSpPr>
          <p:nvPr/>
        </p:nvSpPr>
        <p:spPr bwMode="auto">
          <a:xfrm flipV="1">
            <a:off x="4284663" y="3789363"/>
            <a:ext cx="647700" cy="0"/>
          </a:xfrm>
          <a:prstGeom prst="line">
            <a:avLst/>
          </a:prstGeom>
          <a:noFill/>
          <a:ln w="76200">
            <a:solidFill>
              <a:srgbClr val="4540A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356100" y="3068638"/>
            <a:ext cx="50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800" b="1">
                <a:solidFill>
                  <a:srgbClr val="4540A8"/>
                </a:solidFill>
              </a:rPr>
              <a:t>?</a:t>
            </a:r>
          </a:p>
        </p:txBody>
      </p:sp>
      <p:sp>
        <p:nvSpPr>
          <p:cNvPr id="7174" name="Line 8"/>
          <p:cNvSpPr>
            <a:spLocks noChangeShapeType="1"/>
          </p:cNvSpPr>
          <p:nvPr/>
        </p:nvSpPr>
        <p:spPr bwMode="auto">
          <a:xfrm>
            <a:off x="4211638" y="3141663"/>
            <a:ext cx="576262" cy="11509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0" y="5661025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800" b="1">
                <a:solidFill>
                  <a:srgbClr val="FF0000"/>
                </a:solidFill>
              </a:rPr>
              <a:t>Nem, mivel az indexek eltérő párosságúak.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116013" y="2997200"/>
            <a:ext cx="2808287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9600" b="1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162550" y="2997200"/>
            <a:ext cx="2881313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9600" b="1">
                <a:solidFill>
                  <a:srgbClr val="FF0000"/>
                </a:solidFill>
              </a:rPr>
              <a:t>36</a:t>
            </a:r>
          </a:p>
        </p:txBody>
      </p:sp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FF00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93</Words>
  <Application>Microsoft Office PowerPoint</Application>
  <PresentationFormat>Diavetítés a képernyőre (4:3 oldalarány)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Alapértelmezett terv</vt:lpstr>
      <vt:lpstr>A 15-ös játék</vt:lpstr>
      <vt:lpstr>Átalakíthatók-e egymásba?</vt:lpstr>
      <vt:lpstr>Az index</vt:lpstr>
      <vt:lpstr>Számítsuk ki az indexet!</vt:lpstr>
      <vt:lpstr>A tologatás hatása az indexre</vt:lpstr>
      <vt:lpstr>Átalakíthatók-e egymásba?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15-ös játék</dc:title>
  <dc:creator>Buda Milán</dc:creator>
  <cp:lastModifiedBy>budam</cp:lastModifiedBy>
  <cp:revision>33</cp:revision>
  <dcterms:created xsi:type="dcterms:W3CDTF">2011-10-15T22:46:00Z</dcterms:created>
  <dcterms:modified xsi:type="dcterms:W3CDTF">2015-12-08T08:30:05Z</dcterms:modified>
</cp:coreProperties>
</file>