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E71DF-2EF8-4627-962B-71590922463D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34B95-7567-4FAD-9D8B-0EC7B5584C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36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7940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163011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6388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194817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469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0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63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9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8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645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9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3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0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58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2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370A-514B-4072-91BF-BD12621A9318}" type="datetimeFigureOut">
              <a:rPr lang="hu-HU" smtClean="0"/>
              <a:t>2016. 01. 31.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38A6-4972-4289-B695-DD872FC517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83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/>
          <p:cNvCxnSpPr/>
          <p:nvPr/>
        </p:nvCxnSpPr>
        <p:spPr>
          <a:xfrm>
            <a:off x="1524000" y="3224213"/>
            <a:ext cx="9144000" cy="0"/>
          </a:xfrm>
          <a:prstGeom prst="line">
            <a:avLst/>
          </a:prstGeom>
          <a:ln w="114300">
            <a:solidFill>
              <a:srgbClr val="CD55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Csoportba foglalás 7"/>
          <p:cNvGrpSpPr>
            <a:grpSpLocks/>
          </p:cNvGrpSpPr>
          <p:nvPr/>
        </p:nvGrpSpPr>
        <p:grpSpPr bwMode="auto">
          <a:xfrm>
            <a:off x="1952625" y="2143125"/>
            <a:ext cx="2160588" cy="2160588"/>
            <a:chOff x="428625" y="2143125"/>
            <a:chExt cx="2160588" cy="2160588"/>
          </a:xfrm>
        </p:grpSpPr>
        <p:sp>
          <p:nvSpPr>
            <p:cNvPr id="4" name="Ellipszis 3"/>
            <p:cNvSpPr>
              <a:spLocks noChangeAspect="1"/>
            </p:cNvSpPr>
            <p:nvPr/>
          </p:nvSpPr>
          <p:spPr>
            <a:xfrm>
              <a:off x="428625" y="2143125"/>
              <a:ext cx="2160588" cy="2160588"/>
            </a:xfrm>
            <a:prstGeom prst="ellipse">
              <a:avLst/>
            </a:prstGeom>
            <a:solidFill>
              <a:srgbClr val="CD5523"/>
            </a:solidFill>
            <a:ln>
              <a:solidFill>
                <a:srgbClr val="CD55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 dirty="0"/>
            </a:p>
          </p:txBody>
        </p:sp>
        <p:pic>
          <p:nvPicPr>
            <p:cNvPr id="13321" name="Kép 7" descr="b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475" y="2503488"/>
              <a:ext cx="750888" cy="143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00BEEF-E786-482D-A6F2-6A35B9B8CBDC}" type="slidenum">
              <a:rPr lang="hu-HU" altLang="hu-HU">
                <a:solidFill>
                  <a:srgbClr val="00206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hu-HU" altLang="hu-HU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9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2" descr="szerkez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9" y="2198688"/>
            <a:ext cx="2413000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hu-HU" altLang="hu-HU" sz="2400" dirty="0"/>
              <a:t>Laboratóriumi melegítésre általában gázégőket használunk</a:t>
            </a:r>
          </a:p>
        </p:txBody>
      </p:sp>
      <p:sp>
        <p:nvSpPr>
          <p:cNvPr id="51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Szerkezet</a:t>
            </a:r>
          </a:p>
        </p:txBody>
      </p:sp>
      <p:sp>
        <p:nvSpPr>
          <p:cNvPr id="8" name="1. sz. felirat 7"/>
          <p:cNvSpPr/>
          <p:nvPr/>
        </p:nvSpPr>
        <p:spPr>
          <a:xfrm>
            <a:off x="6448426" y="3267076"/>
            <a:ext cx="2879725" cy="466725"/>
          </a:xfrm>
          <a:prstGeom prst="borderCallout1">
            <a:avLst>
              <a:gd name="adj1" fmla="val 51403"/>
              <a:gd name="adj2" fmla="val 107"/>
              <a:gd name="adj3" fmla="val 100255"/>
              <a:gd name="adj4" fmla="val -82535"/>
            </a:avLst>
          </a:prstGeom>
          <a:solidFill>
            <a:srgbClr val="CD552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dirty="0">
                <a:solidFill>
                  <a:srgbClr val="FFFFC8"/>
                </a:solidFill>
                <a:latin typeface="Arial" pitchFamily="34" charset="0"/>
                <a:cs typeface="Arial" pitchFamily="34" charset="0"/>
              </a:rPr>
              <a:t>égőcső</a:t>
            </a:r>
          </a:p>
        </p:txBody>
      </p:sp>
      <p:sp>
        <p:nvSpPr>
          <p:cNvPr id="9" name="1. sz. felirat 8"/>
          <p:cNvSpPr/>
          <p:nvPr/>
        </p:nvSpPr>
        <p:spPr>
          <a:xfrm>
            <a:off x="6448426" y="3933826"/>
            <a:ext cx="2879725" cy="466725"/>
          </a:xfrm>
          <a:prstGeom prst="borderCallout1">
            <a:avLst>
              <a:gd name="adj1" fmla="val 51403"/>
              <a:gd name="adj2" fmla="val 107"/>
              <a:gd name="adj3" fmla="val 271684"/>
              <a:gd name="adj4" fmla="val -80728"/>
            </a:avLst>
          </a:prstGeom>
          <a:solidFill>
            <a:srgbClr val="CD552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dirty="0">
                <a:solidFill>
                  <a:srgbClr val="FFFFC8"/>
                </a:solidFill>
                <a:latin typeface="Arial" pitchFamily="34" charset="0"/>
                <a:cs typeface="Arial" pitchFamily="34" charset="0"/>
              </a:rPr>
              <a:t>forgatható gyűrű</a:t>
            </a:r>
          </a:p>
        </p:txBody>
      </p:sp>
      <p:sp>
        <p:nvSpPr>
          <p:cNvPr id="10" name="1. sz. felirat 9"/>
          <p:cNvSpPr/>
          <p:nvPr/>
        </p:nvSpPr>
        <p:spPr>
          <a:xfrm>
            <a:off x="6448426" y="4619626"/>
            <a:ext cx="2879725" cy="466725"/>
          </a:xfrm>
          <a:prstGeom prst="borderCallout1">
            <a:avLst>
              <a:gd name="adj1" fmla="val 51403"/>
              <a:gd name="adj2" fmla="val 107"/>
              <a:gd name="adj3" fmla="val 185969"/>
              <a:gd name="adj4" fmla="val -83121"/>
            </a:avLst>
          </a:prstGeom>
          <a:solidFill>
            <a:srgbClr val="CD552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dirty="0">
                <a:solidFill>
                  <a:srgbClr val="FFFFC8"/>
                </a:solidFill>
                <a:latin typeface="Arial" pitchFamily="34" charset="0"/>
                <a:cs typeface="Arial" pitchFamily="34" charset="0"/>
              </a:rPr>
              <a:t>gázfúvóka</a:t>
            </a:r>
          </a:p>
        </p:txBody>
      </p:sp>
      <p:sp>
        <p:nvSpPr>
          <p:cNvPr id="11" name="1. sz. felirat 10"/>
          <p:cNvSpPr/>
          <p:nvPr/>
        </p:nvSpPr>
        <p:spPr>
          <a:xfrm>
            <a:off x="6448426" y="5353051"/>
            <a:ext cx="2879725" cy="466725"/>
          </a:xfrm>
          <a:prstGeom prst="borderCallout1">
            <a:avLst>
              <a:gd name="adj1" fmla="val 51403"/>
              <a:gd name="adj2" fmla="val 107"/>
              <a:gd name="adj3" fmla="val 90051"/>
              <a:gd name="adj4" fmla="val -82685"/>
            </a:avLst>
          </a:prstGeom>
          <a:solidFill>
            <a:srgbClr val="CD552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dirty="0">
                <a:solidFill>
                  <a:srgbClr val="FFFFC8"/>
                </a:solidFill>
                <a:latin typeface="Arial" pitchFamily="34" charset="0"/>
                <a:cs typeface="Arial" pitchFamily="34" charset="0"/>
              </a:rPr>
              <a:t>gáztér</a:t>
            </a:r>
          </a:p>
        </p:txBody>
      </p:sp>
      <p:sp>
        <p:nvSpPr>
          <p:cNvPr id="12" name="1. sz. felirat 11"/>
          <p:cNvSpPr/>
          <p:nvPr/>
        </p:nvSpPr>
        <p:spPr>
          <a:xfrm>
            <a:off x="6448426" y="6086476"/>
            <a:ext cx="2879725" cy="466725"/>
          </a:xfrm>
          <a:prstGeom prst="borderCallout1">
            <a:avLst>
              <a:gd name="adj1" fmla="val 51403"/>
              <a:gd name="adj2" fmla="val 107"/>
              <a:gd name="adj3" fmla="val -38520"/>
              <a:gd name="adj4" fmla="val -46372"/>
            </a:avLst>
          </a:prstGeom>
          <a:solidFill>
            <a:srgbClr val="CD552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dirty="0">
                <a:solidFill>
                  <a:srgbClr val="FFFFC8"/>
                </a:solidFill>
                <a:latin typeface="Arial" pitchFamily="34" charset="0"/>
                <a:cs typeface="Arial" pitchFamily="34" charset="0"/>
              </a:rPr>
              <a:t>gázbevezető cső</a:t>
            </a:r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8D73B6-58B7-4AD9-BE3D-7622F6B9B3C0}" type="slidenum">
              <a:rPr lang="hu-HU" altLang="hu-HU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hu-HU" altLang="hu-HU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1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Működési elv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Az égő fúvókáján át jut a gáz a csőbe</a:t>
            </a:r>
          </a:p>
          <a:p>
            <a:r>
              <a:rPr lang="hu-HU" altLang="hu-HU" smtClean="0"/>
              <a:t>A fúvókán két egymással szemben lévő levegőző nyílás van</a:t>
            </a:r>
          </a:p>
          <a:p>
            <a:r>
              <a:rPr lang="hu-HU" altLang="hu-HU" smtClean="0"/>
              <a:t>A lyukakat nyílással ellátott gyűrű elforgatásával zárhatjuk vagy nyithatjuk</a:t>
            </a:r>
          </a:p>
          <a:p>
            <a:r>
              <a:rPr lang="hu-HU" altLang="hu-HU" smtClean="0"/>
              <a:t>Ha a levegőző nyílásokat elzárjuk, a gáz a cső végén világító és kormozó lánggal ég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10D7E9-B40B-46DA-8654-D028CBAD4480}" type="slidenum">
              <a:rPr lang="hu-HU" altLang="hu-HU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hu-HU" altLang="hu-HU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7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Alkalmazás: sók lángfestése</a:t>
            </a:r>
          </a:p>
        </p:txBody>
      </p:sp>
      <p:pic>
        <p:nvPicPr>
          <p:cNvPr id="6" name="Tartalom helye 5" descr="litiu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500" y="1905000"/>
            <a:ext cx="2286000" cy="3048000"/>
          </a:xfrm>
        </p:spPr>
      </p:pic>
      <p:pic>
        <p:nvPicPr>
          <p:cNvPr id="9" name="Kép 8" descr="natri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2286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Kép 9" descr="kaliu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905000"/>
            <a:ext cx="2286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Szövegdoboz 10"/>
          <p:cNvSpPr txBox="1">
            <a:spLocks noChangeArrowheads="1"/>
          </p:cNvSpPr>
          <p:nvPr/>
        </p:nvSpPr>
        <p:spPr bwMode="auto">
          <a:xfrm>
            <a:off x="2324100" y="5362575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rgbClr val="002060"/>
                </a:solidFill>
              </a:rPr>
              <a:t>lítium</a:t>
            </a:r>
          </a:p>
        </p:txBody>
      </p:sp>
      <p:sp>
        <p:nvSpPr>
          <p:cNvPr id="16391" name="Szövegdoboz 11"/>
          <p:cNvSpPr txBox="1">
            <a:spLocks noChangeArrowheads="1"/>
          </p:cNvSpPr>
          <p:nvPr/>
        </p:nvSpPr>
        <p:spPr bwMode="auto">
          <a:xfrm>
            <a:off x="5181600" y="5362575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rgbClr val="002060"/>
                </a:solidFill>
              </a:rPr>
              <a:t>nátrium</a:t>
            </a:r>
          </a:p>
        </p:txBody>
      </p:sp>
      <p:sp>
        <p:nvSpPr>
          <p:cNvPr id="16392" name="Szövegdoboz 12"/>
          <p:cNvSpPr txBox="1">
            <a:spLocks noChangeArrowheads="1"/>
          </p:cNvSpPr>
          <p:nvPr/>
        </p:nvSpPr>
        <p:spPr bwMode="auto">
          <a:xfrm>
            <a:off x="8039100" y="5362575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>
                <a:solidFill>
                  <a:srgbClr val="002060"/>
                </a:solidFill>
              </a:rPr>
              <a:t>kálium</a:t>
            </a:r>
          </a:p>
        </p:txBody>
      </p:sp>
      <p:sp>
        <p:nvSpPr>
          <p:cNvPr id="14" name="Dia számának hely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53A53D-903E-423D-B007-B0B1D1629AE6}" type="slidenum">
              <a:rPr lang="hu-HU" altLang="hu-HU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hu-HU" altLang="hu-HU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4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Szélesvásznú</PresentationFormat>
  <Paragraphs>20</Paragraphs>
  <Slides>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 bemutató</vt:lpstr>
      <vt:lpstr>Szerkezet</vt:lpstr>
      <vt:lpstr>Működési elv</vt:lpstr>
      <vt:lpstr>Alkalmazás: sók lángfestése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Nagy Máté</dc:creator>
  <cp:lastModifiedBy>Nagy Máté</cp:lastModifiedBy>
  <cp:revision>1</cp:revision>
  <dcterms:created xsi:type="dcterms:W3CDTF">2016-01-31T19:03:00Z</dcterms:created>
  <dcterms:modified xsi:type="dcterms:W3CDTF">2016-01-31T19:11:15Z</dcterms:modified>
</cp:coreProperties>
</file>