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88" r:id="rId4"/>
    <p:sldId id="289" r:id="rId5"/>
    <p:sldId id="29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85112" autoAdjust="0"/>
  </p:normalViewPr>
  <p:slideViewPr>
    <p:cSldViewPr snapToGrid="0" snapToObjects="1">
      <p:cViewPr varScale="1">
        <p:scale>
          <a:sx n="104" d="100"/>
          <a:sy n="104" d="100"/>
        </p:scale>
        <p:origin x="664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15C3A-56B1-471F-BB0E-051749F0782C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334E3-DD65-4293-9AB6-86615258B8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4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18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10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334E3-DD65-4293-9AB6-86615258B8C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校徽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68814" y="246438"/>
            <a:ext cx="2701290" cy="1947545"/>
          </a:xfrm>
          <a:prstGeom prst="rect">
            <a:avLst/>
          </a:prstGeom>
        </p:spPr>
      </p:pic>
      <p:cxnSp>
        <p:nvCxnSpPr>
          <p:cNvPr id="9" name="直接连接符 6"/>
          <p:cNvCxnSpPr/>
          <p:nvPr userDrawn="1"/>
        </p:nvCxnSpPr>
        <p:spPr>
          <a:xfrm flipV="1">
            <a:off x="1620472" y="3849126"/>
            <a:ext cx="9250274" cy="131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"/>
          <p:cNvCxnSpPr/>
          <p:nvPr userDrawn="1"/>
        </p:nvCxnSpPr>
        <p:spPr>
          <a:xfrm flipV="1">
            <a:off x="2920680" y="5831261"/>
            <a:ext cx="6280150" cy="336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游戏机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29002" y="-772467"/>
            <a:ext cx="3428680" cy="2422880"/>
          </a:xfrm>
          <a:prstGeom prst="rect">
            <a:avLst/>
          </a:prstGeom>
          <a:noFill/>
        </p:spPr>
      </p:pic>
      <p:pic>
        <p:nvPicPr>
          <p:cNvPr id="12" name="图片 11" descr="校徽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28287" y="0"/>
            <a:ext cx="1071510" cy="772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1452-0CEE-024C-9A2F-0291B7088203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1452-0CEE-024C-9A2F-0291B7088203}" type="datetimeFigureOut">
              <a:rPr kumimoji="1" lang="zh-CN" altLang="en-US" smtClean="0"/>
              <a:t>2020/10/15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CAAA-2DCB-2649-91BD-10F77BC0E3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1913324" y="2584225"/>
            <a:ext cx="8664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Homework 4</a:t>
            </a:r>
          </a:p>
          <a:p>
            <a:pPr algn="ctr"/>
            <a:r>
              <a:rPr lang="en-US" altLang="zh-CN" sz="36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Center Selection Problem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78593" y="5982428"/>
            <a:ext cx="42817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b="1" dirty="0">
                <a:solidFill>
                  <a:srgbClr val="2B7585"/>
                </a:solidFill>
                <a:latin typeface="Times New Roman" panose="02020803070505020304" charset="0"/>
                <a:ea typeface="微软雅黑" panose="020B0503020204020204" pitchFamily="34" charset="-122"/>
              </a:rPr>
              <a:t> 2020.10.15</a:t>
            </a:r>
            <a:endParaRPr lang="zh-CN" altLang="en-US" b="1" dirty="0">
              <a:solidFill>
                <a:srgbClr val="2B7585"/>
              </a:solidFill>
              <a:latin typeface="Times New Roman" panose="02020803070505020304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620472" y="3849126"/>
            <a:ext cx="9250274" cy="131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04983" y="4337404"/>
            <a:ext cx="2114681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 err="1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Zhicong</a:t>
            </a:r>
            <a:r>
              <a:rPr lang="en-US" altLang="zh-CN" sz="2400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Sun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36503" y="5231863"/>
            <a:ext cx="5051639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12032471@mail.sustech.edu.cn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61877" y="4773653"/>
            <a:ext cx="5600892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Computer Science and Engineering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8" name="直接连接符 6"/>
          <p:cNvCxnSpPr/>
          <p:nvPr/>
        </p:nvCxnSpPr>
        <p:spPr>
          <a:xfrm flipV="1">
            <a:off x="2920680" y="5831261"/>
            <a:ext cx="6280150" cy="336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"/>
          <p:cNvSpPr txBox="1"/>
          <p:nvPr/>
        </p:nvSpPr>
        <p:spPr>
          <a:xfrm>
            <a:off x="4094570" y="186632"/>
            <a:ext cx="343439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3-1</a:t>
            </a:r>
          </a:p>
        </p:txBody>
      </p:sp>
      <p:sp>
        <p:nvSpPr>
          <p:cNvPr id="59" name="文本框 1"/>
          <p:cNvSpPr txBox="1"/>
          <p:nvPr/>
        </p:nvSpPr>
        <p:spPr>
          <a:xfrm>
            <a:off x="142018" y="736191"/>
            <a:ext cx="10306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r(C) = 2r(C</a:t>
            </a:r>
            <a:r>
              <a:rPr lang="en-US" altLang="zh-CN" sz="3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4" name="图片 13" descr="图表, 散点图&#10;&#10;描述已自动生成">
            <a:extLst>
              <a:ext uri="{FF2B5EF4-FFF2-40B4-BE49-F238E27FC236}">
                <a16:creationId xmlns:a16="http://schemas.microsoft.com/office/drawing/2014/main" id="{BDDA6E30-F482-1749-939D-6C5D182A12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6" t="9550" r="7718" b="4685"/>
          <a:stretch/>
        </p:blipFill>
        <p:spPr>
          <a:xfrm>
            <a:off x="1164177" y="1427205"/>
            <a:ext cx="3995178" cy="4003589"/>
          </a:xfrm>
          <a:prstGeom prst="rect">
            <a:avLst/>
          </a:prstGeom>
        </p:spPr>
      </p:pic>
      <p:pic>
        <p:nvPicPr>
          <p:cNvPr id="16" name="图片 15" descr="图表, 散点图&#10;&#10;描述已自动生成">
            <a:extLst>
              <a:ext uri="{FF2B5EF4-FFF2-40B4-BE49-F238E27FC236}">
                <a16:creationId xmlns:a16="http://schemas.microsoft.com/office/drawing/2014/main" id="{CA3FAB49-DD31-734C-891F-38F2921822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7" t="9369" r="7898" b="4685"/>
          <a:stretch/>
        </p:blipFill>
        <p:spPr>
          <a:xfrm>
            <a:off x="6142022" y="1427205"/>
            <a:ext cx="3995178" cy="4028965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9FD2CF10-E3AC-BE4B-9088-664487F26F77}"/>
              </a:ext>
            </a:extLst>
          </p:cNvPr>
          <p:cNvSpPr/>
          <p:nvPr/>
        </p:nvSpPr>
        <p:spPr>
          <a:xfrm>
            <a:off x="6708782" y="5729618"/>
            <a:ext cx="3219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Optimal solution</a:t>
            </a:r>
            <a:endParaRPr lang="zh-CN" altLang="en-US" sz="28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975264-4449-BE4B-AAEB-02E2A0B549F3}"/>
              </a:ext>
            </a:extLst>
          </p:cNvPr>
          <p:cNvSpPr/>
          <p:nvPr/>
        </p:nvSpPr>
        <p:spPr>
          <a:xfrm>
            <a:off x="1412203" y="5729618"/>
            <a:ext cx="3737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 sites &amp; 2 centers</a:t>
            </a:r>
            <a:endParaRPr lang="zh-CN" altLang="en-US" sz="2800" b="1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95A53C0-CB98-C040-87B6-761D9348C093}"/>
              </a:ext>
            </a:extLst>
          </p:cNvPr>
          <p:cNvSpPr/>
          <p:nvPr/>
        </p:nvSpPr>
        <p:spPr>
          <a:xfrm>
            <a:off x="6636614" y="3769518"/>
            <a:ext cx="1107794" cy="110779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FED5EF6-9E05-0546-B595-B9158D5536FA}"/>
              </a:ext>
            </a:extLst>
          </p:cNvPr>
          <p:cNvSpPr/>
          <p:nvPr/>
        </p:nvSpPr>
        <p:spPr>
          <a:xfrm>
            <a:off x="8645806" y="1808970"/>
            <a:ext cx="1107794" cy="110779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DAB4DBD-7BB7-064C-B3A8-2706620F5260}"/>
              </a:ext>
            </a:extLst>
          </p:cNvPr>
          <p:cNvCxnSpPr>
            <a:cxnSpLocks/>
          </p:cNvCxnSpPr>
          <p:nvPr/>
        </p:nvCxnSpPr>
        <p:spPr>
          <a:xfrm flipV="1">
            <a:off x="7205489" y="3997066"/>
            <a:ext cx="391664" cy="391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2D1959A-FAC5-7743-A4CE-7104FF58E684}"/>
              </a:ext>
            </a:extLst>
          </p:cNvPr>
          <p:cNvCxnSpPr>
            <a:cxnSpLocks/>
          </p:cNvCxnSpPr>
          <p:nvPr/>
        </p:nvCxnSpPr>
        <p:spPr>
          <a:xfrm flipV="1">
            <a:off x="9205240" y="1971203"/>
            <a:ext cx="391664" cy="391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85CCD67-26F3-894E-9826-9CB1460C5CFF}"/>
              </a:ext>
            </a:extLst>
          </p:cNvPr>
          <p:cNvSpPr/>
          <p:nvPr/>
        </p:nvSpPr>
        <p:spPr>
          <a:xfrm>
            <a:off x="8338570" y="3974893"/>
            <a:ext cx="86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r(C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578CBB0-F7BB-1243-A6E9-F7EF66FD01C1}"/>
              </a:ext>
            </a:extLst>
          </p:cNvPr>
          <p:cNvCxnSpPr>
            <a:cxnSpLocks/>
          </p:cNvCxnSpPr>
          <p:nvPr/>
        </p:nvCxnSpPr>
        <p:spPr>
          <a:xfrm>
            <a:off x="7528964" y="4205726"/>
            <a:ext cx="809606" cy="122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1"/>
          <p:cNvSpPr txBox="1"/>
          <p:nvPr/>
        </p:nvSpPr>
        <p:spPr>
          <a:xfrm>
            <a:off x="142018" y="736191"/>
            <a:ext cx="10306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r(C) = 2r(C</a:t>
            </a:r>
            <a:r>
              <a:rPr lang="en-US" altLang="zh-CN" sz="3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975264-4449-BE4B-AAEB-02E2A0B549F3}"/>
              </a:ext>
            </a:extLst>
          </p:cNvPr>
          <p:cNvSpPr/>
          <p:nvPr/>
        </p:nvSpPr>
        <p:spPr>
          <a:xfrm>
            <a:off x="1961246" y="5525327"/>
            <a:ext cx="3278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e.g.1: r(c)=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2r(C</a:t>
            </a:r>
            <a:r>
              <a:rPr lang="en-US" altLang="zh-CN" sz="28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/>
          </a:p>
        </p:txBody>
      </p:sp>
      <p:pic>
        <p:nvPicPr>
          <p:cNvPr id="3" name="图片 2" descr="图表, 散点图&#10;&#10;描述已自动生成">
            <a:extLst>
              <a:ext uri="{FF2B5EF4-FFF2-40B4-BE49-F238E27FC236}">
                <a16:creationId xmlns:a16="http://schemas.microsoft.com/office/drawing/2014/main" id="{4C4C4F31-C20F-9E4A-B998-9FC6463E6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78" y="1374053"/>
            <a:ext cx="4095888" cy="40958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E46BC6-C993-F442-B7C9-29EA7096A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583" y="1374053"/>
            <a:ext cx="4095888" cy="4095888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39D067E1-F086-314E-B0FA-6DF5DA91AEA4}"/>
              </a:ext>
            </a:extLst>
          </p:cNvPr>
          <p:cNvSpPr/>
          <p:nvPr/>
        </p:nvSpPr>
        <p:spPr>
          <a:xfrm>
            <a:off x="3909336" y="865338"/>
            <a:ext cx="2186664" cy="21866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2F7A948-3EEF-8B46-B57A-8A49C82260B1}"/>
              </a:ext>
            </a:extLst>
          </p:cNvPr>
          <p:cNvCxnSpPr>
            <a:cxnSpLocks/>
          </p:cNvCxnSpPr>
          <p:nvPr/>
        </p:nvCxnSpPr>
        <p:spPr>
          <a:xfrm flipV="1">
            <a:off x="4206351" y="1958670"/>
            <a:ext cx="705542" cy="70554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3AF4F3B8-BF48-5142-B492-D7464F37CB3F}"/>
              </a:ext>
            </a:extLst>
          </p:cNvPr>
          <p:cNvSpPr/>
          <p:nvPr/>
        </p:nvSpPr>
        <p:spPr>
          <a:xfrm>
            <a:off x="1079030" y="2791120"/>
            <a:ext cx="2186664" cy="21866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2C83ADCE-12F7-B84F-8440-89A2BF4713AA}"/>
              </a:ext>
            </a:extLst>
          </p:cNvPr>
          <p:cNvCxnSpPr>
            <a:cxnSpLocks/>
            <a:stCxn id="15" idx="5"/>
          </p:cNvCxnSpPr>
          <p:nvPr/>
        </p:nvCxnSpPr>
        <p:spPr>
          <a:xfrm flipH="1" flipV="1">
            <a:off x="2081588" y="3884452"/>
            <a:ext cx="863876" cy="77310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1F4F497-CD3D-9F4A-B94E-5D41FD6AB3AE}"/>
              </a:ext>
            </a:extLst>
          </p:cNvPr>
          <p:cNvSpPr/>
          <p:nvPr/>
        </p:nvSpPr>
        <p:spPr>
          <a:xfrm>
            <a:off x="3599469" y="4145334"/>
            <a:ext cx="1050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2r(C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CE3C086-1E58-E542-BEDC-87DB445A48FD}"/>
              </a:ext>
            </a:extLst>
          </p:cNvPr>
          <p:cNvCxnSpPr>
            <a:cxnSpLocks/>
          </p:cNvCxnSpPr>
          <p:nvPr/>
        </p:nvCxnSpPr>
        <p:spPr>
          <a:xfrm>
            <a:off x="2789863" y="4376167"/>
            <a:ext cx="809606" cy="122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B0B41BA-5803-644C-8CC2-4698B3D82B50}"/>
              </a:ext>
            </a:extLst>
          </p:cNvPr>
          <p:cNvSpPr/>
          <p:nvPr/>
        </p:nvSpPr>
        <p:spPr>
          <a:xfrm>
            <a:off x="2185397" y="1930053"/>
            <a:ext cx="1050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2r(C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8A3625-BB7D-9F47-A965-73FE662BC94A}"/>
              </a:ext>
            </a:extLst>
          </p:cNvPr>
          <p:cNvCxnSpPr>
            <a:cxnSpLocks/>
          </p:cNvCxnSpPr>
          <p:nvPr/>
        </p:nvCxnSpPr>
        <p:spPr>
          <a:xfrm flipH="1" flipV="1">
            <a:off x="3235685" y="2173153"/>
            <a:ext cx="1012001" cy="244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5C7AF598-4C6B-CD4E-B46B-A760B3D54467}"/>
              </a:ext>
            </a:extLst>
          </p:cNvPr>
          <p:cNvSpPr/>
          <p:nvPr/>
        </p:nvSpPr>
        <p:spPr>
          <a:xfrm>
            <a:off x="8825345" y="865338"/>
            <a:ext cx="2186664" cy="218666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FDCCE1A-1FE2-E441-8DCE-BF9C9D9A7646}"/>
              </a:ext>
            </a:extLst>
          </p:cNvPr>
          <p:cNvCxnSpPr>
            <a:cxnSpLocks/>
          </p:cNvCxnSpPr>
          <p:nvPr/>
        </p:nvCxnSpPr>
        <p:spPr>
          <a:xfrm flipV="1">
            <a:off x="9122360" y="1930053"/>
            <a:ext cx="796317" cy="7341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983B01EA-B307-094D-8F9F-A806C743D08C}"/>
              </a:ext>
            </a:extLst>
          </p:cNvPr>
          <p:cNvSpPr/>
          <p:nvPr/>
        </p:nvSpPr>
        <p:spPr>
          <a:xfrm>
            <a:off x="7101406" y="1930053"/>
            <a:ext cx="1050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2r(C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39D817FE-0626-4D4C-BC98-BC98C56A0CE1}"/>
              </a:ext>
            </a:extLst>
          </p:cNvPr>
          <p:cNvCxnSpPr>
            <a:cxnSpLocks/>
          </p:cNvCxnSpPr>
          <p:nvPr/>
        </p:nvCxnSpPr>
        <p:spPr>
          <a:xfrm flipH="1" flipV="1">
            <a:off x="8151694" y="2173153"/>
            <a:ext cx="1012001" cy="244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1C10DD50-9134-9744-ACDB-48B18366C26F}"/>
              </a:ext>
            </a:extLst>
          </p:cNvPr>
          <p:cNvSpPr/>
          <p:nvPr/>
        </p:nvSpPr>
        <p:spPr>
          <a:xfrm>
            <a:off x="6889854" y="3717106"/>
            <a:ext cx="1107794" cy="110779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69A6AC56-0E1E-CD47-A60D-BD5F70E602F0}"/>
              </a:ext>
            </a:extLst>
          </p:cNvPr>
          <p:cNvCxnSpPr>
            <a:cxnSpLocks/>
          </p:cNvCxnSpPr>
          <p:nvPr/>
        </p:nvCxnSpPr>
        <p:spPr>
          <a:xfrm flipV="1">
            <a:off x="7458729" y="3944654"/>
            <a:ext cx="391664" cy="391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C171C11-98E3-BE4D-8919-7B8E286F9E69}"/>
              </a:ext>
            </a:extLst>
          </p:cNvPr>
          <p:cNvSpPr/>
          <p:nvPr/>
        </p:nvSpPr>
        <p:spPr>
          <a:xfrm>
            <a:off x="8591810" y="3922481"/>
            <a:ext cx="86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r(C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1F2AABE4-0E23-874E-90BC-B72874174E69}"/>
              </a:ext>
            </a:extLst>
          </p:cNvPr>
          <p:cNvCxnSpPr>
            <a:cxnSpLocks/>
          </p:cNvCxnSpPr>
          <p:nvPr/>
        </p:nvCxnSpPr>
        <p:spPr>
          <a:xfrm>
            <a:off x="7782204" y="4153314"/>
            <a:ext cx="809606" cy="122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69B365C-E398-7844-AEBA-E6D4EAADA1B4}"/>
              </a:ext>
            </a:extLst>
          </p:cNvPr>
          <p:cNvSpPr/>
          <p:nvPr/>
        </p:nvSpPr>
        <p:spPr>
          <a:xfrm>
            <a:off x="6798698" y="5525327"/>
            <a:ext cx="3278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e.g.2: r(c)=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2r(C</a:t>
            </a:r>
            <a:r>
              <a:rPr lang="en-US" altLang="zh-CN" sz="28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D0BC604-D643-0A4B-ADE2-A878634C8235}"/>
              </a:ext>
            </a:extLst>
          </p:cNvPr>
          <p:cNvSpPr/>
          <p:nvPr/>
        </p:nvSpPr>
        <p:spPr>
          <a:xfrm>
            <a:off x="834976" y="6131248"/>
            <a:ext cx="105220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r(C) is always equal to 2r(C*)</a:t>
            </a:r>
            <a:r>
              <a:rPr lang="zh-CN" altLang="en-US" sz="2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matter which staring site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9E3A58C-5E53-7140-B370-3C4851A9F15B}"/>
              </a:ext>
            </a:extLst>
          </p:cNvPr>
          <p:cNvSpPr/>
          <p:nvPr/>
        </p:nvSpPr>
        <p:spPr>
          <a:xfrm>
            <a:off x="2021141" y="3206970"/>
            <a:ext cx="784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A955F9B-7332-7A46-B873-0F7565A906B4}"/>
              </a:ext>
            </a:extLst>
          </p:cNvPr>
          <p:cNvSpPr/>
          <p:nvPr/>
        </p:nvSpPr>
        <p:spPr>
          <a:xfrm>
            <a:off x="5176971" y="1514554"/>
            <a:ext cx="1072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F6A1625-4CF7-934A-8C55-53D7249D6199}"/>
              </a:ext>
            </a:extLst>
          </p:cNvPr>
          <p:cNvSpPr/>
          <p:nvPr/>
        </p:nvSpPr>
        <p:spPr>
          <a:xfrm>
            <a:off x="6889854" y="3968406"/>
            <a:ext cx="784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01B05F-3D51-CC4E-A5B1-03E415E13E8E}"/>
              </a:ext>
            </a:extLst>
          </p:cNvPr>
          <p:cNvSpPr/>
          <p:nvPr/>
        </p:nvSpPr>
        <p:spPr>
          <a:xfrm>
            <a:off x="10185679" y="1421248"/>
            <a:ext cx="1072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/>
          </a:p>
        </p:txBody>
      </p:sp>
      <p:sp>
        <p:nvSpPr>
          <p:cNvPr id="29" name="文本框 1">
            <a:extLst>
              <a:ext uri="{FF2B5EF4-FFF2-40B4-BE49-F238E27FC236}">
                <a16:creationId xmlns:a16="http://schemas.microsoft.com/office/drawing/2014/main" id="{B8D6FE2B-831B-0A49-BD4D-DA23776FAF09}"/>
              </a:ext>
            </a:extLst>
          </p:cNvPr>
          <p:cNvSpPr txBox="1"/>
          <p:nvPr/>
        </p:nvSpPr>
        <p:spPr>
          <a:xfrm>
            <a:off x="4094570" y="186632"/>
            <a:ext cx="343439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3-1</a:t>
            </a:r>
          </a:p>
        </p:txBody>
      </p:sp>
    </p:spTree>
    <p:extLst>
      <p:ext uri="{BB962C8B-B14F-4D97-AF65-F5344CB8AC3E}">
        <p14:creationId xmlns:p14="http://schemas.microsoft.com/office/powerpoint/2010/main" val="232918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1"/>
          <p:cNvSpPr txBox="1"/>
          <p:nvPr/>
        </p:nvSpPr>
        <p:spPr>
          <a:xfrm>
            <a:off x="142018" y="736191"/>
            <a:ext cx="10306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r(C) = r(C</a:t>
            </a:r>
            <a:r>
              <a:rPr lang="en-US" altLang="zh-CN" sz="3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975264-4449-BE4B-AAEB-02E2A0B549F3}"/>
              </a:ext>
            </a:extLst>
          </p:cNvPr>
          <p:cNvSpPr/>
          <p:nvPr/>
        </p:nvSpPr>
        <p:spPr>
          <a:xfrm>
            <a:off x="4468201" y="5304212"/>
            <a:ext cx="3057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e.g.1: r(c)=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r(C</a:t>
            </a:r>
            <a:r>
              <a:rPr lang="en-US" altLang="zh-CN" sz="28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69B365C-E398-7844-AEBA-E6D4EAADA1B4}"/>
              </a:ext>
            </a:extLst>
          </p:cNvPr>
          <p:cNvSpPr/>
          <p:nvPr/>
        </p:nvSpPr>
        <p:spPr>
          <a:xfrm>
            <a:off x="8639427" y="5297270"/>
            <a:ext cx="3057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e.g.2: r(c)=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r(C</a:t>
            </a:r>
            <a:r>
              <a:rPr lang="en-US" altLang="zh-CN" sz="28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D0BC604-D643-0A4B-ADE2-A878634C8235}"/>
              </a:ext>
            </a:extLst>
          </p:cNvPr>
          <p:cNvSpPr/>
          <p:nvPr/>
        </p:nvSpPr>
        <p:spPr>
          <a:xfrm>
            <a:off x="1319910" y="6084029"/>
            <a:ext cx="9769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r(C) is always equal to r(C*)</a:t>
            </a:r>
            <a:r>
              <a:rPr lang="zh-CN" altLang="en-US" sz="2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matter which first site</a:t>
            </a:r>
          </a:p>
        </p:txBody>
      </p:sp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95B3FE75-0D52-3044-BDD5-316037169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18" y="1259411"/>
            <a:ext cx="3760434" cy="3760434"/>
          </a:xfrm>
          <a:prstGeom prst="rect">
            <a:avLst/>
          </a:prstGeom>
        </p:spPr>
      </p:pic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786DA8E0-2DB7-F74E-B6EF-6B7C00F05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571" y="1229220"/>
            <a:ext cx="3804511" cy="3804511"/>
          </a:xfrm>
          <a:prstGeom prst="rect">
            <a:avLst/>
          </a:prstGeom>
        </p:spPr>
      </p:pic>
      <p:pic>
        <p:nvPicPr>
          <p:cNvPr id="9" name="图片 8" descr="图表, 散点图&#10;&#10;描述已自动生成">
            <a:extLst>
              <a:ext uri="{FF2B5EF4-FFF2-40B4-BE49-F238E27FC236}">
                <a16:creationId xmlns:a16="http://schemas.microsoft.com/office/drawing/2014/main" id="{1CAED392-7796-CA4B-937A-C49818D4D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201" y="1198193"/>
            <a:ext cx="3835538" cy="3835538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8C3A9AFC-111A-BF48-B31B-CA65F4F557A4}"/>
              </a:ext>
            </a:extLst>
          </p:cNvPr>
          <p:cNvSpPr/>
          <p:nvPr/>
        </p:nvSpPr>
        <p:spPr>
          <a:xfrm>
            <a:off x="403755" y="5304212"/>
            <a:ext cx="3516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 sites &amp; 2 centers</a:t>
            </a:r>
            <a:endParaRPr lang="zh-CN" altLang="en-US" sz="2800" b="1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3BBD1A4-6952-CC40-ACE3-1A6363C7FEEE}"/>
              </a:ext>
            </a:extLst>
          </p:cNvPr>
          <p:cNvSpPr/>
          <p:nvPr/>
        </p:nvSpPr>
        <p:spPr>
          <a:xfrm>
            <a:off x="4907524" y="2991644"/>
            <a:ext cx="1107794" cy="110779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AD75F580-615F-7A42-8872-44824EFF440D}"/>
              </a:ext>
            </a:extLst>
          </p:cNvPr>
          <p:cNvCxnSpPr>
            <a:cxnSpLocks/>
          </p:cNvCxnSpPr>
          <p:nvPr/>
        </p:nvCxnSpPr>
        <p:spPr>
          <a:xfrm flipV="1">
            <a:off x="5476399" y="3219192"/>
            <a:ext cx="391664" cy="391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D5652F0-5021-924A-8D93-13D2108887EE}"/>
              </a:ext>
            </a:extLst>
          </p:cNvPr>
          <p:cNvSpPr/>
          <p:nvPr/>
        </p:nvSpPr>
        <p:spPr>
          <a:xfrm>
            <a:off x="6609480" y="3197019"/>
            <a:ext cx="86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r(C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C837813-0080-5944-B439-186CEB927ED1}"/>
              </a:ext>
            </a:extLst>
          </p:cNvPr>
          <p:cNvCxnSpPr>
            <a:cxnSpLocks/>
          </p:cNvCxnSpPr>
          <p:nvPr/>
        </p:nvCxnSpPr>
        <p:spPr>
          <a:xfrm>
            <a:off x="5799874" y="3427852"/>
            <a:ext cx="809606" cy="122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335AB71-D018-4242-A1A8-82AFA0197EC3}"/>
              </a:ext>
            </a:extLst>
          </p:cNvPr>
          <p:cNvSpPr/>
          <p:nvPr/>
        </p:nvSpPr>
        <p:spPr>
          <a:xfrm>
            <a:off x="6450046" y="1579897"/>
            <a:ext cx="1107794" cy="110779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34428A26-6B2C-4D43-99AA-6928AC515102}"/>
              </a:ext>
            </a:extLst>
          </p:cNvPr>
          <p:cNvCxnSpPr>
            <a:cxnSpLocks/>
          </p:cNvCxnSpPr>
          <p:nvPr/>
        </p:nvCxnSpPr>
        <p:spPr>
          <a:xfrm flipV="1">
            <a:off x="6664875" y="2090546"/>
            <a:ext cx="391664" cy="391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209666B6-066D-E344-808A-3A1E07B483BF}"/>
              </a:ext>
            </a:extLst>
          </p:cNvPr>
          <p:cNvSpPr/>
          <p:nvPr/>
        </p:nvSpPr>
        <p:spPr>
          <a:xfrm>
            <a:off x="5196581" y="1455518"/>
            <a:ext cx="86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r(C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8DF2C66-BF80-4445-B33C-9432BA670DF3}"/>
              </a:ext>
            </a:extLst>
          </p:cNvPr>
          <p:cNvCxnSpPr>
            <a:cxnSpLocks/>
          </p:cNvCxnSpPr>
          <p:nvPr/>
        </p:nvCxnSpPr>
        <p:spPr>
          <a:xfrm flipH="1" flipV="1">
            <a:off x="5996826" y="1752440"/>
            <a:ext cx="807265" cy="533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649ABC98-85A7-3C44-928B-525E4709080E}"/>
              </a:ext>
            </a:extLst>
          </p:cNvPr>
          <p:cNvSpPr/>
          <p:nvPr/>
        </p:nvSpPr>
        <p:spPr>
          <a:xfrm>
            <a:off x="9347173" y="2665295"/>
            <a:ext cx="1107794" cy="110779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8A85A2BC-2319-3141-8A42-E9D6D5AACA25}"/>
              </a:ext>
            </a:extLst>
          </p:cNvPr>
          <p:cNvCxnSpPr>
            <a:cxnSpLocks/>
          </p:cNvCxnSpPr>
          <p:nvPr/>
        </p:nvCxnSpPr>
        <p:spPr>
          <a:xfrm flipV="1">
            <a:off x="9483623" y="3219192"/>
            <a:ext cx="391664" cy="391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B895368-293B-0D48-AECB-FD6B0D4E1948}"/>
              </a:ext>
            </a:extLst>
          </p:cNvPr>
          <p:cNvSpPr/>
          <p:nvPr/>
        </p:nvSpPr>
        <p:spPr>
          <a:xfrm>
            <a:off x="10616704" y="3197019"/>
            <a:ext cx="86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r(C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CA1BCBCC-96C6-6C44-99E9-AE0DC3EAA89E}"/>
              </a:ext>
            </a:extLst>
          </p:cNvPr>
          <p:cNvCxnSpPr>
            <a:cxnSpLocks/>
          </p:cNvCxnSpPr>
          <p:nvPr/>
        </p:nvCxnSpPr>
        <p:spPr>
          <a:xfrm>
            <a:off x="9807098" y="3427852"/>
            <a:ext cx="809606" cy="122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A9E88F6C-6EFD-6E4D-9AC0-DD5D3CCE0F11}"/>
              </a:ext>
            </a:extLst>
          </p:cNvPr>
          <p:cNvSpPr/>
          <p:nvPr/>
        </p:nvSpPr>
        <p:spPr>
          <a:xfrm>
            <a:off x="10509866" y="1570828"/>
            <a:ext cx="1107794" cy="1107794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495C96C0-89C7-3342-AD72-11500F2843CA}"/>
              </a:ext>
            </a:extLst>
          </p:cNvPr>
          <p:cNvCxnSpPr>
            <a:cxnSpLocks/>
          </p:cNvCxnSpPr>
          <p:nvPr/>
        </p:nvCxnSpPr>
        <p:spPr>
          <a:xfrm flipV="1">
            <a:off x="10672099" y="2090546"/>
            <a:ext cx="391664" cy="391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4CD371BA-760E-C64C-9F39-86AEC861FC4F}"/>
              </a:ext>
            </a:extLst>
          </p:cNvPr>
          <p:cNvSpPr/>
          <p:nvPr/>
        </p:nvSpPr>
        <p:spPr>
          <a:xfrm>
            <a:off x="9203805" y="1455518"/>
            <a:ext cx="86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r(C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/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1765C356-B111-544A-AA55-7C5BF8E81E4E}"/>
              </a:ext>
            </a:extLst>
          </p:cNvPr>
          <p:cNvCxnSpPr>
            <a:cxnSpLocks/>
          </p:cNvCxnSpPr>
          <p:nvPr/>
        </p:nvCxnSpPr>
        <p:spPr>
          <a:xfrm flipH="1" flipV="1">
            <a:off x="10004050" y="1752440"/>
            <a:ext cx="807265" cy="533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33C5599-8857-974D-9873-5A085EDCF085}"/>
              </a:ext>
            </a:extLst>
          </p:cNvPr>
          <p:cNvSpPr/>
          <p:nvPr/>
        </p:nvSpPr>
        <p:spPr>
          <a:xfrm>
            <a:off x="4842958" y="3197019"/>
            <a:ext cx="784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1632BD3-19CA-5547-8E78-8228CE0155AE}"/>
              </a:ext>
            </a:extLst>
          </p:cNvPr>
          <p:cNvSpPr/>
          <p:nvPr/>
        </p:nvSpPr>
        <p:spPr>
          <a:xfrm>
            <a:off x="6782275" y="1479196"/>
            <a:ext cx="1072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6781038-EABB-4D4C-8BFB-91B0DBF2011C}"/>
              </a:ext>
            </a:extLst>
          </p:cNvPr>
          <p:cNvSpPr/>
          <p:nvPr/>
        </p:nvSpPr>
        <p:spPr>
          <a:xfrm>
            <a:off x="9584410" y="2533949"/>
            <a:ext cx="784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7036E11-BCFC-F94F-B06A-9D8F027497DA}"/>
              </a:ext>
            </a:extLst>
          </p:cNvPr>
          <p:cNvSpPr/>
          <p:nvPr/>
        </p:nvSpPr>
        <p:spPr>
          <a:xfrm>
            <a:off x="10811994" y="1429274"/>
            <a:ext cx="1072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/>
          </a:p>
        </p:txBody>
      </p:sp>
      <p:sp>
        <p:nvSpPr>
          <p:cNvPr id="31" name="文本框 1">
            <a:extLst>
              <a:ext uri="{FF2B5EF4-FFF2-40B4-BE49-F238E27FC236}">
                <a16:creationId xmlns:a16="http://schemas.microsoft.com/office/drawing/2014/main" id="{7F53C790-2C28-E64E-B8BF-192D32F838B6}"/>
              </a:ext>
            </a:extLst>
          </p:cNvPr>
          <p:cNvSpPr txBox="1"/>
          <p:nvPr/>
        </p:nvSpPr>
        <p:spPr>
          <a:xfrm>
            <a:off x="4094570" y="186632"/>
            <a:ext cx="343439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3-1</a:t>
            </a:r>
          </a:p>
        </p:txBody>
      </p:sp>
    </p:spTree>
    <p:extLst>
      <p:ext uri="{BB962C8B-B14F-4D97-AF65-F5344CB8AC3E}">
        <p14:creationId xmlns:p14="http://schemas.microsoft.com/office/powerpoint/2010/main" val="19968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表, 散点图&#10;&#10;描述已自动生成">
            <a:extLst>
              <a:ext uri="{FF2B5EF4-FFF2-40B4-BE49-F238E27FC236}">
                <a16:creationId xmlns:a16="http://schemas.microsoft.com/office/drawing/2014/main" id="{580CD5C3-64C4-1E4D-9D14-ED98385CD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551" y="1453933"/>
            <a:ext cx="3976795" cy="37571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12FF78-734E-0245-92EF-C6912A74E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212" y="1412223"/>
            <a:ext cx="4001602" cy="3780561"/>
          </a:xfrm>
          <a:prstGeom prst="rect">
            <a:avLst/>
          </a:prstGeom>
        </p:spPr>
      </p:pic>
      <p:sp>
        <p:nvSpPr>
          <p:cNvPr id="59" name="文本框 1"/>
          <p:cNvSpPr txBox="1"/>
          <p:nvPr/>
        </p:nvSpPr>
        <p:spPr>
          <a:xfrm>
            <a:off x="138349" y="795843"/>
            <a:ext cx="10306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method to choose the first site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975264-4449-BE4B-AAEB-02E2A0B549F3}"/>
              </a:ext>
            </a:extLst>
          </p:cNvPr>
          <p:cNvSpPr/>
          <p:nvPr/>
        </p:nvSpPr>
        <p:spPr>
          <a:xfrm>
            <a:off x="4411293" y="5304212"/>
            <a:ext cx="3171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e.g.1: r(c)=2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r(C</a:t>
            </a:r>
            <a:r>
              <a:rPr lang="en-US" altLang="zh-CN" sz="28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69B365C-E398-7844-AEBA-E6D4EAADA1B4}"/>
              </a:ext>
            </a:extLst>
          </p:cNvPr>
          <p:cNvSpPr/>
          <p:nvPr/>
        </p:nvSpPr>
        <p:spPr>
          <a:xfrm>
            <a:off x="8639427" y="5297270"/>
            <a:ext cx="30572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e.g.2: r(c)=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r(C</a:t>
            </a:r>
            <a:r>
              <a:rPr lang="en-US" altLang="zh-CN" sz="28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Optimal one</a:t>
            </a:r>
            <a:endParaRPr lang="zh-CN" altLang="en-US" sz="2800" b="1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D0BC604-D643-0A4B-ADE2-A878634C8235}"/>
              </a:ext>
            </a:extLst>
          </p:cNvPr>
          <p:cNvSpPr/>
          <p:nvPr/>
        </p:nvSpPr>
        <p:spPr>
          <a:xfrm>
            <a:off x="1836511" y="6201346"/>
            <a:ext cx="9044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is better to choose the center of a part of sites 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C3A9AFC-111A-BF48-B31B-CA65F4F557A4}"/>
              </a:ext>
            </a:extLst>
          </p:cNvPr>
          <p:cNvSpPr/>
          <p:nvPr/>
        </p:nvSpPr>
        <p:spPr>
          <a:xfrm>
            <a:off x="208891" y="5304212"/>
            <a:ext cx="3737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 sites &amp; 3 centers</a:t>
            </a:r>
            <a:endParaRPr lang="zh-CN" altLang="en-US" sz="2800" b="1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3BBD1A4-6952-CC40-ACE3-1A6363C7FEEE}"/>
              </a:ext>
            </a:extLst>
          </p:cNvPr>
          <p:cNvSpPr/>
          <p:nvPr/>
        </p:nvSpPr>
        <p:spPr>
          <a:xfrm>
            <a:off x="4257320" y="3867941"/>
            <a:ext cx="1404665" cy="140466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AD75F580-615F-7A42-8872-44824EFF440D}"/>
              </a:ext>
            </a:extLst>
          </p:cNvPr>
          <p:cNvCxnSpPr>
            <a:cxnSpLocks/>
          </p:cNvCxnSpPr>
          <p:nvPr/>
        </p:nvCxnSpPr>
        <p:spPr>
          <a:xfrm>
            <a:off x="4949477" y="3849895"/>
            <a:ext cx="0" cy="68924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D5652F0-5021-924A-8D93-13D2108887EE}"/>
              </a:ext>
            </a:extLst>
          </p:cNvPr>
          <p:cNvSpPr/>
          <p:nvPr/>
        </p:nvSpPr>
        <p:spPr>
          <a:xfrm>
            <a:off x="6034257" y="4245560"/>
            <a:ext cx="1050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2r(C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0C837813-0080-5944-B439-186CEB927ED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028414" y="4416928"/>
            <a:ext cx="1005843" cy="594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9335AB71-D018-4242-A1A8-82AFA0197EC3}"/>
              </a:ext>
            </a:extLst>
          </p:cNvPr>
          <p:cNvSpPr/>
          <p:nvPr/>
        </p:nvSpPr>
        <p:spPr>
          <a:xfrm>
            <a:off x="6959389" y="1538284"/>
            <a:ext cx="672336" cy="67233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34428A26-6B2C-4D43-99AA-6928AC515102}"/>
              </a:ext>
            </a:extLst>
          </p:cNvPr>
          <p:cNvCxnSpPr>
            <a:cxnSpLocks/>
          </p:cNvCxnSpPr>
          <p:nvPr/>
        </p:nvCxnSpPr>
        <p:spPr>
          <a:xfrm>
            <a:off x="7036515" y="1901037"/>
            <a:ext cx="24195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209666B6-066D-E344-808A-3A1E07B483BF}"/>
              </a:ext>
            </a:extLst>
          </p:cNvPr>
          <p:cNvSpPr/>
          <p:nvPr/>
        </p:nvSpPr>
        <p:spPr>
          <a:xfrm>
            <a:off x="5579749" y="2056701"/>
            <a:ext cx="86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r(C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8DF2C66-BF80-4445-B33C-9432BA670DF3}"/>
              </a:ext>
            </a:extLst>
          </p:cNvPr>
          <p:cNvCxnSpPr>
            <a:cxnSpLocks/>
          </p:cNvCxnSpPr>
          <p:nvPr/>
        </p:nvCxnSpPr>
        <p:spPr>
          <a:xfrm flipH="1">
            <a:off x="6444037" y="2000181"/>
            <a:ext cx="713453" cy="263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6765E443-83A3-F147-8317-63112674C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1" y="1450622"/>
            <a:ext cx="3936433" cy="3718992"/>
          </a:xfrm>
          <a:prstGeom prst="rect">
            <a:avLst/>
          </a:prstGeom>
        </p:spPr>
      </p:pic>
      <p:sp>
        <p:nvSpPr>
          <p:cNvPr id="41" name="椭圆 40">
            <a:extLst>
              <a:ext uri="{FF2B5EF4-FFF2-40B4-BE49-F238E27FC236}">
                <a16:creationId xmlns:a16="http://schemas.microsoft.com/office/drawing/2014/main" id="{9A733C29-2819-FD4C-BA2E-72E7AC96BA66}"/>
              </a:ext>
            </a:extLst>
          </p:cNvPr>
          <p:cNvSpPr/>
          <p:nvPr/>
        </p:nvSpPr>
        <p:spPr>
          <a:xfrm>
            <a:off x="5622403" y="2853370"/>
            <a:ext cx="672336" cy="67233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2671324F-E24C-214D-896D-6B91A936401E}"/>
              </a:ext>
            </a:extLst>
          </p:cNvPr>
          <p:cNvCxnSpPr>
            <a:cxnSpLocks/>
          </p:cNvCxnSpPr>
          <p:nvPr/>
        </p:nvCxnSpPr>
        <p:spPr>
          <a:xfrm>
            <a:off x="6010315" y="3189538"/>
            <a:ext cx="24195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8A8DF378-1021-554B-A9D6-97DF39A38926}"/>
              </a:ext>
            </a:extLst>
          </p:cNvPr>
          <p:cNvSpPr/>
          <p:nvPr/>
        </p:nvSpPr>
        <p:spPr>
          <a:xfrm>
            <a:off x="6599353" y="2619594"/>
            <a:ext cx="86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r(C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/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185AEFC4-DC76-104B-88D2-1D157447B1A8}"/>
              </a:ext>
            </a:extLst>
          </p:cNvPr>
          <p:cNvCxnSpPr>
            <a:cxnSpLocks/>
          </p:cNvCxnSpPr>
          <p:nvPr/>
        </p:nvCxnSpPr>
        <p:spPr>
          <a:xfrm flipV="1">
            <a:off x="6109491" y="2853371"/>
            <a:ext cx="498184" cy="2706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91997C34-87C3-F94D-9135-9D8784ED4AA1}"/>
              </a:ext>
            </a:extLst>
          </p:cNvPr>
          <p:cNvSpPr/>
          <p:nvPr/>
        </p:nvSpPr>
        <p:spPr>
          <a:xfrm>
            <a:off x="11129859" y="1591454"/>
            <a:ext cx="672336" cy="67233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586C1D22-DF97-2F42-98F0-7F8115CAA688}"/>
              </a:ext>
            </a:extLst>
          </p:cNvPr>
          <p:cNvCxnSpPr>
            <a:cxnSpLocks/>
          </p:cNvCxnSpPr>
          <p:nvPr/>
        </p:nvCxnSpPr>
        <p:spPr>
          <a:xfrm>
            <a:off x="11129859" y="1927622"/>
            <a:ext cx="33616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F7225F6C-46F3-044E-B3A6-D7C5AC2259EB}"/>
              </a:ext>
            </a:extLst>
          </p:cNvPr>
          <p:cNvSpPr/>
          <p:nvPr/>
        </p:nvSpPr>
        <p:spPr>
          <a:xfrm>
            <a:off x="9673093" y="2083286"/>
            <a:ext cx="86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r(C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/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DC44AA5A-1905-BA44-B561-8D03E76D3328}"/>
              </a:ext>
            </a:extLst>
          </p:cNvPr>
          <p:cNvCxnSpPr>
            <a:cxnSpLocks/>
          </p:cNvCxnSpPr>
          <p:nvPr/>
        </p:nvCxnSpPr>
        <p:spPr>
          <a:xfrm flipH="1">
            <a:off x="10537381" y="2056701"/>
            <a:ext cx="760562" cy="2336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5F4938BB-9F46-D946-8B91-7A2790ABF419}"/>
              </a:ext>
            </a:extLst>
          </p:cNvPr>
          <p:cNvSpPr/>
          <p:nvPr/>
        </p:nvSpPr>
        <p:spPr>
          <a:xfrm>
            <a:off x="6959389" y="1538284"/>
            <a:ext cx="672336" cy="67233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CBBD53B5-3F89-EF4B-9554-85762186FF3A}"/>
              </a:ext>
            </a:extLst>
          </p:cNvPr>
          <p:cNvCxnSpPr>
            <a:cxnSpLocks/>
          </p:cNvCxnSpPr>
          <p:nvPr/>
        </p:nvCxnSpPr>
        <p:spPr>
          <a:xfrm>
            <a:off x="7036515" y="1901037"/>
            <a:ext cx="24195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60017F3C-DE01-B246-A665-1FD09711F274}"/>
              </a:ext>
            </a:extLst>
          </p:cNvPr>
          <p:cNvSpPr/>
          <p:nvPr/>
        </p:nvSpPr>
        <p:spPr>
          <a:xfrm>
            <a:off x="5579749" y="2056701"/>
            <a:ext cx="86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r(C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DA06B275-A73A-B34A-8566-F468F54165D0}"/>
              </a:ext>
            </a:extLst>
          </p:cNvPr>
          <p:cNvSpPr/>
          <p:nvPr/>
        </p:nvSpPr>
        <p:spPr>
          <a:xfrm>
            <a:off x="9786029" y="2896086"/>
            <a:ext cx="672336" cy="67233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11DC4359-13F9-834E-8085-0540C2E95D56}"/>
              </a:ext>
            </a:extLst>
          </p:cNvPr>
          <p:cNvCxnSpPr>
            <a:cxnSpLocks/>
          </p:cNvCxnSpPr>
          <p:nvPr/>
        </p:nvCxnSpPr>
        <p:spPr>
          <a:xfrm>
            <a:off x="10173941" y="3232254"/>
            <a:ext cx="24195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145964D8-9E54-A14D-AF7C-42C053F3633E}"/>
              </a:ext>
            </a:extLst>
          </p:cNvPr>
          <p:cNvSpPr/>
          <p:nvPr/>
        </p:nvSpPr>
        <p:spPr>
          <a:xfrm>
            <a:off x="10762979" y="2662310"/>
            <a:ext cx="86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r(C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/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AC5B63BC-5FF4-7447-900D-1FA22B0CF7D0}"/>
              </a:ext>
            </a:extLst>
          </p:cNvPr>
          <p:cNvCxnSpPr>
            <a:cxnSpLocks/>
          </p:cNvCxnSpPr>
          <p:nvPr/>
        </p:nvCxnSpPr>
        <p:spPr>
          <a:xfrm flipV="1">
            <a:off x="10366317" y="2896087"/>
            <a:ext cx="404984" cy="2459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F1A86B64-4CD8-0C4E-9BFF-8E7790C3703C}"/>
              </a:ext>
            </a:extLst>
          </p:cNvPr>
          <p:cNvSpPr/>
          <p:nvPr/>
        </p:nvSpPr>
        <p:spPr>
          <a:xfrm>
            <a:off x="8791585" y="3891599"/>
            <a:ext cx="655807" cy="65580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A7BD8845-38E8-9543-A1F0-66C6D2580BAF}"/>
              </a:ext>
            </a:extLst>
          </p:cNvPr>
          <p:cNvCxnSpPr>
            <a:cxnSpLocks/>
          </p:cNvCxnSpPr>
          <p:nvPr/>
        </p:nvCxnSpPr>
        <p:spPr>
          <a:xfrm>
            <a:off x="9119488" y="4235252"/>
            <a:ext cx="24195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51CB9D79-6561-AE4F-A35A-48277981F3CA}"/>
              </a:ext>
            </a:extLst>
          </p:cNvPr>
          <p:cNvSpPr/>
          <p:nvPr/>
        </p:nvSpPr>
        <p:spPr>
          <a:xfrm>
            <a:off x="9863235" y="4295223"/>
            <a:ext cx="861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r(C</a:t>
            </a:r>
            <a:r>
              <a:rPr lang="en-US" altLang="zh-CN" sz="24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3AD5EA08-D5E0-BD48-AE90-EA896A462EC3}"/>
              </a:ext>
            </a:extLst>
          </p:cNvPr>
          <p:cNvCxnSpPr>
            <a:cxnSpLocks/>
          </p:cNvCxnSpPr>
          <p:nvPr/>
        </p:nvCxnSpPr>
        <p:spPr>
          <a:xfrm>
            <a:off x="9240463" y="4310322"/>
            <a:ext cx="563469" cy="295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148BE580-4BF1-6841-9F73-304C99C7693E}"/>
              </a:ext>
            </a:extLst>
          </p:cNvPr>
          <p:cNvSpPr/>
          <p:nvPr/>
        </p:nvSpPr>
        <p:spPr>
          <a:xfrm>
            <a:off x="4318596" y="4266535"/>
            <a:ext cx="784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0EFA17B-6FDA-8A4A-93FB-4DA4B57CB7B5}"/>
              </a:ext>
            </a:extLst>
          </p:cNvPr>
          <p:cNvSpPr/>
          <p:nvPr/>
        </p:nvSpPr>
        <p:spPr>
          <a:xfrm>
            <a:off x="6261287" y="1510274"/>
            <a:ext cx="1072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F5209E0-2842-5841-AF39-CEFF90DFBCE0}"/>
              </a:ext>
            </a:extLst>
          </p:cNvPr>
          <p:cNvSpPr/>
          <p:nvPr/>
        </p:nvSpPr>
        <p:spPr>
          <a:xfrm>
            <a:off x="10471922" y="1493554"/>
            <a:ext cx="1072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Font typeface="+mj-ea"/>
              <a:buAutoNum type="circleNumDbPlain" startAt="2"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7E91C1E-619B-3D42-8FCA-213974F45797}"/>
              </a:ext>
            </a:extLst>
          </p:cNvPr>
          <p:cNvSpPr/>
          <p:nvPr/>
        </p:nvSpPr>
        <p:spPr>
          <a:xfrm>
            <a:off x="8399490" y="4275131"/>
            <a:ext cx="784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ECAAE80-4C3E-0346-84D4-5E0069BEC99F}"/>
              </a:ext>
            </a:extLst>
          </p:cNvPr>
          <p:cNvSpPr/>
          <p:nvPr/>
        </p:nvSpPr>
        <p:spPr>
          <a:xfrm>
            <a:off x="5949193" y="3360907"/>
            <a:ext cx="1072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BCD8CB9-31CB-F043-A8FF-3BB6B4F14C2E}"/>
              </a:ext>
            </a:extLst>
          </p:cNvPr>
          <p:cNvSpPr/>
          <p:nvPr/>
        </p:nvSpPr>
        <p:spPr>
          <a:xfrm>
            <a:off x="10288209" y="3322476"/>
            <a:ext cx="1072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>
              <a:buFont typeface="+mj-ea"/>
              <a:buAutoNum type="circleNumDbPlain" startAt="3"/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/>
          </a:p>
        </p:txBody>
      </p:sp>
      <p:sp>
        <p:nvSpPr>
          <p:cNvPr id="53" name="文本框 1">
            <a:extLst>
              <a:ext uri="{FF2B5EF4-FFF2-40B4-BE49-F238E27FC236}">
                <a16:creationId xmlns:a16="http://schemas.microsoft.com/office/drawing/2014/main" id="{C74ECD01-5921-614A-A720-F4A916C53B01}"/>
              </a:ext>
            </a:extLst>
          </p:cNvPr>
          <p:cNvSpPr txBox="1"/>
          <p:nvPr/>
        </p:nvSpPr>
        <p:spPr>
          <a:xfrm>
            <a:off x="4094570" y="186632"/>
            <a:ext cx="343439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Exercise 3-2</a:t>
            </a:r>
          </a:p>
        </p:txBody>
      </p:sp>
    </p:spTree>
    <p:extLst>
      <p:ext uri="{BB962C8B-B14F-4D97-AF65-F5344CB8AC3E}">
        <p14:creationId xmlns:p14="http://schemas.microsoft.com/office/powerpoint/2010/main" val="8699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"/>
          <p:cNvSpPr txBox="1"/>
          <p:nvPr/>
        </p:nvSpPr>
        <p:spPr>
          <a:xfrm>
            <a:off x="1448500" y="1622814"/>
            <a:ext cx="9250274" cy="271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Please contact me with email </a:t>
            </a:r>
          </a:p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you have any problem</a:t>
            </a:r>
          </a:p>
          <a:p>
            <a:pPr lvl="0" algn="ctr">
              <a:lnSpc>
                <a:spcPct val="140000"/>
              </a:lnSpc>
              <a:defRPr/>
            </a:pPr>
            <a:endParaRPr lang="zh-CN" altLang="en-US" sz="36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3877025" y="5865320"/>
            <a:ext cx="428173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000" b="1" dirty="0">
                <a:solidFill>
                  <a:srgbClr val="2B7585"/>
                </a:solidFill>
                <a:latin typeface="Times New Roman" panose="02020803070505020304" charset="0"/>
                <a:ea typeface="微软雅黑" panose="020B0503020204020204" pitchFamily="34" charset="-122"/>
              </a:rPr>
              <a:t> 2020.10.15</a:t>
            </a:r>
            <a:endParaRPr lang="zh-CN" altLang="en-US" b="1" dirty="0">
              <a:solidFill>
                <a:srgbClr val="2B7585"/>
              </a:solidFill>
              <a:latin typeface="Times New Roman" panose="02020803070505020304" charset="0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620472" y="3849126"/>
            <a:ext cx="9250274" cy="131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7"/>
          <p:cNvSpPr txBox="1"/>
          <p:nvPr/>
        </p:nvSpPr>
        <p:spPr>
          <a:xfrm>
            <a:off x="5049100" y="4220296"/>
            <a:ext cx="2023310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 err="1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ZhicongSun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13"/>
          <p:cNvSpPr txBox="1"/>
          <p:nvPr/>
        </p:nvSpPr>
        <p:spPr>
          <a:xfrm>
            <a:off x="3633367" y="5114755"/>
            <a:ext cx="5051639" cy="6093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ED6C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12032471@mail.sustech.edu.cn</a:t>
            </a:r>
            <a:endParaRPr lang="zh-CN" altLang="en-US" sz="2400" b="1" dirty="0">
              <a:solidFill>
                <a:srgbClr val="ED6C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15"/>
          <p:cNvSpPr txBox="1"/>
          <p:nvPr/>
        </p:nvSpPr>
        <p:spPr>
          <a:xfrm>
            <a:off x="3371623" y="4656545"/>
            <a:ext cx="5600892" cy="55335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>
              <a:lnSpc>
                <a:spcPct val="140000"/>
              </a:lnSpc>
              <a:defRPr/>
            </a:pPr>
            <a:r>
              <a:rPr lang="en-US" altLang="zh-CN" sz="2400" b="1" dirty="0">
                <a:solidFill>
                  <a:srgbClr val="2B758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Computer Science and Engineering</a:t>
            </a:r>
            <a:endParaRPr lang="zh-CN" altLang="en-US" sz="2400" b="1" dirty="0">
              <a:solidFill>
                <a:srgbClr val="2B758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9" name="直接连接符 6"/>
          <p:cNvCxnSpPr/>
          <p:nvPr/>
        </p:nvCxnSpPr>
        <p:spPr>
          <a:xfrm flipV="1">
            <a:off x="3019112" y="5714153"/>
            <a:ext cx="6280150" cy="3365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326</Words>
  <Application>Microsoft Macintosh PowerPoint</Application>
  <PresentationFormat>宽屏</PresentationFormat>
  <Paragraphs>71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Microsoft YaHei</vt:lpstr>
      <vt:lpstr>Microsoft YaHei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A2210</dc:creator>
  <cp:lastModifiedBy>A2210</cp:lastModifiedBy>
  <cp:revision>176</cp:revision>
  <dcterms:created xsi:type="dcterms:W3CDTF">2020-10-09T17:02:58Z</dcterms:created>
  <dcterms:modified xsi:type="dcterms:W3CDTF">2020-10-15T01:52:43Z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2052-2.4.0.3944</vt:lpwstr>
  </property>
</Properties>
</file>