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51" r:id="rId1"/>
  </p:sldMasterIdLst>
  <p:notesMasterIdLst>
    <p:notesMasterId r:id="rId9"/>
  </p:notesMasterIdLst>
  <p:sldIdLst>
    <p:sldId id="256" r:id="rId2"/>
    <p:sldId id="274" r:id="rId3"/>
    <p:sldId id="289" r:id="rId4"/>
    <p:sldId id="290" r:id="rId5"/>
    <p:sldId id="291" r:id="rId6"/>
    <p:sldId id="292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5112" autoAdjust="0"/>
  </p:normalViewPr>
  <p:slideViewPr>
    <p:cSldViewPr snapToGrid="0" snapToObjects="1">
      <p:cViewPr>
        <p:scale>
          <a:sx n="114" d="100"/>
          <a:sy n="114" d="100"/>
        </p:scale>
        <p:origin x="54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15C3A-56B1-471F-BB0E-051749F0782C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334E3-DD65-4293-9AB6-86615258B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27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Hello everyone! It is very luck to be here! My name is SZC, computer science and engineering, today I want to introduce something about IoT-Internet of Thing.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When we encounter a strange things, the first thing we want to ask must be: what is this? What can it do?</a:t>
            </a:r>
          </a:p>
          <a:p>
            <a:r>
              <a:rPr lang="en-US" altLang="zh-CN" baseline="0" dirty="0"/>
              <a:t>Does anyone know what IoT is</a:t>
            </a:r>
          </a:p>
          <a:p>
            <a:r>
              <a:rPr lang="en-US" altLang="zh-CN" baseline="0" dirty="0"/>
              <a:t>Maybe you are as shy as me</a:t>
            </a:r>
          </a:p>
          <a:p>
            <a:r>
              <a:rPr lang="en-US" altLang="zh-CN" baseline="0" dirty="0"/>
              <a:t>Let’s look at this video</a:t>
            </a:r>
            <a:r>
              <a:rPr lang="zh-CN" altLang="en-US" baseline="0" dirty="0"/>
              <a:t> </a:t>
            </a:r>
            <a:r>
              <a:rPr lang="en-US" altLang="zh-CN" baseline="0" dirty="0"/>
              <a:t>to find the answer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When we encounter a strange things, the first thing we want to ask must be: what is this? What can it do?</a:t>
            </a:r>
          </a:p>
          <a:p>
            <a:r>
              <a:rPr lang="en-US" altLang="zh-CN" baseline="0" dirty="0"/>
              <a:t>Does anyone know what IoT is</a:t>
            </a:r>
          </a:p>
          <a:p>
            <a:r>
              <a:rPr lang="en-US" altLang="zh-CN" baseline="0" dirty="0"/>
              <a:t>Maybe you are as shy as me</a:t>
            </a:r>
          </a:p>
          <a:p>
            <a:r>
              <a:rPr lang="en-US" altLang="zh-CN" baseline="0" dirty="0"/>
              <a:t>Let’s look at this video</a:t>
            </a:r>
            <a:r>
              <a:rPr lang="zh-CN" altLang="en-US" baseline="0" dirty="0"/>
              <a:t> </a:t>
            </a:r>
            <a:r>
              <a:rPr lang="en-US" altLang="zh-CN" baseline="0" dirty="0"/>
              <a:t>to find the answer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33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When we encounter a strange things, the first thing we want to ask must be: what is this? What can it do?</a:t>
            </a:r>
          </a:p>
          <a:p>
            <a:r>
              <a:rPr lang="en-US" altLang="zh-CN" baseline="0" dirty="0"/>
              <a:t>Does anyone know what IoT is</a:t>
            </a:r>
          </a:p>
          <a:p>
            <a:r>
              <a:rPr lang="en-US" altLang="zh-CN" baseline="0" dirty="0"/>
              <a:t>Maybe you are as shy as me</a:t>
            </a:r>
          </a:p>
          <a:p>
            <a:r>
              <a:rPr lang="en-US" altLang="zh-CN" baseline="0" dirty="0"/>
              <a:t>Let’s look at this video</a:t>
            </a:r>
            <a:r>
              <a:rPr lang="zh-CN" altLang="en-US" baseline="0" dirty="0"/>
              <a:t> </a:t>
            </a:r>
            <a:r>
              <a:rPr lang="en-US" altLang="zh-CN" baseline="0" dirty="0"/>
              <a:t>to find the answer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891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When we encounter a strange things, the first thing we want to ask must be: what is this? What can it do?</a:t>
            </a:r>
          </a:p>
          <a:p>
            <a:r>
              <a:rPr lang="en-US" altLang="zh-CN" baseline="0" dirty="0"/>
              <a:t>Does anyone know what IoT is</a:t>
            </a:r>
          </a:p>
          <a:p>
            <a:r>
              <a:rPr lang="en-US" altLang="zh-CN" baseline="0" dirty="0"/>
              <a:t>Maybe you are as shy as me</a:t>
            </a:r>
          </a:p>
          <a:p>
            <a:r>
              <a:rPr lang="en-US" altLang="zh-CN" baseline="0" dirty="0"/>
              <a:t>Let’s look at this video</a:t>
            </a:r>
            <a:r>
              <a:rPr lang="zh-CN" altLang="en-US" baseline="0" dirty="0"/>
              <a:t> </a:t>
            </a:r>
            <a:r>
              <a:rPr lang="en-US" altLang="zh-CN" baseline="0" dirty="0"/>
              <a:t>to find the answer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296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When we encounter a strange things, the first thing we want to ask must be: what is this? What can it do?</a:t>
            </a:r>
          </a:p>
          <a:p>
            <a:r>
              <a:rPr lang="en-US" altLang="zh-CN" baseline="0" dirty="0"/>
              <a:t>Does anyone know what IoT is</a:t>
            </a:r>
          </a:p>
          <a:p>
            <a:r>
              <a:rPr lang="en-US" altLang="zh-CN" baseline="0" dirty="0"/>
              <a:t>Maybe you are as shy as me</a:t>
            </a:r>
          </a:p>
          <a:p>
            <a:r>
              <a:rPr lang="en-US" altLang="zh-CN" baseline="0" dirty="0"/>
              <a:t>Let’s look at this video</a:t>
            </a:r>
            <a:r>
              <a:rPr lang="zh-CN" altLang="en-US" baseline="0" dirty="0"/>
              <a:t> </a:t>
            </a:r>
            <a:r>
              <a:rPr lang="en-US" altLang="zh-CN" baseline="0" dirty="0"/>
              <a:t>to find the answer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534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23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 userDrawn="1"/>
        </p:nvCxnSpPr>
        <p:spPr>
          <a:xfrm flipV="1">
            <a:off x="1215355" y="3849127"/>
            <a:ext cx="6937706" cy="131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"/>
          <p:cNvCxnSpPr/>
          <p:nvPr userDrawn="1"/>
        </p:nvCxnSpPr>
        <p:spPr>
          <a:xfrm flipV="1">
            <a:off x="2216943" y="5749423"/>
            <a:ext cx="4710113" cy="336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校徽">
            <a:extLst>
              <a:ext uri="{FF2B5EF4-FFF2-40B4-BE49-F238E27FC236}">
                <a16:creationId xmlns:a16="http://schemas.microsoft.com/office/drawing/2014/main" id="{792CAEA2-011D-1A45-907F-236F7275C1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6482" y="886388"/>
            <a:ext cx="2657918" cy="191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游戏机&#10;&#10;描述已自动生成">
            <a:extLst>
              <a:ext uri="{FF2B5EF4-FFF2-40B4-BE49-F238E27FC236}">
                <a16:creationId xmlns:a16="http://schemas.microsoft.com/office/drawing/2014/main" id="{93A750CF-E74C-7E4A-A47F-0B84A4D7AB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4227" y="-742729"/>
            <a:ext cx="3192027" cy="2255649"/>
          </a:xfrm>
          <a:prstGeom prst="rect">
            <a:avLst/>
          </a:prstGeom>
          <a:noFill/>
        </p:spPr>
      </p:pic>
      <p:pic>
        <p:nvPicPr>
          <p:cNvPr id="3" name="图片 2" descr="校徽">
            <a:extLst>
              <a:ext uri="{FF2B5EF4-FFF2-40B4-BE49-F238E27FC236}">
                <a16:creationId xmlns:a16="http://schemas.microsoft.com/office/drawing/2014/main" id="{B78ECDD8-3D2E-9044-B54B-8E92A12D87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40692" y="0"/>
            <a:ext cx="1081108" cy="77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6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B1452-0CEE-024C-9A2F-0291B7088203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DCAAA-2DCB-2649-91BD-10F77BC0E3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467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1447985" y="2780398"/>
            <a:ext cx="6498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Homework</a:t>
            </a:r>
            <a:r>
              <a:rPr lang="zh-CN" altLang="en-US" sz="27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7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pPr algn="ctr"/>
            <a:r>
              <a:rPr lang="en-US" altLang="zh-CN" sz="27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Initialization problem</a:t>
            </a:r>
            <a:r>
              <a:rPr lang="zh-CN" altLang="en-US" sz="27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7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K-means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33947" y="5455281"/>
            <a:ext cx="3211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1500" b="1" dirty="0">
                <a:solidFill>
                  <a:srgbClr val="2B7585"/>
                </a:solidFill>
                <a:latin typeface="Times New Roman" panose="02020503050405090304" charset="0"/>
                <a:ea typeface="微软雅黑" panose="020B0503020204020204" pitchFamily="34" charset="-122"/>
              </a:rPr>
              <a:t> 2020.10.22</a:t>
            </a:r>
            <a:endParaRPr lang="zh-CN" altLang="en-US" sz="1350" b="1" dirty="0">
              <a:solidFill>
                <a:srgbClr val="2B7585"/>
              </a:solidFill>
              <a:latin typeface="Times New Roman" panose="0202050305040509030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54855" y="4346303"/>
            <a:ext cx="1633781" cy="43813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altLang="zh-CN" b="1" dirty="0" err="1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Zhicong</a:t>
            </a:r>
            <a:r>
              <a:rPr lang="en-US" altLang="zh-CN" b="1" dirty="0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Sun</a:t>
            </a:r>
            <a:endParaRPr lang="zh-CN" altLang="en-US" b="1" dirty="0">
              <a:solidFill>
                <a:srgbClr val="2B75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53300" y="5017148"/>
            <a:ext cx="3836884" cy="43813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altLang="zh-CN" b="1" dirty="0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12032471@mail.sustech.edu.cn</a:t>
            </a:r>
            <a:endParaRPr lang="zh-CN" altLang="en-US" b="1" dirty="0">
              <a:solidFill>
                <a:srgbClr val="2B75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47734" y="4673490"/>
            <a:ext cx="4248022" cy="43813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altLang="zh-CN" b="1" dirty="0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Computer Science and Engineering</a:t>
            </a:r>
            <a:endParaRPr lang="zh-CN" altLang="en-US" b="1" dirty="0">
              <a:solidFill>
                <a:srgbClr val="2B75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1">
            <a:extLst>
              <a:ext uri="{FF2B5EF4-FFF2-40B4-BE49-F238E27FC236}">
                <a16:creationId xmlns:a16="http://schemas.microsoft.com/office/drawing/2014/main" id="{C44C5C65-666D-4349-9EE3-1CED4A3B6290}"/>
              </a:ext>
            </a:extLst>
          </p:cNvPr>
          <p:cNvSpPr txBox="1"/>
          <p:nvPr/>
        </p:nvSpPr>
        <p:spPr>
          <a:xfrm>
            <a:off x="2743201" y="95932"/>
            <a:ext cx="381823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initial centers</a:t>
            </a:r>
          </a:p>
        </p:txBody>
      </p:sp>
      <p:sp>
        <p:nvSpPr>
          <p:cNvPr id="23" name="文本框 1">
            <a:extLst>
              <a:ext uri="{FF2B5EF4-FFF2-40B4-BE49-F238E27FC236}">
                <a16:creationId xmlns:a16="http://schemas.microsoft.com/office/drawing/2014/main" id="{E748B061-0C37-AB49-963A-47F4FA4B61BC}"/>
              </a:ext>
            </a:extLst>
          </p:cNvPr>
          <p:cNvSpPr txBox="1"/>
          <p:nvPr/>
        </p:nvSpPr>
        <p:spPr>
          <a:xfrm>
            <a:off x="190498" y="1327037"/>
            <a:ext cx="139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Define:</a:t>
            </a:r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EE093417-2942-9D4F-9D61-487A26194C77}"/>
              </a:ext>
            </a:extLst>
          </p:cNvPr>
          <p:cNvSpPr txBox="1"/>
          <p:nvPr/>
        </p:nvSpPr>
        <p:spPr>
          <a:xfrm>
            <a:off x="190498" y="680707"/>
            <a:ext cx="8718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Density-based center initialization method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DDF8D7-0C84-F540-97C5-1CD5EF29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72" y="1265482"/>
            <a:ext cx="5270500" cy="609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4B2F68-D1AE-794D-8575-AE7170F74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972" y="1998192"/>
            <a:ext cx="2514600" cy="444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61395C-FAD2-BD4D-9741-D6B580D12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972" y="2596694"/>
            <a:ext cx="3403600" cy="533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22A218-F9C3-8646-9EB5-CA5009942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6550" y="5097218"/>
            <a:ext cx="5930900" cy="495300"/>
          </a:xfrm>
          <a:prstGeom prst="rect">
            <a:avLst/>
          </a:prstGeom>
        </p:spPr>
      </p:pic>
      <p:sp>
        <p:nvSpPr>
          <p:cNvPr id="26" name="文本框 1">
            <a:extLst>
              <a:ext uri="{FF2B5EF4-FFF2-40B4-BE49-F238E27FC236}">
                <a16:creationId xmlns:a16="http://schemas.microsoft.com/office/drawing/2014/main" id="{4CEED2F4-3BF9-C341-920C-B70598B24CF5}"/>
              </a:ext>
            </a:extLst>
          </p:cNvPr>
          <p:cNvSpPr txBox="1"/>
          <p:nvPr/>
        </p:nvSpPr>
        <p:spPr>
          <a:xfrm>
            <a:off x="190494" y="3133990"/>
            <a:ext cx="139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Step1:</a:t>
            </a:r>
          </a:p>
        </p:txBody>
      </p:sp>
      <p:sp>
        <p:nvSpPr>
          <p:cNvPr id="27" name="文本框 1">
            <a:extLst>
              <a:ext uri="{FF2B5EF4-FFF2-40B4-BE49-F238E27FC236}">
                <a16:creationId xmlns:a16="http://schemas.microsoft.com/office/drawing/2014/main" id="{A609E072-E594-074C-8AB1-2BF9A1754CC9}"/>
              </a:ext>
            </a:extLst>
          </p:cNvPr>
          <p:cNvSpPr txBox="1"/>
          <p:nvPr/>
        </p:nvSpPr>
        <p:spPr>
          <a:xfrm>
            <a:off x="190494" y="4142549"/>
            <a:ext cx="139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Step2:</a:t>
            </a:r>
          </a:p>
        </p:txBody>
      </p:sp>
      <p:sp>
        <p:nvSpPr>
          <p:cNvPr id="28" name="文本框 1">
            <a:extLst>
              <a:ext uri="{FF2B5EF4-FFF2-40B4-BE49-F238E27FC236}">
                <a16:creationId xmlns:a16="http://schemas.microsoft.com/office/drawing/2014/main" id="{8E90A447-D63C-3740-B63F-77656F20B4C7}"/>
              </a:ext>
            </a:extLst>
          </p:cNvPr>
          <p:cNvSpPr txBox="1"/>
          <p:nvPr/>
        </p:nvSpPr>
        <p:spPr>
          <a:xfrm>
            <a:off x="1629887" y="3117799"/>
            <a:ext cx="6859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the site which has the highest density as the first center from A</a:t>
            </a:r>
          </a:p>
        </p:txBody>
      </p:sp>
      <p:sp>
        <p:nvSpPr>
          <p:cNvPr id="29" name="文本框 1">
            <a:extLst>
              <a:ext uri="{FF2B5EF4-FFF2-40B4-BE49-F238E27FC236}">
                <a16:creationId xmlns:a16="http://schemas.microsoft.com/office/drawing/2014/main" id="{A274AEF0-CD6B-594B-9ECD-70F29AFA7223}"/>
              </a:ext>
            </a:extLst>
          </p:cNvPr>
          <p:cNvSpPr txBox="1"/>
          <p:nvPr/>
        </p:nvSpPr>
        <p:spPr>
          <a:xfrm>
            <a:off x="1584408" y="4142549"/>
            <a:ext cx="6719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a site that meets the following equation from the remaining sites in A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DDDA72E-3D39-F74A-BEB2-7BB159B38402}"/>
              </a:ext>
            </a:extLst>
          </p:cNvPr>
          <p:cNvSpPr/>
          <p:nvPr/>
        </p:nvSpPr>
        <p:spPr>
          <a:xfrm>
            <a:off x="5357206" y="206883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31" name="文本框 1">
            <a:extLst>
              <a:ext uri="{FF2B5EF4-FFF2-40B4-BE49-F238E27FC236}">
                <a16:creationId xmlns:a16="http://schemas.microsoft.com/office/drawing/2014/main" id="{6C360708-9929-FD43-9B3A-0DE71225362B}"/>
              </a:ext>
            </a:extLst>
          </p:cNvPr>
          <p:cNvSpPr txBox="1"/>
          <p:nvPr/>
        </p:nvSpPr>
        <p:spPr>
          <a:xfrm>
            <a:off x="190493" y="5845885"/>
            <a:ext cx="139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Step3:</a:t>
            </a:r>
          </a:p>
        </p:txBody>
      </p:sp>
      <p:sp>
        <p:nvSpPr>
          <p:cNvPr id="32" name="文本框 1">
            <a:extLst>
              <a:ext uri="{FF2B5EF4-FFF2-40B4-BE49-F238E27FC236}">
                <a16:creationId xmlns:a16="http://schemas.microsoft.com/office/drawing/2014/main" id="{E3110A25-5F45-4B4A-B7DA-AB6356E8624C}"/>
              </a:ext>
            </a:extLst>
          </p:cNvPr>
          <p:cNvSpPr txBox="1"/>
          <p:nvPr/>
        </p:nvSpPr>
        <p:spPr>
          <a:xfrm>
            <a:off x="1584405" y="5845885"/>
            <a:ext cx="6859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epeat step 2 until k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centers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are found</a:t>
            </a: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6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1">
            <a:extLst>
              <a:ext uri="{FF2B5EF4-FFF2-40B4-BE49-F238E27FC236}">
                <a16:creationId xmlns:a16="http://schemas.microsoft.com/office/drawing/2014/main" id="{C44C5C65-666D-4349-9EE3-1CED4A3B6290}"/>
              </a:ext>
            </a:extLst>
          </p:cNvPr>
          <p:cNvSpPr txBox="1"/>
          <p:nvPr/>
        </p:nvSpPr>
        <p:spPr>
          <a:xfrm>
            <a:off x="2743201" y="95932"/>
            <a:ext cx="381823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initial centers</a:t>
            </a:r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EE093417-2942-9D4F-9D61-487A26194C77}"/>
              </a:ext>
            </a:extLst>
          </p:cNvPr>
          <p:cNvSpPr txBox="1"/>
          <p:nvPr/>
        </p:nvSpPr>
        <p:spPr>
          <a:xfrm>
            <a:off x="190498" y="680707"/>
            <a:ext cx="8718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Density-based center initialization method</a:t>
            </a:r>
          </a:p>
        </p:txBody>
      </p:sp>
      <p:pic>
        <p:nvPicPr>
          <p:cNvPr id="3" name="图片 2" descr="图表&#10;&#10;描述已自动生成">
            <a:extLst>
              <a:ext uri="{FF2B5EF4-FFF2-40B4-BE49-F238E27FC236}">
                <a16:creationId xmlns:a16="http://schemas.microsoft.com/office/drawing/2014/main" id="{33CE654A-4E38-E44A-92EA-C82C6F5DA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936" y="1263821"/>
            <a:ext cx="4782064" cy="4782064"/>
          </a:xfrm>
          <a:prstGeom prst="rect">
            <a:avLst/>
          </a:prstGeom>
        </p:spPr>
      </p:pic>
      <p:pic>
        <p:nvPicPr>
          <p:cNvPr id="20" name="图片 19" descr="图表, 散点图&#10;&#10;描述已自动生成">
            <a:extLst>
              <a:ext uri="{FF2B5EF4-FFF2-40B4-BE49-F238E27FC236}">
                <a16:creationId xmlns:a16="http://schemas.microsoft.com/office/drawing/2014/main" id="{B525009F-ED44-E049-B72F-CB4E78513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263820"/>
            <a:ext cx="4782065" cy="4782065"/>
          </a:xfrm>
          <a:prstGeom prst="rect">
            <a:avLst/>
          </a:prstGeom>
        </p:spPr>
      </p:pic>
      <p:sp>
        <p:nvSpPr>
          <p:cNvPr id="21" name="文本框 1">
            <a:extLst>
              <a:ext uri="{FF2B5EF4-FFF2-40B4-BE49-F238E27FC236}">
                <a16:creationId xmlns:a16="http://schemas.microsoft.com/office/drawing/2014/main" id="{707D77C3-7885-5E47-82E3-AF976202E20D}"/>
              </a:ext>
            </a:extLst>
          </p:cNvPr>
          <p:cNvSpPr txBox="1"/>
          <p:nvPr/>
        </p:nvSpPr>
        <p:spPr>
          <a:xfrm>
            <a:off x="709476" y="6059903"/>
            <a:ext cx="3640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 Initialization</a:t>
            </a:r>
          </a:p>
        </p:txBody>
      </p:sp>
      <p:sp>
        <p:nvSpPr>
          <p:cNvPr id="24" name="文本框 1">
            <a:extLst>
              <a:ext uri="{FF2B5EF4-FFF2-40B4-BE49-F238E27FC236}">
                <a16:creationId xmlns:a16="http://schemas.microsoft.com/office/drawing/2014/main" id="{71436249-0ECE-4041-98AD-7B5D93C1BE69}"/>
              </a:ext>
            </a:extLst>
          </p:cNvPr>
          <p:cNvSpPr txBox="1"/>
          <p:nvPr/>
        </p:nvSpPr>
        <p:spPr>
          <a:xfrm>
            <a:off x="5059053" y="6059903"/>
            <a:ext cx="408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Density-based method</a:t>
            </a:r>
          </a:p>
        </p:txBody>
      </p:sp>
    </p:spTree>
    <p:extLst>
      <p:ext uri="{BB962C8B-B14F-4D97-AF65-F5344CB8AC3E}">
        <p14:creationId xmlns:p14="http://schemas.microsoft.com/office/powerpoint/2010/main" val="243950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1">
            <a:extLst>
              <a:ext uri="{FF2B5EF4-FFF2-40B4-BE49-F238E27FC236}">
                <a16:creationId xmlns:a16="http://schemas.microsoft.com/office/drawing/2014/main" id="{C44C5C65-666D-4349-9EE3-1CED4A3B6290}"/>
              </a:ext>
            </a:extLst>
          </p:cNvPr>
          <p:cNvSpPr txBox="1"/>
          <p:nvPr/>
        </p:nvSpPr>
        <p:spPr>
          <a:xfrm>
            <a:off x="2743201" y="95932"/>
            <a:ext cx="381823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initial centers</a:t>
            </a:r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EE093417-2942-9D4F-9D61-487A26194C77}"/>
              </a:ext>
            </a:extLst>
          </p:cNvPr>
          <p:cNvSpPr txBox="1"/>
          <p:nvPr/>
        </p:nvSpPr>
        <p:spPr>
          <a:xfrm>
            <a:off x="190498" y="680707"/>
            <a:ext cx="8718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Density-based center initialization method</a:t>
            </a:r>
          </a:p>
        </p:txBody>
      </p:sp>
      <p:pic>
        <p:nvPicPr>
          <p:cNvPr id="8" name="图片 7" descr="图表, 散点图&#10;&#10;描述已自动生成">
            <a:extLst>
              <a:ext uri="{FF2B5EF4-FFF2-40B4-BE49-F238E27FC236}">
                <a16:creationId xmlns:a16="http://schemas.microsoft.com/office/drawing/2014/main" id="{EA18E3C6-EF16-0E4B-8AAE-5C41D11D0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5481"/>
            <a:ext cx="4794422" cy="4794422"/>
          </a:xfrm>
          <a:prstGeom prst="rect">
            <a:avLst/>
          </a:prstGeom>
        </p:spPr>
      </p:pic>
      <p:pic>
        <p:nvPicPr>
          <p:cNvPr id="10" name="图片 9" descr="图表, 散点图&#10;&#10;描述已自动生成">
            <a:extLst>
              <a:ext uri="{FF2B5EF4-FFF2-40B4-BE49-F238E27FC236}">
                <a16:creationId xmlns:a16="http://schemas.microsoft.com/office/drawing/2014/main" id="{C0D05A98-8104-7A47-961C-3200C2516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577" y="1265481"/>
            <a:ext cx="4794423" cy="4794423"/>
          </a:xfrm>
          <a:prstGeom prst="rect">
            <a:avLst/>
          </a:prstGeom>
        </p:spPr>
      </p:pic>
      <p:sp>
        <p:nvSpPr>
          <p:cNvPr id="11" name="文本框 1">
            <a:extLst>
              <a:ext uri="{FF2B5EF4-FFF2-40B4-BE49-F238E27FC236}">
                <a16:creationId xmlns:a16="http://schemas.microsoft.com/office/drawing/2014/main" id="{14C5FA90-1AE0-6B4D-BE5B-6BE85231CE45}"/>
              </a:ext>
            </a:extLst>
          </p:cNvPr>
          <p:cNvSpPr txBox="1"/>
          <p:nvPr/>
        </p:nvSpPr>
        <p:spPr>
          <a:xfrm>
            <a:off x="709476" y="6059903"/>
            <a:ext cx="3640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 initialization</a:t>
            </a: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97AB5B13-3B9B-A344-80CE-C9A214073558}"/>
              </a:ext>
            </a:extLst>
          </p:cNvPr>
          <p:cNvSpPr txBox="1"/>
          <p:nvPr/>
        </p:nvSpPr>
        <p:spPr>
          <a:xfrm>
            <a:off x="5059053" y="6059903"/>
            <a:ext cx="408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Density-based method</a:t>
            </a:r>
          </a:p>
        </p:txBody>
      </p:sp>
    </p:spTree>
    <p:extLst>
      <p:ext uri="{BB962C8B-B14F-4D97-AF65-F5344CB8AC3E}">
        <p14:creationId xmlns:p14="http://schemas.microsoft.com/office/powerpoint/2010/main" val="113595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1">
            <a:extLst>
              <a:ext uri="{FF2B5EF4-FFF2-40B4-BE49-F238E27FC236}">
                <a16:creationId xmlns:a16="http://schemas.microsoft.com/office/drawing/2014/main" id="{C44C5C65-666D-4349-9EE3-1CED4A3B6290}"/>
              </a:ext>
            </a:extLst>
          </p:cNvPr>
          <p:cNvSpPr txBox="1"/>
          <p:nvPr/>
        </p:nvSpPr>
        <p:spPr>
          <a:xfrm>
            <a:off x="2743201" y="95932"/>
            <a:ext cx="436012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initial partitions</a:t>
            </a:r>
          </a:p>
        </p:txBody>
      </p:sp>
      <p:sp>
        <p:nvSpPr>
          <p:cNvPr id="23" name="文本框 1">
            <a:extLst>
              <a:ext uri="{FF2B5EF4-FFF2-40B4-BE49-F238E27FC236}">
                <a16:creationId xmlns:a16="http://schemas.microsoft.com/office/drawing/2014/main" id="{E748B061-0C37-AB49-963A-47F4FA4B61BC}"/>
              </a:ext>
            </a:extLst>
          </p:cNvPr>
          <p:cNvSpPr txBox="1"/>
          <p:nvPr/>
        </p:nvSpPr>
        <p:spPr>
          <a:xfrm>
            <a:off x="168349" y="1552116"/>
            <a:ext cx="139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Step1:</a:t>
            </a:r>
          </a:p>
        </p:txBody>
      </p:sp>
      <p:sp>
        <p:nvSpPr>
          <p:cNvPr id="26" name="文本框 1">
            <a:extLst>
              <a:ext uri="{FF2B5EF4-FFF2-40B4-BE49-F238E27FC236}">
                <a16:creationId xmlns:a16="http://schemas.microsoft.com/office/drawing/2014/main" id="{4CEED2F4-3BF9-C341-920C-B70598B24CF5}"/>
              </a:ext>
            </a:extLst>
          </p:cNvPr>
          <p:cNvSpPr txBox="1"/>
          <p:nvPr/>
        </p:nvSpPr>
        <p:spPr>
          <a:xfrm>
            <a:off x="168349" y="3198167"/>
            <a:ext cx="139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Step2:</a:t>
            </a:r>
          </a:p>
        </p:txBody>
      </p:sp>
      <p:sp>
        <p:nvSpPr>
          <p:cNvPr id="27" name="文本框 1">
            <a:extLst>
              <a:ext uri="{FF2B5EF4-FFF2-40B4-BE49-F238E27FC236}">
                <a16:creationId xmlns:a16="http://schemas.microsoft.com/office/drawing/2014/main" id="{A609E072-E594-074C-8AB1-2BF9A1754CC9}"/>
              </a:ext>
            </a:extLst>
          </p:cNvPr>
          <p:cNvSpPr txBox="1"/>
          <p:nvPr/>
        </p:nvSpPr>
        <p:spPr>
          <a:xfrm>
            <a:off x="168349" y="4751885"/>
            <a:ext cx="139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Step3:</a:t>
            </a:r>
          </a:p>
        </p:txBody>
      </p:sp>
      <p:sp>
        <p:nvSpPr>
          <p:cNvPr id="28" name="文本框 1">
            <a:extLst>
              <a:ext uri="{FF2B5EF4-FFF2-40B4-BE49-F238E27FC236}">
                <a16:creationId xmlns:a16="http://schemas.microsoft.com/office/drawing/2014/main" id="{8E90A447-D63C-3740-B63F-77656F20B4C7}"/>
              </a:ext>
            </a:extLst>
          </p:cNvPr>
          <p:cNvSpPr txBox="1"/>
          <p:nvPr/>
        </p:nvSpPr>
        <p:spPr>
          <a:xfrm>
            <a:off x="1584405" y="1552116"/>
            <a:ext cx="6859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Compare the maximum site spacing of two dimensions, select the dimension with the larger maximum site spacing</a:t>
            </a:r>
          </a:p>
        </p:txBody>
      </p:sp>
      <p:sp>
        <p:nvSpPr>
          <p:cNvPr id="29" name="文本框 1">
            <a:extLst>
              <a:ext uri="{FF2B5EF4-FFF2-40B4-BE49-F238E27FC236}">
                <a16:creationId xmlns:a16="http://schemas.microsoft.com/office/drawing/2014/main" id="{A274AEF0-CD6B-594B-9ECD-70F29AFA7223}"/>
              </a:ext>
            </a:extLst>
          </p:cNvPr>
          <p:cNvSpPr txBox="1"/>
          <p:nvPr/>
        </p:nvSpPr>
        <p:spPr>
          <a:xfrm>
            <a:off x="1562260" y="3198167"/>
            <a:ext cx="7156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Divide sites into K partitions evenly, distance between each cluster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DDDA72E-3D39-F74A-BEB2-7BB159B38402}"/>
              </a:ext>
            </a:extLst>
          </p:cNvPr>
          <p:cNvSpPr/>
          <p:nvPr/>
        </p:nvSpPr>
        <p:spPr>
          <a:xfrm>
            <a:off x="5357206" y="206883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32" name="文本框 1">
            <a:extLst>
              <a:ext uri="{FF2B5EF4-FFF2-40B4-BE49-F238E27FC236}">
                <a16:creationId xmlns:a16="http://schemas.microsoft.com/office/drawing/2014/main" id="{E3110A25-5F45-4B4A-B7DA-AB6356E8624C}"/>
              </a:ext>
            </a:extLst>
          </p:cNvPr>
          <p:cNvSpPr txBox="1"/>
          <p:nvPr/>
        </p:nvSpPr>
        <p:spPr>
          <a:xfrm>
            <a:off x="1562260" y="4746685"/>
            <a:ext cx="6859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Calculate the center of each partition by the following equation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">
            <a:extLst>
              <a:ext uri="{FF2B5EF4-FFF2-40B4-BE49-F238E27FC236}">
                <a16:creationId xmlns:a16="http://schemas.microsoft.com/office/drawing/2014/main" id="{2CD4C3DA-A36A-9C4B-845A-BADD4C901B1C}"/>
              </a:ext>
            </a:extLst>
          </p:cNvPr>
          <p:cNvSpPr txBox="1"/>
          <p:nvPr/>
        </p:nvSpPr>
        <p:spPr>
          <a:xfrm>
            <a:off x="190498" y="680707"/>
            <a:ext cx="8718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Equally divided partition initialization method</a:t>
            </a:r>
          </a:p>
        </p:txBody>
      </p:sp>
    </p:spTree>
    <p:extLst>
      <p:ext uri="{BB962C8B-B14F-4D97-AF65-F5344CB8AC3E}">
        <p14:creationId xmlns:p14="http://schemas.microsoft.com/office/powerpoint/2010/main" val="2064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1">
            <a:extLst>
              <a:ext uri="{FF2B5EF4-FFF2-40B4-BE49-F238E27FC236}">
                <a16:creationId xmlns:a16="http://schemas.microsoft.com/office/drawing/2014/main" id="{C44C5C65-666D-4349-9EE3-1CED4A3B6290}"/>
              </a:ext>
            </a:extLst>
          </p:cNvPr>
          <p:cNvSpPr txBox="1"/>
          <p:nvPr/>
        </p:nvSpPr>
        <p:spPr>
          <a:xfrm>
            <a:off x="2743201" y="95932"/>
            <a:ext cx="44484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initial partitions</a:t>
            </a:r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EE093417-2942-9D4F-9D61-487A26194C77}"/>
              </a:ext>
            </a:extLst>
          </p:cNvPr>
          <p:cNvSpPr txBox="1"/>
          <p:nvPr/>
        </p:nvSpPr>
        <p:spPr>
          <a:xfrm>
            <a:off x="190498" y="680707"/>
            <a:ext cx="8718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Equally divided partition initialization method</a:t>
            </a: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14C5FA90-1AE0-6B4D-BE5B-6BE85231CE45}"/>
              </a:ext>
            </a:extLst>
          </p:cNvPr>
          <p:cNvSpPr txBox="1"/>
          <p:nvPr/>
        </p:nvSpPr>
        <p:spPr>
          <a:xfrm>
            <a:off x="709476" y="5913038"/>
            <a:ext cx="364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Partitions &amp;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Centers</a:t>
            </a: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97AB5B13-3B9B-A344-80CE-C9A214073558}"/>
              </a:ext>
            </a:extLst>
          </p:cNvPr>
          <p:cNvSpPr txBox="1"/>
          <p:nvPr/>
        </p:nvSpPr>
        <p:spPr>
          <a:xfrm>
            <a:off x="5313399" y="5923979"/>
            <a:ext cx="34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Clustering process</a:t>
            </a:r>
          </a:p>
        </p:txBody>
      </p:sp>
      <p:pic>
        <p:nvPicPr>
          <p:cNvPr id="3" name="图片 2" descr="图表, 散点图&#10;&#10;描述已自动生成">
            <a:extLst>
              <a:ext uri="{FF2B5EF4-FFF2-40B4-BE49-F238E27FC236}">
                <a16:creationId xmlns:a16="http://schemas.microsoft.com/office/drawing/2014/main" id="{F0ADB46B-26E4-1445-9B6F-5032864D1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3927"/>
            <a:ext cx="4658497" cy="4658497"/>
          </a:xfrm>
          <a:prstGeom prst="rect">
            <a:avLst/>
          </a:prstGeom>
        </p:spPr>
      </p:pic>
      <p:pic>
        <p:nvPicPr>
          <p:cNvPr id="5" name="图片 4" descr="图表, 散点图&#10;&#10;描述已自动生成">
            <a:extLst>
              <a:ext uri="{FF2B5EF4-FFF2-40B4-BE49-F238E27FC236}">
                <a16:creationId xmlns:a16="http://schemas.microsoft.com/office/drawing/2014/main" id="{99BBB834-716D-5E4A-B91F-955E2D34F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576" y="1158104"/>
            <a:ext cx="4750143" cy="4750143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D82EA66A-2E3C-DE44-8DBA-89118CDF1AB2}"/>
              </a:ext>
            </a:extLst>
          </p:cNvPr>
          <p:cNvCxnSpPr>
            <a:cxnSpLocks/>
          </p:cNvCxnSpPr>
          <p:nvPr/>
        </p:nvCxnSpPr>
        <p:spPr>
          <a:xfrm>
            <a:off x="765843" y="2236573"/>
            <a:ext cx="0" cy="2669059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9CF8B10B-5700-714F-AD44-D5B3D73EE60E}"/>
              </a:ext>
            </a:extLst>
          </p:cNvPr>
          <p:cNvCxnSpPr>
            <a:cxnSpLocks/>
          </p:cNvCxnSpPr>
          <p:nvPr/>
        </p:nvCxnSpPr>
        <p:spPr>
          <a:xfrm>
            <a:off x="1425148" y="2236573"/>
            <a:ext cx="0" cy="2669059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A42609E-2FCB-E940-8AA2-6FCE2BD25D14}"/>
              </a:ext>
            </a:extLst>
          </p:cNvPr>
          <p:cNvCxnSpPr>
            <a:cxnSpLocks/>
          </p:cNvCxnSpPr>
          <p:nvPr/>
        </p:nvCxnSpPr>
        <p:spPr>
          <a:xfrm>
            <a:off x="2098336" y="2236573"/>
            <a:ext cx="0" cy="2669059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01929BF-A67F-FA49-8E5E-FFAB0884EEBA}"/>
              </a:ext>
            </a:extLst>
          </p:cNvPr>
          <p:cNvCxnSpPr>
            <a:cxnSpLocks/>
          </p:cNvCxnSpPr>
          <p:nvPr/>
        </p:nvCxnSpPr>
        <p:spPr>
          <a:xfrm>
            <a:off x="4044780" y="2236573"/>
            <a:ext cx="0" cy="2669059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EEDC052C-F7B7-1E4C-B6E1-11AC4B371B84}"/>
              </a:ext>
            </a:extLst>
          </p:cNvPr>
          <p:cNvCxnSpPr>
            <a:cxnSpLocks/>
          </p:cNvCxnSpPr>
          <p:nvPr/>
        </p:nvCxnSpPr>
        <p:spPr>
          <a:xfrm>
            <a:off x="2743201" y="2236573"/>
            <a:ext cx="0" cy="2669059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A8481EFF-4137-C540-9672-6E727FF8A50C}"/>
              </a:ext>
            </a:extLst>
          </p:cNvPr>
          <p:cNvCxnSpPr>
            <a:cxnSpLocks/>
          </p:cNvCxnSpPr>
          <p:nvPr/>
        </p:nvCxnSpPr>
        <p:spPr>
          <a:xfrm>
            <a:off x="3385752" y="2236573"/>
            <a:ext cx="0" cy="2669059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25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/>
          <p:cNvSpPr txBox="1"/>
          <p:nvPr/>
        </p:nvSpPr>
        <p:spPr>
          <a:xfrm>
            <a:off x="1086376" y="2074361"/>
            <a:ext cx="6937706" cy="199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</a:p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Please contact me with email </a:t>
            </a:r>
          </a:p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you have any problem</a:t>
            </a:r>
          </a:p>
          <a:p>
            <a:pPr lvl="0" algn="ctr">
              <a:lnSpc>
                <a:spcPct val="140000"/>
              </a:lnSpc>
              <a:defRPr/>
            </a:pPr>
            <a:endParaRPr lang="zh-CN" altLang="en-US" sz="2700" b="1" dirty="0">
              <a:solidFill>
                <a:srgbClr val="ED6C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2939917" y="5500815"/>
            <a:ext cx="3211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1500" b="1" dirty="0">
                <a:solidFill>
                  <a:srgbClr val="2B7585"/>
                </a:solidFill>
                <a:latin typeface="Times New Roman" panose="02020503050405090304" charset="0"/>
                <a:ea typeface="微软雅黑" panose="020B0503020204020204" pitchFamily="34" charset="-122"/>
              </a:rPr>
              <a:t> 2020.10.22</a:t>
            </a:r>
            <a:endParaRPr lang="zh-CN" altLang="en-US" sz="1350" b="1" dirty="0">
              <a:solidFill>
                <a:srgbClr val="2B7585"/>
              </a:solidFill>
              <a:latin typeface="Times New Roman" panose="02020503050405090304" charset="0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215355" y="3744096"/>
            <a:ext cx="6937706" cy="987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7"/>
          <p:cNvSpPr txBox="1"/>
          <p:nvPr/>
        </p:nvSpPr>
        <p:spPr>
          <a:xfrm>
            <a:off x="3763142" y="4022474"/>
            <a:ext cx="1564852" cy="43813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altLang="zh-CN" b="1" dirty="0" err="1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ZhicongSun</a:t>
            </a:r>
            <a:endParaRPr lang="zh-CN" altLang="en-US" b="1" dirty="0">
              <a:solidFill>
                <a:srgbClr val="2B75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13"/>
          <p:cNvSpPr txBox="1"/>
          <p:nvPr/>
        </p:nvSpPr>
        <p:spPr>
          <a:xfrm>
            <a:off x="2700948" y="4693319"/>
            <a:ext cx="3836884" cy="43813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altLang="zh-CN" b="1" dirty="0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12032471@mail.sustech.edu.cn</a:t>
            </a:r>
            <a:endParaRPr lang="zh-CN" altLang="en-US" b="1" dirty="0">
              <a:solidFill>
                <a:srgbClr val="2B75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15"/>
          <p:cNvSpPr txBox="1"/>
          <p:nvPr/>
        </p:nvSpPr>
        <p:spPr>
          <a:xfrm>
            <a:off x="2505044" y="4349661"/>
            <a:ext cx="4248022" cy="43813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altLang="zh-CN" b="1" dirty="0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Computer Science and Engineering</a:t>
            </a:r>
            <a:endParaRPr lang="zh-CN" altLang="en-US" b="1" dirty="0">
              <a:solidFill>
                <a:srgbClr val="2B75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9" name="直接连接符 6"/>
          <p:cNvCxnSpPr/>
          <p:nvPr/>
        </p:nvCxnSpPr>
        <p:spPr>
          <a:xfrm flipV="1">
            <a:off x="2200172" y="5835174"/>
            <a:ext cx="4710113" cy="2524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13">
            <a:extLst>
              <a:ext uri="{FF2B5EF4-FFF2-40B4-BE49-F238E27FC236}">
                <a16:creationId xmlns:a16="http://schemas.microsoft.com/office/drawing/2014/main" id="{C39A7312-C804-AD47-837B-CADFC6749326}"/>
              </a:ext>
            </a:extLst>
          </p:cNvPr>
          <p:cNvSpPr txBox="1"/>
          <p:nvPr/>
        </p:nvSpPr>
        <p:spPr>
          <a:xfrm>
            <a:off x="3514005" y="5051488"/>
            <a:ext cx="2230099" cy="43813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altLang="zh-CN" b="1" dirty="0" err="1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Github</a:t>
            </a:r>
            <a:r>
              <a:rPr lang="en-US" altLang="zh-CN" b="1" dirty="0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en-US" altLang="zh-CN" b="1" dirty="0" err="1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RadarSun</a:t>
            </a:r>
            <a:endParaRPr lang="zh-CN" altLang="en-US" b="1" dirty="0">
              <a:solidFill>
                <a:srgbClr val="2B75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10623</TotalTime>
  <Words>473</Words>
  <Application>Microsoft Macintosh PowerPoint</Application>
  <PresentationFormat>全屏显示(4:3)</PresentationFormat>
  <Paragraphs>71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微软雅黑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A2210</dc:creator>
  <cp:lastModifiedBy>A2210</cp:lastModifiedBy>
  <cp:revision>208</cp:revision>
  <dcterms:created xsi:type="dcterms:W3CDTF">2020-09-16T09:18:26Z</dcterms:created>
  <dcterms:modified xsi:type="dcterms:W3CDTF">2020-10-21T18:11:22Z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2052-2.4.0.3944</vt:lpwstr>
  </property>
</Properties>
</file>