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69" r:id="rId4"/>
    <p:sldId id="270" r:id="rId5"/>
    <p:sldId id="271" r:id="rId6"/>
    <p:sldId id="264" r:id="rId7"/>
    <p:sldId id="266" r:id="rId8"/>
    <p:sldId id="267" r:id="rId9"/>
    <p:sldId id="265" r:id="rId10"/>
    <p:sldId id="272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85133" autoAdjust="0"/>
  </p:normalViewPr>
  <p:slideViewPr>
    <p:cSldViewPr snapToGrid="0" snapToObjects="1">
      <p:cViewPr>
        <p:scale>
          <a:sx n="75" d="100"/>
          <a:sy n="75" d="100"/>
        </p:scale>
        <p:origin x="-438" y="-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15C3A-56B1-471F-BB0E-051749F0782C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334E3-DD65-4293-9AB6-86615258B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27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Hi</a:t>
            </a:r>
            <a:r>
              <a:rPr lang="en-US" altLang="zh-CN" baseline="0" dirty="0" smtClean="0"/>
              <a:t> everyone! I’m very lucky to be here. My name is </a:t>
            </a:r>
            <a:r>
              <a:rPr lang="en-US" altLang="zh-CN" baseline="0" dirty="0" err="1" smtClean="0"/>
              <a:t>Zhicong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Sun,studying</a:t>
            </a:r>
            <a:r>
              <a:rPr lang="en-US" altLang="zh-CN" baseline="0" dirty="0" smtClean="0"/>
              <a:t> in computer science and engineering.</a:t>
            </a:r>
          </a:p>
          <a:p>
            <a:r>
              <a:rPr lang="en-US" altLang="zh-CN" baseline="0" dirty="0" smtClean="0"/>
              <a:t>Today I want to introduce the research behavior of the nearest neighbor greedy algorithm in TSP.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Let’s look at the situation 1.</a:t>
            </a:r>
          </a:p>
          <a:p>
            <a:r>
              <a:rPr lang="en-US" altLang="zh-CN" dirty="0" smtClean="0"/>
              <a:t>Here is a table to show the weights between different cities</a:t>
            </a:r>
          </a:p>
          <a:p>
            <a:r>
              <a:rPr lang="en-US" altLang="zh-CN" dirty="0" smtClean="0"/>
              <a:t>You can see the diagram in the lower right corner</a:t>
            </a:r>
          </a:p>
          <a:p>
            <a:r>
              <a:rPr lang="en-US" altLang="zh-CN" dirty="0" smtClean="0"/>
              <a:t>Give</a:t>
            </a:r>
            <a:r>
              <a:rPr lang="en-US" altLang="zh-CN" baseline="0" dirty="0" smtClean="0"/>
              <a:t> each city a name and mark the weight between two cities like this</a:t>
            </a:r>
          </a:p>
          <a:p>
            <a:r>
              <a:rPr lang="en-US" altLang="zh-CN" baseline="0" dirty="0" smtClean="0"/>
              <a:t>Then I will discuss 2 solutions of situation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r>
              <a:rPr lang="en-US" altLang="zh-CN" baseline="0" dirty="0" smtClean="0"/>
              <a:t> 1: The nearest neighbor greedy algorithm</a:t>
            </a:r>
          </a:p>
          <a:p>
            <a:r>
              <a:rPr lang="en-US" altLang="zh-CN" baseline="0" dirty="0" smtClean="0"/>
              <a:t>Suppose people start from A, under the greedy strategy, he goes to </a:t>
            </a:r>
            <a:r>
              <a:rPr lang="en-US" altLang="zh-CN" baseline="0" dirty="0" err="1" smtClean="0"/>
              <a:t>B,and</a:t>
            </a:r>
            <a:r>
              <a:rPr lang="en-US" altLang="zh-CN" baseline="0" dirty="0" smtClean="0"/>
              <a:t> then C,D,E,F</a:t>
            </a:r>
          </a:p>
          <a:p>
            <a:r>
              <a:rPr lang="en-US" altLang="zh-CN" dirty="0" smtClean="0"/>
              <a:t>When he reaches </a:t>
            </a:r>
            <a:r>
              <a:rPr lang="en-US" altLang="zh-CN" dirty="0" err="1" smtClean="0"/>
              <a:t>F,there</a:t>
            </a:r>
            <a:r>
              <a:rPr lang="en-US" altLang="zh-CN" dirty="0" smtClean="0"/>
              <a:t> are two paths to</a:t>
            </a:r>
            <a:r>
              <a:rPr lang="en-US" altLang="zh-CN" baseline="0" dirty="0" smtClean="0"/>
              <a:t> be choose ,he chooses the short one ,and then goes to </a:t>
            </a:r>
            <a:r>
              <a:rPr lang="en-US" altLang="zh-CN" baseline="0" dirty="0" err="1" smtClean="0"/>
              <a:t>I,H,G,J,finally</a:t>
            </a:r>
            <a:r>
              <a:rPr lang="en-US" altLang="zh-CN" baseline="0" dirty="0" smtClean="0"/>
              <a:t> return to A</a:t>
            </a:r>
          </a:p>
          <a:p>
            <a:r>
              <a:rPr lang="en-US" altLang="zh-CN" baseline="0" dirty="0" smtClean="0"/>
              <a:t>Through </a:t>
            </a:r>
            <a:r>
              <a:rPr lang="en-US" altLang="zh-CN" baseline="0" dirty="0" err="1" smtClean="0"/>
              <a:t>calculation,we</a:t>
            </a:r>
            <a:r>
              <a:rPr lang="en-US" altLang="zh-CN" baseline="0" dirty="0" smtClean="0"/>
              <a:t> can conclude that tour length is 18</a:t>
            </a:r>
          </a:p>
          <a:p>
            <a:r>
              <a:rPr lang="en-US" altLang="zh-CN" baseline="0" dirty="0" smtClean="0"/>
              <a:t>The quality will be given later.</a:t>
            </a:r>
          </a:p>
          <a:p>
            <a:r>
              <a:rPr lang="en-US" altLang="zh-CN" baseline="0" dirty="0" err="1" smtClean="0"/>
              <a:t>In solution 1,people choose the best one each step, however, this</a:t>
            </a:r>
            <a:r>
              <a:rPr lang="en-US" altLang="zh-CN" baseline="0" dirty="0" smtClean="0"/>
              <a:t> is not the best </a:t>
            </a:r>
            <a:r>
              <a:rPr lang="en-US" altLang="zh-CN" baseline="0" dirty="0" err="1" smtClean="0"/>
              <a:t>solution,let’s</a:t>
            </a:r>
            <a:r>
              <a:rPr lang="en-US" altLang="zh-CN" baseline="0" dirty="0" smtClean="0"/>
              <a:t> look at the solution 2</a:t>
            </a:r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Similarly,People</a:t>
            </a:r>
            <a:r>
              <a:rPr lang="en-US" altLang="zh-CN" baseline="0" dirty="0" smtClean="0"/>
              <a:t> start from </a:t>
            </a:r>
            <a:r>
              <a:rPr lang="en-US" altLang="zh-CN" baseline="0" dirty="0" err="1" smtClean="0"/>
              <a:t>A,and</a:t>
            </a:r>
            <a:r>
              <a:rPr lang="en-US" altLang="zh-CN" baseline="0" dirty="0" smtClean="0"/>
              <a:t> then goes to B,C,D,E,F</a:t>
            </a:r>
          </a:p>
          <a:p>
            <a:r>
              <a:rPr lang="en-US" altLang="zh-CN" baseline="0" dirty="0" smtClean="0"/>
              <a:t>When he reaches </a:t>
            </a:r>
            <a:r>
              <a:rPr lang="en-US" altLang="zh-CN" baseline="0" dirty="0" err="1" smtClean="0"/>
              <a:t>F,he</a:t>
            </a:r>
            <a:r>
              <a:rPr lang="en-US" altLang="zh-CN" baseline="0" dirty="0" smtClean="0"/>
              <a:t> choose the long </a:t>
            </a:r>
            <a:r>
              <a:rPr lang="en-US" altLang="zh-CN" baseline="0" dirty="0" err="1" smtClean="0"/>
              <a:t>one,and</a:t>
            </a:r>
            <a:r>
              <a:rPr lang="en-US" altLang="zh-CN" baseline="0" dirty="0" smtClean="0"/>
              <a:t> then goes to </a:t>
            </a:r>
            <a:r>
              <a:rPr lang="en-US" altLang="zh-CN" baseline="0" dirty="0" err="1" smtClean="0"/>
              <a:t>G,then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I,H,J,finally</a:t>
            </a:r>
            <a:r>
              <a:rPr lang="en-US" altLang="zh-CN" baseline="0" dirty="0" smtClean="0"/>
              <a:t> return to A</a:t>
            </a:r>
          </a:p>
          <a:p>
            <a:r>
              <a:rPr lang="en-US" altLang="zh-CN" baseline="0" dirty="0" smtClean="0"/>
              <a:t>The tour length is 16,this is the optimal </a:t>
            </a:r>
            <a:r>
              <a:rPr lang="en-US" altLang="zh-CN" baseline="0" dirty="0" err="1" smtClean="0"/>
              <a:t>one,and</a:t>
            </a:r>
            <a:r>
              <a:rPr lang="en-US" altLang="zh-CN" baseline="0" dirty="0" smtClean="0"/>
              <a:t> the quality will be define as 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can see that the tour length by greedy algorithm is not optimal. Why?</a:t>
            </a:r>
          </a:p>
          <a:p>
            <a:r>
              <a:rPr lang="en-US" altLang="zh-CN" dirty="0" smtClean="0"/>
              <a:t>Let’s compare solution</a:t>
            </a:r>
            <a:r>
              <a:rPr lang="en-US" altLang="zh-CN" baseline="0" dirty="0" smtClean="0"/>
              <a:t> 1 and solution2,they start from the same city,</a:t>
            </a:r>
          </a:p>
          <a:p>
            <a:r>
              <a:rPr lang="en-US" altLang="zh-CN" baseline="0" dirty="0" smtClean="0"/>
              <a:t>solution 1 select f to </a:t>
            </a:r>
            <a:r>
              <a:rPr lang="en-US" altLang="zh-CN" baseline="0" dirty="0" err="1" smtClean="0"/>
              <a:t>I,it</a:t>
            </a:r>
            <a:r>
              <a:rPr lang="en-US" altLang="zh-CN" baseline="0" dirty="0" smtClean="0"/>
              <a:t> weights 1, solution 2 select F to </a:t>
            </a:r>
            <a:r>
              <a:rPr lang="en-US" altLang="zh-CN" baseline="0" dirty="0" err="1" smtClean="0"/>
              <a:t>G,it</a:t>
            </a:r>
            <a:r>
              <a:rPr lang="en-US" altLang="zh-CN" baseline="0" dirty="0" smtClean="0"/>
              <a:t> weights 2,</a:t>
            </a:r>
          </a:p>
          <a:p>
            <a:r>
              <a:rPr lang="en-US" altLang="zh-CN" baseline="0" dirty="0" err="1" smtClean="0"/>
              <a:t>however,solution</a:t>
            </a:r>
            <a:r>
              <a:rPr lang="en-US" altLang="zh-CN" baseline="0" dirty="0" smtClean="0"/>
              <a:t> 1 cost 9 to reach </a:t>
            </a:r>
            <a:r>
              <a:rPr lang="en-US" altLang="zh-CN" baseline="0" dirty="0" err="1" smtClean="0"/>
              <a:t>J,solution</a:t>
            </a:r>
            <a:r>
              <a:rPr lang="en-US" altLang="zh-CN" baseline="0" dirty="0" smtClean="0"/>
              <a:t> 2 cost only 6 to reach J.</a:t>
            </a:r>
          </a:p>
          <a:p>
            <a:r>
              <a:rPr lang="en-US" altLang="zh-CN" dirty="0" smtClean="0"/>
              <a:t>It abandons the shorter path at this time, so as to obtain a shorter path on the later road</a:t>
            </a:r>
          </a:p>
          <a:p>
            <a:r>
              <a:rPr lang="en-US" altLang="zh-CN" dirty="0" smtClean="0"/>
              <a:t>The greedy algorithm approaches the global optimum by selecting the local optimum again and again</a:t>
            </a:r>
            <a:r>
              <a:rPr lang="en-US" altLang="zh-CN" dirty="0" err="1" smtClean="0"/>
              <a:t>, but</a:t>
            </a:r>
            <a:r>
              <a:rPr lang="en-US" altLang="zh-CN" dirty="0" smtClean="0"/>
              <a:t> sometimes it cannot</a:t>
            </a:r>
            <a:r>
              <a:rPr lang="en-US" altLang="zh-CN" baseline="0" dirty="0" smtClean="0"/>
              <a:t> reach the global optimum</a:t>
            </a:r>
          </a:p>
          <a:p>
            <a:r>
              <a:rPr lang="en-US" altLang="zh-CN" baseline="0" dirty="0" smtClean="0"/>
              <a:t>In this time, we can get the quality of solution 1 is 1.125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So,</a:t>
            </a:r>
            <a:r>
              <a:rPr lang="en-US" altLang="zh-CN" baseline="0" dirty="0" smtClean="0"/>
              <a:t> solution 1 is used to </a:t>
            </a:r>
            <a:r>
              <a:rPr lang="en-US" altLang="zh-CN" baseline="0" dirty="0" err="1" smtClean="0"/>
              <a:t>demestrate</a:t>
            </a:r>
            <a:r>
              <a:rPr lang="en-US" altLang="zh-CN" baseline="0" dirty="0" smtClean="0"/>
              <a:t> the characteristics of greedy algorithm, </a:t>
            </a:r>
          </a:p>
          <a:p>
            <a:r>
              <a:rPr lang="en-US" altLang="zh-CN" baseline="0" dirty="0" smtClean="0"/>
              <a:t>solution 2 is used to describe the influence of different starting points on the results of greedy algorithm</a:t>
            </a:r>
          </a:p>
          <a:p>
            <a:r>
              <a:rPr lang="en-US" altLang="zh-CN" dirty="0" smtClean="0"/>
              <a:t>Here</a:t>
            </a:r>
            <a:r>
              <a:rPr lang="en-US" altLang="zh-CN" baseline="0" dirty="0" smtClean="0"/>
              <a:t> is a similar </a:t>
            </a:r>
            <a:r>
              <a:rPr lang="en-US" altLang="zh-CN" baseline="0" dirty="0" err="1" smtClean="0"/>
              <a:t>tabel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68814" y="246438"/>
            <a:ext cx="2701290" cy="1947545"/>
          </a:xfrm>
          <a:prstGeom prst="rect">
            <a:avLst/>
          </a:prstGeom>
        </p:spPr>
      </p:pic>
      <p:cxnSp>
        <p:nvCxnSpPr>
          <p:cNvPr id="9" name="直接连接符 6"/>
          <p:cNvCxnSpPr/>
          <p:nvPr userDrawn="1"/>
        </p:nvCxnSpPr>
        <p:spPr>
          <a:xfrm flipV="1">
            <a:off x="1620472" y="3849126"/>
            <a:ext cx="9250274" cy="131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"/>
          <p:cNvCxnSpPr/>
          <p:nvPr userDrawn="1"/>
        </p:nvCxnSpPr>
        <p:spPr>
          <a:xfrm flipV="1">
            <a:off x="2920680" y="5831261"/>
            <a:ext cx="6280150" cy="336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452-0CEE-024C-9A2F-0291B7088203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CAAA-2DCB-2649-91BD-10F77BC0E3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452-0CEE-024C-9A2F-0291B7088203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CAAA-2DCB-2649-91BD-10F77BC0E3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452-0CEE-024C-9A2F-0291B7088203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CAAA-2DCB-2649-91BD-10F77BC0E3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452-0CEE-024C-9A2F-0291B7088203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CAAA-2DCB-2649-91BD-10F77BC0E3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游戏机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80613" y="-1353028"/>
            <a:ext cx="5666938" cy="4004547"/>
          </a:xfrm>
          <a:prstGeom prst="rect">
            <a:avLst/>
          </a:prstGeom>
          <a:noFill/>
        </p:spPr>
      </p:pic>
      <p:pic>
        <p:nvPicPr>
          <p:cNvPr id="12" name="图片 11" descr="校徽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6188" y="45384"/>
            <a:ext cx="1665312" cy="12006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游戏机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80613" y="-1353028"/>
            <a:ext cx="5666938" cy="4004547"/>
          </a:xfrm>
          <a:prstGeom prst="rect">
            <a:avLst/>
          </a:prstGeom>
          <a:noFill/>
        </p:spPr>
      </p:pic>
      <p:pic>
        <p:nvPicPr>
          <p:cNvPr id="12" name="图片 11" descr="校徽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6188" y="45384"/>
            <a:ext cx="1665312" cy="12006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游戏机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80613" y="-1353028"/>
            <a:ext cx="5666938" cy="4004547"/>
          </a:xfrm>
          <a:prstGeom prst="rect">
            <a:avLst/>
          </a:prstGeom>
          <a:noFill/>
        </p:spPr>
      </p:pic>
      <p:pic>
        <p:nvPicPr>
          <p:cNvPr id="12" name="图片 11" descr="校徽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6188" y="45384"/>
            <a:ext cx="1665312" cy="12006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游戏机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80613" y="-1353028"/>
            <a:ext cx="5666938" cy="4004547"/>
          </a:xfrm>
          <a:prstGeom prst="rect">
            <a:avLst/>
          </a:prstGeom>
          <a:noFill/>
        </p:spPr>
      </p:pic>
      <p:pic>
        <p:nvPicPr>
          <p:cNvPr id="12" name="图片 11" descr="校徽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6188" y="45384"/>
            <a:ext cx="1665312" cy="12006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452-0CEE-024C-9A2F-0291B7088203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CAAA-2DCB-2649-91BD-10F77BC0E3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452-0CEE-024C-9A2F-0291B7088203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CAAA-2DCB-2649-91BD-10F77BC0E3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452-0CEE-024C-9A2F-0291B7088203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CAAA-2DCB-2649-91BD-10F77BC0E3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452-0CEE-024C-9A2F-0291B7088203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CAAA-2DCB-2649-91BD-10F77BC0E3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B1452-0CEE-024C-9A2F-0291B7088203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DCAAA-2DCB-2649-91BD-10F77BC0E3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1913324" y="2361478"/>
            <a:ext cx="8664570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search behavior of </a:t>
            </a:r>
            <a:r>
              <a:rPr lang="en-US" altLang="zh-CN" sz="3600" b="1" dirty="0" smtClean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36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nearest </a:t>
            </a:r>
            <a:endParaRPr lang="en-US" altLang="zh-CN" sz="3600" b="1" dirty="0" smtClean="0">
              <a:solidFill>
                <a:srgbClr val="ED6C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b="1" dirty="0" smtClean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neighbor </a:t>
            </a:r>
            <a:r>
              <a:rPr lang="en-US" altLang="zh-CN" sz="36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greedy </a:t>
            </a:r>
            <a:r>
              <a:rPr lang="en-US" altLang="zh-CN" sz="3600" b="1" dirty="0" smtClean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in TSP</a:t>
            </a:r>
            <a:endParaRPr lang="en-US" altLang="zh-CN" sz="3600" b="1" dirty="0">
              <a:solidFill>
                <a:srgbClr val="ED6C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40000"/>
              </a:lnSpc>
              <a:defRPr/>
            </a:pPr>
            <a:endParaRPr lang="zh-CN" altLang="en-US" sz="3600" b="1" dirty="0">
              <a:solidFill>
                <a:srgbClr val="ED6C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78593" y="5982428"/>
            <a:ext cx="42817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000" b="1" dirty="0">
                <a:solidFill>
                  <a:srgbClr val="2B7585"/>
                </a:solidFill>
                <a:latin typeface="Times New Roman" panose="02020503050405090304" charset="0"/>
                <a:ea typeface="微软雅黑" panose="020B0503020204020204" pitchFamily="34" charset="-122"/>
              </a:rPr>
              <a:t> 2020.09.17</a:t>
            </a:r>
            <a:endParaRPr lang="zh-CN" altLang="en-US" b="1" dirty="0">
              <a:solidFill>
                <a:srgbClr val="2B7585"/>
              </a:solidFill>
              <a:latin typeface="Times New Roman" panose="0202050305040509030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620472" y="3849126"/>
            <a:ext cx="9250274" cy="131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04983" y="4337404"/>
            <a:ext cx="2114681" cy="55335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altLang="zh-CN" sz="2400" b="1" dirty="0" err="1" smtClean="0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Zhicong</a:t>
            </a:r>
            <a:r>
              <a:rPr lang="en-US" altLang="zh-CN" sz="2400" b="1" dirty="0" smtClean="0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Sun</a:t>
            </a:r>
            <a:endParaRPr lang="zh-CN" altLang="en-US" sz="2400" b="1" dirty="0">
              <a:solidFill>
                <a:srgbClr val="2B75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36503" y="5231863"/>
            <a:ext cx="5051639" cy="55335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altLang="zh-CN" sz="2400" b="1" dirty="0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12032471@mail.sustech.edu.cn</a:t>
            </a:r>
            <a:endParaRPr lang="zh-CN" altLang="en-US" sz="2400" b="1" dirty="0">
              <a:solidFill>
                <a:srgbClr val="2B75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61877" y="4773653"/>
            <a:ext cx="5600892" cy="55335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altLang="zh-CN" sz="2400" b="1" dirty="0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Computer Science and Engineering</a:t>
            </a:r>
            <a:endParaRPr lang="zh-CN" altLang="en-US" sz="2400" b="1" dirty="0">
              <a:solidFill>
                <a:srgbClr val="2B75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8" name="直接连接符 6"/>
          <p:cNvCxnSpPr/>
          <p:nvPr/>
        </p:nvCxnSpPr>
        <p:spPr>
          <a:xfrm flipV="1">
            <a:off x="2920680" y="5831261"/>
            <a:ext cx="6280150" cy="336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018" y="3616814"/>
            <a:ext cx="10598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Starting City is very important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637318" y="4271790"/>
            <a:ext cx="5661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optimal route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37319" y="4844057"/>
            <a:ext cx="691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sub-optimal route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637318" y="5367277"/>
            <a:ext cx="7770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Cannot travel over all cities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142018" y="1102214"/>
            <a:ext cx="10598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Greedy algorithm cannot reach the global optimum all the time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738919" y="2310229"/>
            <a:ext cx="10598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How to reach : Each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local optimal solution must be in the global optimal solution sequence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/>
          <p:cNvSpPr txBox="1"/>
          <p:nvPr/>
        </p:nvSpPr>
        <p:spPr>
          <a:xfrm>
            <a:off x="1448500" y="1622814"/>
            <a:ext cx="9250274" cy="271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</a:p>
          <a:p>
            <a:pPr algn="ctr"/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Please contact me with email </a:t>
            </a:r>
          </a:p>
          <a:p>
            <a:pPr algn="ctr"/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 you have any problem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40000"/>
              </a:lnSpc>
              <a:defRPr/>
            </a:pPr>
            <a:endParaRPr lang="zh-CN" altLang="en-US" sz="3600" b="1" dirty="0">
              <a:solidFill>
                <a:srgbClr val="ED6C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3877025" y="5865320"/>
            <a:ext cx="42817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000" b="1" dirty="0">
                <a:solidFill>
                  <a:srgbClr val="2B7585"/>
                </a:solidFill>
                <a:latin typeface="Times New Roman" panose="02020503050405090304" charset="0"/>
                <a:ea typeface="微软雅黑" panose="020B0503020204020204" pitchFamily="34" charset="-122"/>
              </a:rPr>
              <a:t> 2020.09.17</a:t>
            </a:r>
            <a:endParaRPr lang="zh-CN" altLang="en-US" b="1" dirty="0">
              <a:solidFill>
                <a:srgbClr val="2B7585"/>
              </a:solidFill>
              <a:latin typeface="Times New Roman" panose="02020503050405090304" charset="0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620472" y="3849126"/>
            <a:ext cx="9250274" cy="131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7"/>
          <p:cNvSpPr txBox="1"/>
          <p:nvPr/>
        </p:nvSpPr>
        <p:spPr>
          <a:xfrm>
            <a:off x="5049100" y="4220296"/>
            <a:ext cx="2023310" cy="55335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altLang="zh-CN" sz="2400" b="1" dirty="0" err="1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ZhicongSun</a:t>
            </a:r>
            <a:endParaRPr lang="zh-CN" altLang="en-US" sz="2400" b="1" dirty="0">
              <a:solidFill>
                <a:srgbClr val="2B75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13"/>
          <p:cNvSpPr txBox="1"/>
          <p:nvPr/>
        </p:nvSpPr>
        <p:spPr>
          <a:xfrm>
            <a:off x="3633367" y="5114755"/>
            <a:ext cx="5051639" cy="6093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altLang="zh-CN" sz="24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12032471@mail.sustech.edu.cn</a:t>
            </a:r>
            <a:endParaRPr lang="zh-CN" altLang="en-US" sz="2400" b="1" dirty="0">
              <a:solidFill>
                <a:srgbClr val="ED6C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15"/>
          <p:cNvSpPr txBox="1"/>
          <p:nvPr/>
        </p:nvSpPr>
        <p:spPr>
          <a:xfrm>
            <a:off x="3371623" y="4656545"/>
            <a:ext cx="5600892" cy="55335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altLang="zh-CN" sz="2400" b="1" dirty="0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Computer Science and Engineering</a:t>
            </a:r>
            <a:endParaRPr lang="zh-CN" altLang="en-US" sz="2400" b="1" dirty="0">
              <a:solidFill>
                <a:srgbClr val="2B75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9" name="直接连接符 6"/>
          <p:cNvCxnSpPr/>
          <p:nvPr/>
        </p:nvCxnSpPr>
        <p:spPr>
          <a:xfrm flipV="1">
            <a:off x="3019112" y="5714153"/>
            <a:ext cx="6280150" cy="336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063" y="2812480"/>
            <a:ext cx="3064679" cy="2953236"/>
          </a:xfrm>
          <a:prstGeom prst="rect">
            <a:avLst/>
          </a:prstGeom>
        </p:spPr>
      </p:pic>
      <p:pic>
        <p:nvPicPr>
          <p:cNvPr id="5" name="图片 4" descr="图片包含 门, 游戏, 一群, 一对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89" y="2011922"/>
            <a:ext cx="6130570" cy="3672963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5381379" y="4738180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113687" y="4727615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867851" y="4012552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566866" y="4727614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567155" y="3997604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352391" y="4723926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388457" y="3235788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869460" y="4725968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061546" y="3227331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88867" y="3990252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线连接符 15"/>
          <p:cNvCxnSpPr>
            <a:stCxn id="6" idx="0"/>
            <a:endCxn id="58" idx="2"/>
          </p:cNvCxnSpPr>
          <p:nvPr/>
        </p:nvCxnSpPr>
        <p:spPr>
          <a:xfrm flipV="1">
            <a:off x="5643603" y="4423787"/>
            <a:ext cx="6709" cy="314393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stCxn id="15" idx="6"/>
            <a:endCxn id="8" idx="2"/>
          </p:cNvCxnSpPr>
          <p:nvPr/>
        </p:nvCxnSpPr>
        <p:spPr>
          <a:xfrm>
            <a:off x="5913314" y="4220407"/>
            <a:ext cx="954537" cy="2230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10" idx="0"/>
            <a:endCxn id="14" idx="2"/>
          </p:cNvCxnSpPr>
          <p:nvPr/>
        </p:nvCxnSpPr>
        <p:spPr>
          <a:xfrm flipV="1">
            <a:off x="1829379" y="3457486"/>
            <a:ext cx="1232167" cy="540118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7" idx="6"/>
            <a:endCxn id="13" idx="2"/>
          </p:cNvCxnSpPr>
          <p:nvPr/>
        </p:nvCxnSpPr>
        <p:spPr>
          <a:xfrm flipV="1">
            <a:off x="3638134" y="4956123"/>
            <a:ext cx="231326" cy="1647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9" idx="6"/>
            <a:endCxn id="11" idx="2"/>
          </p:cNvCxnSpPr>
          <p:nvPr/>
        </p:nvCxnSpPr>
        <p:spPr>
          <a:xfrm flipV="1">
            <a:off x="2091313" y="4954081"/>
            <a:ext cx="261078" cy="3688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13" idx="6"/>
            <a:endCxn id="6" idx="2"/>
          </p:cNvCxnSpPr>
          <p:nvPr/>
        </p:nvCxnSpPr>
        <p:spPr>
          <a:xfrm>
            <a:off x="4393907" y="4956123"/>
            <a:ext cx="987472" cy="12212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2" idx="4"/>
            <a:endCxn id="58" idx="0"/>
          </p:cNvCxnSpPr>
          <p:nvPr/>
        </p:nvCxnSpPr>
        <p:spPr>
          <a:xfrm flipH="1">
            <a:off x="5650312" y="3696097"/>
            <a:ext cx="369" cy="32758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>
            <a:stCxn id="11" idx="6"/>
            <a:endCxn id="7" idx="2"/>
          </p:cNvCxnSpPr>
          <p:nvPr/>
        </p:nvCxnSpPr>
        <p:spPr>
          <a:xfrm>
            <a:off x="2876838" y="4954081"/>
            <a:ext cx="236849" cy="3689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>
            <a:stCxn id="8" idx="2"/>
            <a:endCxn id="6" idx="6"/>
          </p:cNvCxnSpPr>
          <p:nvPr/>
        </p:nvCxnSpPr>
        <p:spPr>
          <a:xfrm flipH="1">
            <a:off x="5905826" y="4242707"/>
            <a:ext cx="962025" cy="725628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14" idx="5"/>
            <a:endCxn id="8" idx="1"/>
          </p:cNvCxnSpPr>
          <p:nvPr/>
        </p:nvCxnSpPr>
        <p:spPr>
          <a:xfrm>
            <a:off x="3509190" y="3620229"/>
            <a:ext cx="3435464" cy="459734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14" idx="6"/>
            <a:endCxn id="12" idx="2"/>
          </p:cNvCxnSpPr>
          <p:nvPr/>
        </p:nvCxnSpPr>
        <p:spPr>
          <a:xfrm>
            <a:off x="3585993" y="3457486"/>
            <a:ext cx="1802464" cy="8457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stCxn id="10" idx="4"/>
            <a:endCxn id="9" idx="0"/>
          </p:cNvCxnSpPr>
          <p:nvPr/>
        </p:nvCxnSpPr>
        <p:spPr>
          <a:xfrm flipH="1">
            <a:off x="1829090" y="4457913"/>
            <a:ext cx="289" cy="269701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094962" y="3420174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471779" y="3401593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6" name="文本框 35"/>
          <p:cNvSpPr txBox="1"/>
          <p:nvPr/>
        </p:nvSpPr>
        <p:spPr>
          <a:xfrm>
            <a:off x="6510876" y="4547518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4952159" y="5121809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2032962" y="5127725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</a:t>
            </a:r>
            <a:endParaRPr kumimoji="1" lang="zh-CN" altLang="en-US" sz="2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5193562" y="4410439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</a:t>
            </a:r>
            <a:endParaRPr kumimoji="1" lang="zh-CN" altLang="en-US" sz="2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420624" y="3790197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6</a:t>
            </a:r>
            <a:endParaRPr kumimoji="1" lang="zh-CN" altLang="en-US" sz="2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4420623" y="3020064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3</a:t>
            </a:r>
            <a:endParaRPr kumimoji="1" lang="zh-CN" altLang="en-US" sz="2000" dirty="0"/>
          </a:p>
        </p:txBody>
      </p:sp>
      <p:sp>
        <p:nvSpPr>
          <p:cNvPr id="45" name="文本框 1"/>
          <p:cNvSpPr txBox="1"/>
          <p:nvPr/>
        </p:nvSpPr>
        <p:spPr>
          <a:xfrm>
            <a:off x="142020" y="1047092"/>
            <a:ext cx="6972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Situation1:  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1"/>
          <p:cNvSpPr txBox="1"/>
          <p:nvPr/>
        </p:nvSpPr>
        <p:spPr>
          <a:xfrm>
            <a:off x="4111051" y="6170154"/>
            <a:ext cx="3037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Cities</a:t>
            </a:r>
          </a:p>
        </p:txBody>
      </p:sp>
      <p:sp>
        <p:nvSpPr>
          <p:cNvPr id="49" name="文本框 1"/>
          <p:cNvSpPr txBox="1"/>
          <p:nvPr/>
        </p:nvSpPr>
        <p:spPr>
          <a:xfrm>
            <a:off x="9631121" y="6146026"/>
            <a:ext cx="2169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643864" y="4005404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A</a:t>
            </a:r>
            <a:endParaRPr kumimoji="1" lang="zh-CN" altLang="en-US" sz="2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3194262" y="3261194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J</a:t>
            </a:r>
            <a:endParaRPr kumimoji="1" lang="zh-CN" altLang="en-US" sz="2000" dirty="0"/>
          </a:p>
        </p:txBody>
      </p:sp>
      <p:sp>
        <p:nvSpPr>
          <p:cNvPr id="51" name="文本框 50"/>
          <p:cNvSpPr txBox="1"/>
          <p:nvPr/>
        </p:nvSpPr>
        <p:spPr>
          <a:xfrm>
            <a:off x="2451234" y="4727615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C</a:t>
            </a:r>
            <a:endParaRPr kumimoji="1" lang="zh-CN" altLang="en-US" sz="2000" dirty="0"/>
          </a:p>
        </p:txBody>
      </p:sp>
      <p:sp>
        <p:nvSpPr>
          <p:cNvPr id="52" name="文本框 51"/>
          <p:cNvSpPr txBox="1"/>
          <p:nvPr/>
        </p:nvSpPr>
        <p:spPr>
          <a:xfrm>
            <a:off x="1655407" y="4747573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B</a:t>
            </a:r>
            <a:endParaRPr kumimoji="1" lang="zh-CN" altLang="en-US" sz="20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974643" y="4721699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</a:t>
            </a:r>
            <a:endParaRPr kumimoji="1" lang="zh-CN" altLang="en-US" sz="2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3194263" y="4727615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D</a:t>
            </a:r>
            <a:endParaRPr kumimoji="1" lang="zh-CN" altLang="en-US" sz="2000" dirty="0"/>
          </a:p>
        </p:txBody>
      </p:sp>
      <p:sp>
        <p:nvSpPr>
          <p:cNvPr id="55" name="文本框 54"/>
          <p:cNvSpPr txBox="1"/>
          <p:nvPr/>
        </p:nvSpPr>
        <p:spPr>
          <a:xfrm>
            <a:off x="5506222" y="4754106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F</a:t>
            </a:r>
            <a:endParaRPr kumimoji="1"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957273" y="4010329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G</a:t>
            </a:r>
            <a:endParaRPr kumimoji="1" lang="zh-CN" altLang="en-US" sz="2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5468325" y="3257431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H</a:t>
            </a:r>
            <a:endParaRPr kumimoji="1" lang="zh-CN" altLang="en-US" sz="2000" dirty="0"/>
          </a:p>
        </p:txBody>
      </p:sp>
      <p:sp>
        <p:nvSpPr>
          <p:cNvPr id="58" name="文本框 57"/>
          <p:cNvSpPr txBox="1"/>
          <p:nvPr/>
        </p:nvSpPr>
        <p:spPr>
          <a:xfrm>
            <a:off x="5512930" y="4023677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I</a:t>
            </a:r>
            <a:endParaRPr kumimoji="1" lang="zh-CN" altLang="en-US" sz="2000" dirty="0"/>
          </a:p>
        </p:txBody>
      </p:sp>
      <p:sp>
        <p:nvSpPr>
          <p:cNvPr id="120" name="文本框 37"/>
          <p:cNvSpPr txBox="1"/>
          <p:nvPr/>
        </p:nvSpPr>
        <p:spPr>
          <a:xfrm>
            <a:off x="2860602" y="5127897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</a:t>
            </a:r>
            <a:endParaRPr kumimoji="1" lang="zh-CN" altLang="en-US" sz="2000" dirty="0"/>
          </a:p>
        </p:txBody>
      </p:sp>
      <p:sp>
        <p:nvSpPr>
          <p:cNvPr id="121" name="文本框 37"/>
          <p:cNvSpPr txBox="1"/>
          <p:nvPr/>
        </p:nvSpPr>
        <p:spPr>
          <a:xfrm>
            <a:off x="3628510" y="5134032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</a:t>
            </a:r>
            <a:endParaRPr kumimoji="1" lang="zh-CN" altLang="en-US" sz="2000" dirty="0"/>
          </a:p>
        </p:txBody>
      </p:sp>
      <p:sp>
        <p:nvSpPr>
          <p:cNvPr id="122" name="文本框 37"/>
          <p:cNvSpPr txBox="1"/>
          <p:nvPr/>
        </p:nvSpPr>
        <p:spPr>
          <a:xfrm>
            <a:off x="1275867" y="4374166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</a:t>
            </a:r>
            <a:endParaRPr kumimoji="1" lang="zh-CN" altLang="en-US" sz="2000" dirty="0"/>
          </a:p>
        </p:txBody>
      </p:sp>
      <p:sp>
        <p:nvSpPr>
          <p:cNvPr id="123" name="文本框 38"/>
          <p:cNvSpPr txBox="1"/>
          <p:nvPr/>
        </p:nvSpPr>
        <p:spPr>
          <a:xfrm>
            <a:off x="5768444" y="3551616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</a:t>
            </a:r>
            <a:endParaRPr kumimoji="1" lang="zh-CN" altLang="en-US" sz="2000" dirty="0"/>
          </a:p>
        </p:txBody>
      </p:sp>
      <p:cxnSp>
        <p:nvCxnSpPr>
          <p:cNvPr id="124" name="直线连接符 25"/>
          <p:cNvCxnSpPr>
            <a:stCxn id="56" idx="0"/>
            <a:endCxn id="12" idx="6"/>
          </p:cNvCxnSpPr>
          <p:nvPr/>
        </p:nvCxnSpPr>
        <p:spPr>
          <a:xfrm flipH="1" flipV="1">
            <a:off x="5912904" y="3465943"/>
            <a:ext cx="1181751" cy="544386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41" grpId="0"/>
      <p:bldP spid="43" grpId="0"/>
      <p:bldP spid="49" grpId="0"/>
      <p:bldP spid="47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120" grpId="0"/>
      <p:bldP spid="121" grpId="0"/>
      <p:bldP spid="122" grpId="0"/>
      <p:bldP spid="1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617528" y="4272916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349836" y="4262351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104000" y="3547288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3015" y="4262350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03304" y="3532340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588540" y="4258662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624606" y="2770524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105609" y="4260704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297695" y="2762067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625016" y="3524988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线连接符 15"/>
          <p:cNvCxnSpPr>
            <a:stCxn id="6" idx="0"/>
            <a:endCxn id="58" idx="2"/>
          </p:cNvCxnSpPr>
          <p:nvPr/>
        </p:nvCxnSpPr>
        <p:spPr>
          <a:xfrm flipV="1">
            <a:off x="4879752" y="3958523"/>
            <a:ext cx="6709" cy="314393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stCxn id="15" idx="6"/>
            <a:endCxn id="8" idx="2"/>
          </p:cNvCxnSpPr>
          <p:nvPr/>
        </p:nvCxnSpPr>
        <p:spPr>
          <a:xfrm>
            <a:off x="5149463" y="3755143"/>
            <a:ext cx="954537" cy="2230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10" idx="0"/>
            <a:endCxn id="14" idx="2"/>
          </p:cNvCxnSpPr>
          <p:nvPr/>
        </p:nvCxnSpPr>
        <p:spPr>
          <a:xfrm flipV="1">
            <a:off x="1065528" y="2992222"/>
            <a:ext cx="1232167" cy="540118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7" idx="6"/>
            <a:endCxn id="13" idx="2"/>
          </p:cNvCxnSpPr>
          <p:nvPr/>
        </p:nvCxnSpPr>
        <p:spPr>
          <a:xfrm flipV="1">
            <a:off x="2874283" y="4490859"/>
            <a:ext cx="231326" cy="1647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9" idx="6"/>
            <a:endCxn id="11" idx="2"/>
          </p:cNvCxnSpPr>
          <p:nvPr/>
        </p:nvCxnSpPr>
        <p:spPr>
          <a:xfrm flipV="1">
            <a:off x="1327462" y="4488817"/>
            <a:ext cx="261078" cy="3688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13" idx="6"/>
            <a:endCxn id="6" idx="2"/>
          </p:cNvCxnSpPr>
          <p:nvPr/>
        </p:nvCxnSpPr>
        <p:spPr>
          <a:xfrm>
            <a:off x="3630056" y="4490859"/>
            <a:ext cx="987472" cy="12212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2" idx="4"/>
            <a:endCxn id="58" idx="0"/>
          </p:cNvCxnSpPr>
          <p:nvPr/>
        </p:nvCxnSpPr>
        <p:spPr>
          <a:xfrm flipH="1">
            <a:off x="4886461" y="3230833"/>
            <a:ext cx="369" cy="32758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>
            <a:stCxn id="11" idx="6"/>
            <a:endCxn id="7" idx="2"/>
          </p:cNvCxnSpPr>
          <p:nvPr/>
        </p:nvCxnSpPr>
        <p:spPr>
          <a:xfrm>
            <a:off x="2112987" y="4488817"/>
            <a:ext cx="236849" cy="3689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>
            <a:stCxn id="8" idx="2"/>
            <a:endCxn id="6" idx="6"/>
          </p:cNvCxnSpPr>
          <p:nvPr/>
        </p:nvCxnSpPr>
        <p:spPr>
          <a:xfrm flipH="1">
            <a:off x="5141975" y="3777443"/>
            <a:ext cx="962025" cy="725628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14" idx="5"/>
            <a:endCxn id="8" idx="1"/>
          </p:cNvCxnSpPr>
          <p:nvPr/>
        </p:nvCxnSpPr>
        <p:spPr>
          <a:xfrm>
            <a:off x="2745339" y="3154965"/>
            <a:ext cx="3435464" cy="459734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14" idx="6"/>
            <a:endCxn id="12" idx="2"/>
          </p:cNvCxnSpPr>
          <p:nvPr/>
        </p:nvCxnSpPr>
        <p:spPr>
          <a:xfrm>
            <a:off x="2822142" y="2992222"/>
            <a:ext cx="1802464" cy="8457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stCxn id="10" idx="4"/>
            <a:endCxn id="9" idx="0"/>
          </p:cNvCxnSpPr>
          <p:nvPr/>
        </p:nvCxnSpPr>
        <p:spPr>
          <a:xfrm flipH="1">
            <a:off x="1065239" y="3992649"/>
            <a:ext cx="289" cy="269701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331111" y="2954910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5707928" y="2936329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6" name="文本框 35"/>
          <p:cNvSpPr txBox="1"/>
          <p:nvPr/>
        </p:nvSpPr>
        <p:spPr>
          <a:xfrm>
            <a:off x="5747025" y="4082254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4188308" y="4656545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269111" y="4662461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</a:t>
            </a:r>
            <a:endParaRPr kumimoji="1" lang="zh-CN" altLang="en-US" sz="2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429711" y="3945175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</a:t>
            </a:r>
            <a:endParaRPr kumimoji="1" lang="zh-CN" altLang="en-US" sz="2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656773" y="3324933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6</a:t>
            </a:r>
            <a:endParaRPr kumimoji="1" lang="zh-CN" altLang="en-US" sz="2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106616" y="246872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3</a:t>
            </a:r>
            <a:endParaRPr kumimoji="1" lang="zh-CN" altLang="en-US" sz="2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656772" y="2554800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3</a:t>
            </a:r>
            <a:endParaRPr kumimoji="1" lang="zh-CN" altLang="en-US" sz="2000" dirty="0"/>
          </a:p>
        </p:txBody>
      </p:sp>
      <p:sp>
        <p:nvSpPr>
          <p:cNvPr id="45" name="文本框 1"/>
          <p:cNvSpPr txBox="1"/>
          <p:nvPr/>
        </p:nvSpPr>
        <p:spPr>
          <a:xfrm>
            <a:off x="142020" y="1047092"/>
            <a:ext cx="1189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Solution1: The nearest neighbor greedy algorithm  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1"/>
          <p:cNvSpPr txBox="1"/>
          <p:nvPr/>
        </p:nvSpPr>
        <p:spPr>
          <a:xfrm>
            <a:off x="2297695" y="5443280"/>
            <a:ext cx="3037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Cities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80013" y="3540140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A</a:t>
            </a:r>
            <a:endParaRPr kumimoji="1" lang="zh-CN" altLang="en-US" sz="2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2430411" y="2795930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J</a:t>
            </a:r>
            <a:endParaRPr kumimoji="1" lang="zh-CN" altLang="en-US" sz="2000" dirty="0"/>
          </a:p>
        </p:txBody>
      </p:sp>
      <p:sp>
        <p:nvSpPr>
          <p:cNvPr id="51" name="文本框 50"/>
          <p:cNvSpPr txBox="1"/>
          <p:nvPr/>
        </p:nvSpPr>
        <p:spPr>
          <a:xfrm>
            <a:off x="1687383" y="4262351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C</a:t>
            </a:r>
            <a:endParaRPr kumimoji="1" lang="zh-CN" altLang="en-US" sz="2000" dirty="0"/>
          </a:p>
        </p:txBody>
      </p:sp>
      <p:sp>
        <p:nvSpPr>
          <p:cNvPr id="52" name="文本框 51"/>
          <p:cNvSpPr txBox="1"/>
          <p:nvPr/>
        </p:nvSpPr>
        <p:spPr>
          <a:xfrm>
            <a:off x="891556" y="4282309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B</a:t>
            </a:r>
            <a:endParaRPr kumimoji="1" lang="zh-CN" altLang="en-US" sz="20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210792" y="4256435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</a:t>
            </a:r>
            <a:endParaRPr kumimoji="1" lang="zh-CN" altLang="en-US" sz="2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430412" y="4262351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D</a:t>
            </a:r>
            <a:endParaRPr kumimoji="1" lang="zh-CN" altLang="en-US" sz="2000" dirty="0"/>
          </a:p>
        </p:txBody>
      </p:sp>
      <p:sp>
        <p:nvSpPr>
          <p:cNvPr id="55" name="文本框 54"/>
          <p:cNvSpPr txBox="1"/>
          <p:nvPr/>
        </p:nvSpPr>
        <p:spPr>
          <a:xfrm>
            <a:off x="4742371" y="4288842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F</a:t>
            </a:r>
            <a:endParaRPr kumimoji="1"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193422" y="3545065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G</a:t>
            </a:r>
            <a:endParaRPr kumimoji="1" lang="zh-CN" altLang="en-US" sz="2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4704474" y="2792167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H</a:t>
            </a:r>
            <a:endParaRPr kumimoji="1" lang="zh-CN" altLang="en-US" sz="2000" dirty="0"/>
          </a:p>
        </p:txBody>
      </p:sp>
      <p:sp>
        <p:nvSpPr>
          <p:cNvPr id="58" name="文本框 57"/>
          <p:cNvSpPr txBox="1"/>
          <p:nvPr/>
        </p:nvSpPr>
        <p:spPr>
          <a:xfrm>
            <a:off x="4749079" y="3558413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I</a:t>
            </a:r>
            <a:endParaRPr kumimoji="1" lang="zh-CN" altLang="en-US" sz="2000" dirty="0"/>
          </a:p>
        </p:txBody>
      </p:sp>
      <p:sp>
        <p:nvSpPr>
          <p:cNvPr id="120" name="文本框 37"/>
          <p:cNvSpPr txBox="1"/>
          <p:nvPr/>
        </p:nvSpPr>
        <p:spPr>
          <a:xfrm>
            <a:off x="2096751" y="4662633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</a:t>
            </a:r>
            <a:endParaRPr kumimoji="1" lang="zh-CN" altLang="en-US" sz="2000" dirty="0"/>
          </a:p>
        </p:txBody>
      </p:sp>
      <p:sp>
        <p:nvSpPr>
          <p:cNvPr id="121" name="文本框 37"/>
          <p:cNvSpPr txBox="1"/>
          <p:nvPr/>
        </p:nvSpPr>
        <p:spPr>
          <a:xfrm>
            <a:off x="2864659" y="4668768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</a:t>
            </a:r>
            <a:endParaRPr kumimoji="1" lang="zh-CN" altLang="en-US" sz="2000" dirty="0"/>
          </a:p>
        </p:txBody>
      </p:sp>
      <p:sp>
        <p:nvSpPr>
          <p:cNvPr id="122" name="文本框 37"/>
          <p:cNvSpPr txBox="1"/>
          <p:nvPr/>
        </p:nvSpPr>
        <p:spPr>
          <a:xfrm>
            <a:off x="512016" y="3908902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</a:t>
            </a:r>
            <a:endParaRPr kumimoji="1" lang="zh-CN" altLang="en-US" sz="2000" dirty="0"/>
          </a:p>
        </p:txBody>
      </p:sp>
      <p:sp>
        <p:nvSpPr>
          <p:cNvPr id="123" name="文本框 38"/>
          <p:cNvSpPr txBox="1"/>
          <p:nvPr/>
        </p:nvSpPr>
        <p:spPr>
          <a:xfrm>
            <a:off x="5004593" y="3086352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</a:t>
            </a:r>
            <a:endParaRPr kumimoji="1" lang="zh-CN" altLang="en-US" sz="2000" dirty="0"/>
          </a:p>
        </p:txBody>
      </p:sp>
      <p:cxnSp>
        <p:nvCxnSpPr>
          <p:cNvPr id="124" name="直线连接符 25"/>
          <p:cNvCxnSpPr>
            <a:stCxn id="56" idx="0"/>
            <a:endCxn id="12" idx="6"/>
          </p:cNvCxnSpPr>
          <p:nvPr/>
        </p:nvCxnSpPr>
        <p:spPr>
          <a:xfrm flipH="1" flipV="1">
            <a:off x="5149053" y="3000679"/>
            <a:ext cx="1181751" cy="544386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1"/>
          <p:cNvSpPr txBox="1"/>
          <p:nvPr/>
        </p:nvSpPr>
        <p:spPr>
          <a:xfrm>
            <a:off x="7818519" y="2840418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0" name="右箭头 59"/>
          <p:cNvSpPr/>
          <p:nvPr/>
        </p:nvSpPr>
        <p:spPr>
          <a:xfrm>
            <a:off x="8275637" y="3000679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1"/>
          <p:cNvSpPr txBox="1"/>
          <p:nvPr/>
        </p:nvSpPr>
        <p:spPr>
          <a:xfrm>
            <a:off x="8593689" y="2843804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右箭头 61"/>
          <p:cNvSpPr/>
          <p:nvPr/>
        </p:nvSpPr>
        <p:spPr>
          <a:xfrm>
            <a:off x="9147999" y="3000679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1"/>
          <p:cNvSpPr txBox="1"/>
          <p:nvPr/>
        </p:nvSpPr>
        <p:spPr>
          <a:xfrm>
            <a:off x="9466051" y="2843804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64" name="右箭头 63"/>
          <p:cNvSpPr/>
          <p:nvPr/>
        </p:nvSpPr>
        <p:spPr>
          <a:xfrm>
            <a:off x="9953786" y="2973546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1"/>
          <p:cNvSpPr txBox="1"/>
          <p:nvPr/>
        </p:nvSpPr>
        <p:spPr>
          <a:xfrm>
            <a:off x="10271838" y="2816671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66" name="右箭头 65"/>
          <p:cNvSpPr/>
          <p:nvPr/>
        </p:nvSpPr>
        <p:spPr>
          <a:xfrm rot="5400000">
            <a:off x="10305327" y="3375620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1"/>
          <p:cNvSpPr txBox="1"/>
          <p:nvPr/>
        </p:nvSpPr>
        <p:spPr>
          <a:xfrm>
            <a:off x="10262661" y="3631279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</p:txBody>
      </p:sp>
      <p:sp>
        <p:nvSpPr>
          <p:cNvPr id="68" name="文本框 1"/>
          <p:cNvSpPr txBox="1"/>
          <p:nvPr/>
        </p:nvSpPr>
        <p:spPr>
          <a:xfrm>
            <a:off x="9609665" y="4487376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</a:p>
        </p:txBody>
      </p:sp>
      <p:sp>
        <p:nvSpPr>
          <p:cNvPr id="69" name="右箭头 68"/>
          <p:cNvSpPr/>
          <p:nvPr/>
        </p:nvSpPr>
        <p:spPr>
          <a:xfrm rot="10800000">
            <a:off x="9155112" y="4628166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1"/>
          <p:cNvSpPr txBox="1"/>
          <p:nvPr/>
        </p:nvSpPr>
        <p:spPr>
          <a:xfrm>
            <a:off x="8646882" y="4474918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</a:p>
        </p:txBody>
      </p:sp>
      <p:sp>
        <p:nvSpPr>
          <p:cNvPr id="71" name="右箭头 70"/>
          <p:cNvSpPr/>
          <p:nvPr/>
        </p:nvSpPr>
        <p:spPr>
          <a:xfrm rot="10800000">
            <a:off x="8299940" y="4628166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1"/>
          <p:cNvSpPr txBox="1"/>
          <p:nvPr/>
        </p:nvSpPr>
        <p:spPr>
          <a:xfrm>
            <a:off x="7834760" y="4449822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</a:p>
        </p:txBody>
      </p:sp>
      <p:sp>
        <p:nvSpPr>
          <p:cNvPr id="73" name="右箭头 72"/>
          <p:cNvSpPr/>
          <p:nvPr/>
        </p:nvSpPr>
        <p:spPr>
          <a:xfrm rot="16200000">
            <a:off x="7896091" y="4204844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1"/>
          <p:cNvSpPr txBox="1"/>
          <p:nvPr/>
        </p:nvSpPr>
        <p:spPr>
          <a:xfrm>
            <a:off x="7831122" y="3620209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</a:p>
        </p:txBody>
      </p:sp>
      <p:sp>
        <p:nvSpPr>
          <p:cNvPr id="75" name="文本框 1"/>
          <p:cNvSpPr txBox="1"/>
          <p:nvPr/>
        </p:nvSpPr>
        <p:spPr>
          <a:xfrm>
            <a:off x="10313309" y="4526314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</p:txBody>
      </p:sp>
      <p:sp>
        <p:nvSpPr>
          <p:cNvPr id="76" name="右箭头 75"/>
          <p:cNvSpPr/>
          <p:nvPr/>
        </p:nvSpPr>
        <p:spPr>
          <a:xfrm rot="10800000">
            <a:off x="9887583" y="4613362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右箭头 76"/>
          <p:cNvSpPr/>
          <p:nvPr/>
        </p:nvSpPr>
        <p:spPr>
          <a:xfrm rot="5400000" flipV="1">
            <a:off x="10305327" y="4235929"/>
            <a:ext cx="318052" cy="186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右箭头 77"/>
          <p:cNvSpPr/>
          <p:nvPr/>
        </p:nvSpPr>
        <p:spPr>
          <a:xfrm rot="16200000">
            <a:off x="7883488" y="3313292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1"/>
          <p:cNvSpPr txBox="1"/>
          <p:nvPr/>
        </p:nvSpPr>
        <p:spPr>
          <a:xfrm>
            <a:off x="7318274" y="1723299"/>
            <a:ext cx="3543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Starting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City:  </a:t>
            </a:r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0" name="文本框 1"/>
          <p:cNvSpPr txBox="1"/>
          <p:nvPr/>
        </p:nvSpPr>
        <p:spPr>
          <a:xfrm>
            <a:off x="7327403" y="2246519"/>
            <a:ext cx="2883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Route: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1"/>
          <p:cNvSpPr txBox="1"/>
          <p:nvPr/>
        </p:nvSpPr>
        <p:spPr>
          <a:xfrm>
            <a:off x="7296434" y="5108349"/>
            <a:ext cx="4400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Tour Length: </a:t>
            </a:r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</a:p>
        </p:txBody>
      </p:sp>
      <p:pic>
        <p:nvPicPr>
          <p:cNvPr id="83" name="图片 82" descr="穿着西装笔挺的男子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04" y="2816671"/>
            <a:ext cx="626950" cy="626950"/>
          </a:xfrm>
          <a:prstGeom prst="rect">
            <a:avLst/>
          </a:prstGeom>
        </p:spPr>
      </p:pic>
      <p:sp>
        <p:nvSpPr>
          <p:cNvPr id="84" name="文本框 35"/>
          <p:cNvSpPr txBox="1"/>
          <p:nvPr/>
        </p:nvSpPr>
        <p:spPr>
          <a:xfrm>
            <a:off x="5243997" y="3792594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82" name="矩形 81"/>
          <p:cNvSpPr/>
          <p:nvPr/>
        </p:nvSpPr>
        <p:spPr>
          <a:xfrm>
            <a:off x="7326035" y="5737864"/>
            <a:ext cx="36721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Quality: </a:t>
            </a:r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be given later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8816E-6 2.0629E-6 L -0.02566 0.08557 L -0.01563 0.23658 " pathEditMode="relative" rAng="0" ptsTypes="AAA">
                                      <p:cBhvr>
                                        <p:cTn id="20" dur="9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0" y="1181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0.23658 L 0.01016 0.29417 L 0.08076 0.30018 " pathEditMode="relative" ptsTypes="AAA">
                                      <p:cBhvr>
                                        <p:cTn id="35" dur="1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1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1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1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76 0.30018 L 0.15357 0.29833 " pathEditMode="relative" ptsTypes="AA">
                                      <p:cBhvr>
                                        <p:cTn id="50" dur="9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57 0.29833 L 0.21076 0.29856 " pathEditMode="relative" ptsTypes="AA">
                                      <p:cBhvr>
                                        <p:cTn id="6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76 0.29857 L 0.34063 0.30643 " pathEditMode="relative" ptsTypes="AA">
                                      <p:cBhvr>
                                        <p:cTn id="8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063 0.30643 L 0.3048 0.30227 L 0.2992 0.10361 " pathEditMode="relative" ptsTypes="AAA">
                                      <p:cBhvr>
                                        <p:cTn id="95" dur="1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1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92 0.1036 L 0.29803 -0.09343 L 0.36863 -0.09922 " pathEditMode="relative" ptsTypes="AAA">
                                      <p:cBhvr>
                                        <p:cTn id="110" dur="9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0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64 -0.09922 L 0.49186 0.06984 L 0.51205 0.09967 " pathEditMode="relative" ptsTypes="AAA">
                                      <p:cBhvr>
                                        <p:cTn id="12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1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2" dur="11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205 0.09967 L 0.15357 -0.09922 " pathEditMode="relative" rAng="0" ptsTypes="AA">
                                      <p:cBhvr>
                                        <p:cTn id="14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24" y="-9944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0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58 -0.09922 L 0.00117 -0.00371 " pathEditMode="relative" ptsTypes="AA">
                                      <p:cBhvr>
                                        <p:cTn id="155" dur="8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8" dur="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 animBg="1"/>
      <p:bldP spid="61" grpId="0"/>
      <p:bldP spid="62" grpId="0" animBg="1"/>
      <p:bldP spid="63" grpId="0"/>
      <p:bldP spid="64" grpId="0" animBg="1"/>
      <p:bldP spid="65" grpId="0"/>
      <p:bldP spid="66" grpId="0" animBg="1"/>
      <p:bldP spid="67" grpId="0"/>
      <p:bldP spid="68" grpId="0"/>
      <p:bldP spid="69" grpId="0" animBg="1"/>
      <p:bldP spid="70" grpId="0"/>
      <p:bldP spid="71" grpId="0" animBg="1"/>
      <p:bldP spid="72" grpId="0"/>
      <p:bldP spid="73" grpId="0" animBg="1"/>
      <p:bldP spid="74" grpId="0"/>
      <p:bldP spid="75" grpId="0"/>
      <p:bldP spid="76" grpId="0" animBg="1"/>
      <p:bldP spid="77" grpId="0" animBg="1"/>
      <p:bldP spid="78" grpId="0" animBg="1"/>
      <p:bldP spid="79" grpId="0"/>
      <p:bldP spid="80" grpId="0"/>
      <p:bldP spid="81" grpId="0"/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617528" y="4272916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349836" y="4262351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104000" y="3547288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3015" y="4262350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03304" y="3532340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588540" y="4258662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624606" y="2770524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105609" y="4260704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297695" y="2762067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625016" y="3524988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线连接符 15"/>
          <p:cNvCxnSpPr>
            <a:stCxn id="6" idx="0"/>
            <a:endCxn id="58" idx="2"/>
          </p:cNvCxnSpPr>
          <p:nvPr/>
        </p:nvCxnSpPr>
        <p:spPr>
          <a:xfrm flipV="1">
            <a:off x="4879752" y="3958523"/>
            <a:ext cx="6709" cy="314393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stCxn id="15" idx="6"/>
            <a:endCxn id="8" idx="2"/>
          </p:cNvCxnSpPr>
          <p:nvPr/>
        </p:nvCxnSpPr>
        <p:spPr>
          <a:xfrm>
            <a:off x="5149463" y="3755143"/>
            <a:ext cx="954537" cy="2230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10" idx="0"/>
            <a:endCxn id="14" idx="2"/>
          </p:cNvCxnSpPr>
          <p:nvPr/>
        </p:nvCxnSpPr>
        <p:spPr>
          <a:xfrm flipV="1">
            <a:off x="1065528" y="2992222"/>
            <a:ext cx="1232167" cy="540118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7" idx="6"/>
            <a:endCxn id="13" idx="2"/>
          </p:cNvCxnSpPr>
          <p:nvPr/>
        </p:nvCxnSpPr>
        <p:spPr>
          <a:xfrm flipV="1">
            <a:off x="2874283" y="4490859"/>
            <a:ext cx="231326" cy="1647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9" idx="6"/>
            <a:endCxn id="11" idx="2"/>
          </p:cNvCxnSpPr>
          <p:nvPr/>
        </p:nvCxnSpPr>
        <p:spPr>
          <a:xfrm flipV="1">
            <a:off x="1327462" y="4488817"/>
            <a:ext cx="261078" cy="3688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13" idx="6"/>
            <a:endCxn id="6" idx="2"/>
          </p:cNvCxnSpPr>
          <p:nvPr/>
        </p:nvCxnSpPr>
        <p:spPr>
          <a:xfrm>
            <a:off x="3630056" y="4490859"/>
            <a:ext cx="987472" cy="12212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2" idx="4"/>
            <a:endCxn id="58" idx="0"/>
          </p:cNvCxnSpPr>
          <p:nvPr/>
        </p:nvCxnSpPr>
        <p:spPr>
          <a:xfrm flipH="1">
            <a:off x="4886461" y="3230833"/>
            <a:ext cx="369" cy="32758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>
            <a:stCxn id="11" idx="6"/>
            <a:endCxn id="7" idx="2"/>
          </p:cNvCxnSpPr>
          <p:nvPr/>
        </p:nvCxnSpPr>
        <p:spPr>
          <a:xfrm>
            <a:off x="2112987" y="4488817"/>
            <a:ext cx="236849" cy="3689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>
            <a:stCxn id="8" idx="2"/>
            <a:endCxn id="6" idx="6"/>
          </p:cNvCxnSpPr>
          <p:nvPr/>
        </p:nvCxnSpPr>
        <p:spPr>
          <a:xfrm flipH="1">
            <a:off x="5141975" y="3777443"/>
            <a:ext cx="962025" cy="725628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14" idx="5"/>
            <a:endCxn id="8" idx="1"/>
          </p:cNvCxnSpPr>
          <p:nvPr/>
        </p:nvCxnSpPr>
        <p:spPr>
          <a:xfrm>
            <a:off x="2745339" y="3154965"/>
            <a:ext cx="3435464" cy="459734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14" idx="6"/>
            <a:endCxn id="12" idx="2"/>
          </p:cNvCxnSpPr>
          <p:nvPr/>
        </p:nvCxnSpPr>
        <p:spPr>
          <a:xfrm>
            <a:off x="2822142" y="2992222"/>
            <a:ext cx="1802464" cy="8457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stCxn id="10" idx="4"/>
            <a:endCxn id="9" idx="0"/>
          </p:cNvCxnSpPr>
          <p:nvPr/>
        </p:nvCxnSpPr>
        <p:spPr>
          <a:xfrm flipH="1">
            <a:off x="1065239" y="3992649"/>
            <a:ext cx="289" cy="269701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331111" y="2954910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5707928" y="2936329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6" name="文本框 35"/>
          <p:cNvSpPr txBox="1"/>
          <p:nvPr/>
        </p:nvSpPr>
        <p:spPr>
          <a:xfrm>
            <a:off x="5747025" y="4082254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4188308" y="4656545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269111" y="4662461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</a:t>
            </a:r>
            <a:endParaRPr kumimoji="1" lang="zh-CN" altLang="en-US" sz="2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429711" y="3945175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</a:t>
            </a:r>
            <a:endParaRPr kumimoji="1" lang="zh-CN" altLang="en-US" sz="2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656773" y="3324933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6</a:t>
            </a:r>
            <a:endParaRPr kumimoji="1" lang="zh-CN" altLang="en-US" sz="2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106616" y="246872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3</a:t>
            </a:r>
            <a:endParaRPr kumimoji="1" lang="zh-CN" altLang="en-US" sz="2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656772" y="2554800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3</a:t>
            </a:r>
            <a:endParaRPr kumimoji="1" lang="zh-CN" altLang="en-US" sz="2000" dirty="0"/>
          </a:p>
        </p:txBody>
      </p:sp>
      <p:sp>
        <p:nvSpPr>
          <p:cNvPr id="45" name="文本框 1"/>
          <p:cNvSpPr txBox="1"/>
          <p:nvPr/>
        </p:nvSpPr>
        <p:spPr>
          <a:xfrm>
            <a:off x="142019" y="1047092"/>
            <a:ext cx="802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Solution2: The optimal solution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1"/>
          <p:cNvSpPr txBox="1"/>
          <p:nvPr/>
        </p:nvSpPr>
        <p:spPr>
          <a:xfrm>
            <a:off x="2297695" y="5443280"/>
            <a:ext cx="3037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Cities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80013" y="3540140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A</a:t>
            </a:r>
            <a:endParaRPr kumimoji="1" lang="zh-CN" altLang="en-US" sz="2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2430411" y="2795930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J</a:t>
            </a:r>
            <a:endParaRPr kumimoji="1" lang="zh-CN" altLang="en-US" sz="2000" dirty="0"/>
          </a:p>
        </p:txBody>
      </p:sp>
      <p:sp>
        <p:nvSpPr>
          <p:cNvPr id="51" name="文本框 50"/>
          <p:cNvSpPr txBox="1"/>
          <p:nvPr/>
        </p:nvSpPr>
        <p:spPr>
          <a:xfrm>
            <a:off x="1687383" y="4262351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C</a:t>
            </a:r>
            <a:endParaRPr kumimoji="1" lang="zh-CN" altLang="en-US" sz="2000" dirty="0"/>
          </a:p>
        </p:txBody>
      </p:sp>
      <p:sp>
        <p:nvSpPr>
          <p:cNvPr id="52" name="文本框 51"/>
          <p:cNvSpPr txBox="1"/>
          <p:nvPr/>
        </p:nvSpPr>
        <p:spPr>
          <a:xfrm>
            <a:off x="891556" y="4282309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B</a:t>
            </a:r>
            <a:endParaRPr kumimoji="1" lang="zh-CN" altLang="en-US" sz="20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210792" y="4256435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</a:t>
            </a:r>
            <a:endParaRPr kumimoji="1" lang="zh-CN" altLang="en-US" sz="2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430412" y="4262351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D</a:t>
            </a:r>
            <a:endParaRPr kumimoji="1" lang="zh-CN" altLang="en-US" sz="2000" dirty="0"/>
          </a:p>
        </p:txBody>
      </p:sp>
      <p:sp>
        <p:nvSpPr>
          <p:cNvPr id="55" name="文本框 54"/>
          <p:cNvSpPr txBox="1"/>
          <p:nvPr/>
        </p:nvSpPr>
        <p:spPr>
          <a:xfrm>
            <a:off x="4742371" y="4288842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F</a:t>
            </a:r>
            <a:endParaRPr kumimoji="1"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193422" y="3545065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G</a:t>
            </a:r>
            <a:endParaRPr kumimoji="1" lang="zh-CN" altLang="en-US" sz="2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4704474" y="2792167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H</a:t>
            </a:r>
            <a:endParaRPr kumimoji="1" lang="zh-CN" altLang="en-US" sz="2000" dirty="0"/>
          </a:p>
        </p:txBody>
      </p:sp>
      <p:sp>
        <p:nvSpPr>
          <p:cNvPr id="58" name="文本框 57"/>
          <p:cNvSpPr txBox="1"/>
          <p:nvPr/>
        </p:nvSpPr>
        <p:spPr>
          <a:xfrm>
            <a:off x="4749079" y="3558413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I</a:t>
            </a:r>
            <a:endParaRPr kumimoji="1" lang="zh-CN" altLang="en-US" sz="2000" dirty="0"/>
          </a:p>
        </p:txBody>
      </p:sp>
      <p:sp>
        <p:nvSpPr>
          <p:cNvPr id="120" name="文本框 37"/>
          <p:cNvSpPr txBox="1"/>
          <p:nvPr/>
        </p:nvSpPr>
        <p:spPr>
          <a:xfrm>
            <a:off x="2096751" y="4662633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</a:t>
            </a:r>
            <a:endParaRPr kumimoji="1" lang="zh-CN" altLang="en-US" sz="2000" dirty="0"/>
          </a:p>
        </p:txBody>
      </p:sp>
      <p:sp>
        <p:nvSpPr>
          <p:cNvPr id="121" name="文本框 37"/>
          <p:cNvSpPr txBox="1"/>
          <p:nvPr/>
        </p:nvSpPr>
        <p:spPr>
          <a:xfrm>
            <a:off x="2864659" y="4668768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</a:t>
            </a:r>
            <a:endParaRPr kumimoji="1" lang="zh-CN" altLang="en-US" sz="2000" dirty="0"/>
          </a:p>
        </p:txBody>
      </p:sp>
      <p:sp>
        <p:nvSpPr>
          <p:cNvPr id="122" name="文本框 37"/>
          <p:cNvSpPr txBox="1"/>
          <p:nvPr/>
        </p:nvSpPr>
        <p:spPr>
          <a:xfrm>
            <a:off x="512016" y="3908902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</a:t>
            </a:r>
            <a:endParaRPr kumimoji="1" lang="zh-CN" altLang="en-US" sz="2000" dirty="0"/>
          </a:p>
        </p:txBody>
      </p:sp>
      <p:sp>
        <p:nvSpPr>
          <p:cNvPr id="123" name="文本框 38"/>
          <p:cNvSpPr txBox="1"/>
          <p:nvPr/>
        </p:nvSpPr>
        <p:spPr>
          <a:xfrm>
            <a:off x="5004593" y="3086352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</a:t>
            </a:r>
            <a:endParaRPr kumimoji="1" lang="zh-CN" altLang="en-US" sz="2000" dirty="0"/>
          </a:p>
        </p:txBody>
      </p:sp>
      <p:cxnSp>
        <p:nvCxnSpPr>
          <p:cNvPr id="124" name="直线连接符 25"/>
          <p:cNvCxnSpPr>
            <a:stCxn id="56" idx="0"/>
            <a:endCxn id="12" idx="6"/>
          </p:cNvCxnSpPr>
          <p:nvPr/>
        </p:nvCxnSpPr>
        <p:spPr>
          <a:xfrm flipH="1" flipV="1">
            <a:off x="5149053" y="3000679"/>
            <a:ext cx="1181751" cy="544386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1"/>
          <p:cNvSpPr txBox="1"/>
          <p:nvPr/>
        </p:nvSpPr>
        <p:spPr>
          <a:xfrm>
            <a:off x="7818519" y="2840418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0" name="右箭头 59"/>
          <p:cNvSpPr/>
          <p:nvPr/>
        </p:nvSpPr>
        <p:spPr>
          <a:xfrm>
            <a:off x="8275637" y="3000679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1"/>
          <p:cNvSpPr txBox="1"/>
          <p:nvPr/>
        </p:nvSpPr>
        <p:spPr>
          <a:xfrm>
            <a:off x="8593689" y="2843804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右箭头 61"/>
          <p:cNvSpPr/>
          <p:nvPr/>
        </p:nvSpPr>
        <p:spPr>
          <a:xfrm>
            <a:off x="9147999" y="3000679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1"/>
          <p:cNvSpPr txBox="1"/>
          <p:nvPr/>
        </p:nvSpPr>
        <p:spPr>
          <a:xfrm>
            <a:off x="9466051" y="2843804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64" name="右箭头 63"/>
          <p:cNvSpPr/>
          <p:nvPr/>
        </p:nvSpPr>
        <p:spPr>
          <a:xfrm>
            <a:off x="9953786" y="2973546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1"/>
          <p:cNvSpPr txBox="1"/>
          <p:nvPr/>
        </p:nvSpPr>
        <p:spPr>
          <a:xfrm>
            <a:off x="10271838" y="2816671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66" name="右箭头 65"/>
          <p:cNvSpPr/>
          <p:nvPr/>
        </p:nvSpPr>
        <p:spPr>
          <a:xfrm rot="5400000">
            <a:off x="10305327" y="3375620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1"/>
          <p:cNvSpPr txBox="1"/>
          <p:nvPr/>
        </p:nvSpPr>
        <p:spPr>
          <a:xfrm>
            <a:off x="10262661" y="3631279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</p:txBody>
      </p:sp>
      <p:sp>
        <p:nvSpPr>
          <p:cNvPr id="68" name="文本框 1"/>
          <p:cNvSpPr txBox="1"/>
          <p:nvPr/>
        </p:nvSpPr>
        <p:spPr>
          <a:xfrm>
            <a:off x="9533048" y="4487376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</a:p>
        </p:txBody>
      </p:sp>
      <p:sp>
        <p:nvSpPr>
          <p:cNvPr id="69" name="右箭头 68"/>
          <p:cNvSpPr/>
          <p:nvPr/>
        </p:nvSpPr>
        <p:spPr>
          <a:xfrm rot="10800000">
            <a:off x="9155112" y="4628166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1"/>
          <p:cNvSpPr txBox="1"/>
          <p:nvPr/>
        </p:nvSpPr>
        <p:spPr>
          <a:xfrm>
            <a:off x="8646882" y="4474918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</a:p>
        </p:txBody>
      </p:sp>
      <p:sp>
        <p:nvSpPr>
          <p:cNvPr id="71" name="右箭头 70"/>
          <p:cNvSpPr/>
          <p:nvPr/>
        </p:nvSpPr>
        <p:spPr>
          <a:xfrm rot="10800000">
            <a:off x="8299940" y="4628166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1"/>
          <p:cNvSpPr txBox="1"/>
          <p:nvPr/>
        </p:nvSpPr>
        <p:spPr>
          <a:xfrm>
            <a:off x="7834760" y="4449822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</a:p>
        </p:txBody>
      </p:sp>
      <p:sp>
        <p:nvSpPr>
          <p:cNvPr id="73" name="右箭头 72"/>
          <p:cNvSpPr/>
          <p:nvPr/>
        </p:nvSpPr>
        <p:spPr>
          <a:xfrm rot="16200000">
            <a:off x="7896091" y="4204844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1"/>
          <p:cNvSpPr txBox="1"/>
          <p:nvPr/>
        </p:nvSpPr>
        <p:spPr>
          <a:xfrm>
            <a:off x="7831122" y="3620209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</a:p>
        </p:txBody>
      </p:sp>
      <p:sp>
        <p:nvSpPr>
          <p:cNvPr id="75" name="文本框 1"/>
          <p:cNvSpPr txBox="1"/>
          <p:nvPr/>
        </p:nvSpPr>
        <p:spPr>
          <a:xfrm>
            <a:off x="10313309" y="4526314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</p:txBody>
      </p:sp>
      <p:sp>
        <p:nvSpPr>
          <p:cNvPr id="76" name="右箭头 75"/>
          <p:cNvSpPr/>
          <p:nvPr/>
        </p:nvSpPr>
        <p:spPr>
          <a:xfrm rot="10800000">
            <a:off x="9967255" y="4628166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右箭头 76"/>
          <p:cNvSpPr/>
          <p:nvPr/>
        </p:nvSpPr>
        <p:spPr>
          <a:xfrm rot="5400000" flipV="1">
            <a:off x="10305327" y="4235929"/>
            <a:ext cx="318052" cy="186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右箭头 77"/>
          <p:cNvSpPr/>
          <p:nvPr/>
        </p:nvSpPr>
        <p:spPr>
          <a:xfrm rot="16200000">
            <a:off x="7883488" y="3313292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1"/>
          <p:cNvSpPr txBox="1"/>
          <p:nvPr/>
        </p:nvSpPr>
        <p:spPr>
          <a:xfrm>
            <a:off x="7318274" y="1723299"/>
            <a:ext cx="3543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Starting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City:  </a:t>
            </a:r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0" name="文本框 1"/>
          <p:cNvSpPr txBox="1"/>
          <p:nvPr/>
        </p:nvSpPr>
        <p:spPr>
          <a:xfrm>
            <a:off x="7327403" y="2246519"/>
            <a:ext cx="2883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Route: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1"/>
          <p:cNvSpPr txBox="1"/>
          <p:nvPr/>
        </p:nvSpPr>
        <p:spPr>
          <a:xfrm>
            <a:off x="7296434" y="5108349"/>
            <a:ext cx="3261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Optimal Tour </a:t>
            </a:r>
          </a:p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Length: </a:t>
            </a:r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</a:p>
        </p:txBody>
      </p:sp>
      <p:sp>
        <p:nvSpPr>
          <p:cNvPr id="82" name="矩形 81"/>
          <p:cNvSpPr/>
          <p:nvPr/>
        </p:nvSpPr>
        <p:spPr>
          <a:xfrm>
            <a:off x="7326035" y="5996937"/>
            <a:ext cx="23775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Quality: </a:t>
            </a:r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3" name="图片 82" descr="穿着西装笔挺的男子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04" y="2816671"/>
            <a:ext cx="626950" cy="626950"/>
          </a:xfrm>
          <a:prstGeom prst="rect">
            <a:avLst/>
          </a:prstGeom>
        </p:spPr>
      </p:pic>
      <p:sp>
        <p:nvSpPr>
          <p:cNvPr id="84" name="文本框 35"/>
          <p:cNvSpPr txBox="1"/>
          <p:nvPr/>
        </p:nvSpPr>
        <p:spPr>
          <a:xfrm>
            <a:off x="5243997" y="3792594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8816E-6 2.0629E-6 L -0.02566 0.08557 L -0.01563 0.23658 " pathEditMode="relative" rAng="0" ptsTypes="AAA">
                                      <p:cBhvr>
                                        <p:cTn id="20" dur="9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0" y="1181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0.23658 L 0.01016 0.29417 L 0.08076 0.30018 " pathEditMode="relative" ptsTypes="AAA">
                                      <p:cBhvr>
                                        <p:cTn id="35" dur="1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1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1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1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76 0.30018 L 0.15357 0.29833 " pathEditMode="relative" ptsTypes="AA">
                                      <p:cBhvr>
                                        <p:cTn id="50" dur="9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57 0.29833 L 0.21076 0.29856 " pathEditMode="relative" ptsTypes="AA">
                                      <p:cBhvr>
                                        <p:cTn id="6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76 0.29857 L 0.34063 0.30643 " pathEditMode="relative" ptsTypes="AA">
                                      <p:cBhvr>
                                        <p:cTn id="8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063 0.30643 L 0.35821 0.33025 L 0.51075 0.07655 " pathEditMode="relative" rAng="2755440" ptsTypes="AAA">
                                      <p:cBhvr>
                                        <p:cTn id="95" dur="1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6" y="-11494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074 0.07655 L 0.29008 0.09852 " pathEditMode="relative" ptsTypes="AA">
                                      <p:cBhvr>
                                        <p:cTn id="110" dur="1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1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1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6" dur="1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1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08 0.09852 L 0.29125 -0.09621 L 0.32486 -0.11008 " pathEditMode="relative" ptsTypes="AAA">
                                      <p:cBhvr>
                                        <p:cTn id="12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1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486 -0.11008 L 0.1524 -0.10407 " pathEditMode="relative" ptsTypes="AA">
                                      <p:cBhvr>
                                        <p:cTn id="140" dur="7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3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1" dur="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4 -0.10407 L 0.00013 0.03122 " pathEditMode="relative" ptsTypes="AA">
                                      <p:cBhvr>
                                        <p:cTn id="155" dur="9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8" dur="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 animBg="1"/>
      <p:bldP spid="61" grpId="0"/>
      <p:bldP spid="62" grpId="0" animBg="1"/>
      <p:bldP spid="63" grpId="0"/>
      <p:bldP spid="64" grpId="0" animBg="1"/>
      <p:bldP spid="65" grpId="0"/>
      <p:bldP spid="66" grpId="0" animBg="1"/>
      <p:bldP spid="67" grpId="0"/>
      <p:bldP spid="68" grpId="0"/>
      <p:bldP spid="69" grpId="0" animBg="1"/>
      <p:bldP spid="70" grpId="0"/>
      <p:bldP spid="71" grpId="0" animBg="1"/>
      <p:bldP spid="72" grpId="0"/>
      <p:bldP spid="73" grpId="0" animBg="1"/>
      <p:bldP spid="74" grpId="0"/>
      <p:bldP spid="75" grpId="0"/>
      <p:bldP spid="76" grpId="0" animBg="1"/>
      <p:bldP spid="77" grpId="0" animBg="1"/>
      <p:bldP spid="78" grpId="0" animBg="1"/>
      <p:bldP spid="79" grpId="0"/>
      <p:bldP spid="80" grpId="0"/>
      <p:bldP spid="81" grpId="0"/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617528" y="3700728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349836" y="3690163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104000" y="2975100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3015" y="3690162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03304" y="2960152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588540" y="3686474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624606" y="2198336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105609" y="3688516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297695" y="2189879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625016" y="2952800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线连接符 15"/>
          <p:cNvCxnSpPr>
            <a:stCxn id="6" idx="0"/>
            <a:endCxn id="58" idx="2"/>
          </p:cNvCxnSpPr>
          <p:nvPr/>
        </p:nvCxnSpPr>
        <p:spPr>
          <a:xfrm flipV="1">
            <a:off x="4879752" y="3386335"/>
            <a:ext cx="6709" cy="314393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stCxn id="15" idx="6"/>
            <a:endCxn id="8" idx="2"/>
          </p:cNvCxnSpPr>
          <p:nvPr/>
        </p:nvCxnSpPr>
        <p:spPr>
          <a:xfrm>
            <a:off x="5149463" y="3182955"/>
            <a:ext cx="954537" cy="2230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10" idx="0"/>
            <a:endCxn id="14" idx="2"/>
          </p:cNvCxnSpPr>
          <p:nvPr/>
        </p:nvCxnSpPr>
        <p:spPr>
          <a:xfrm flipV="1">
            <a:off x="1065528" y="2420034"/>
            <a:ext cx="1232167" cy="540118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7" idx="6"/>
            <a:endCxn id="13" idx="2"/>
          </p:cNvCxnSpPr>
          <p:nvPr/>
        </p:nvCxnSpPr>
        <p:spPr>
          <a:xfrm flipV="1">
            <a:off x="2874283" y="3918671"/>
            <a:ext cx="231326" cy="1647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9" idx="6"/>
            <a:endCxn id="11" idx="2"/>
          </p:cNvCxnSpPr>
          <p:nvPr/>
        </p:nvCxnSpPr>
        <p:spPr>
          <a:xfrm flipV="1">
            <a:off x="1327462" y="3916629"/>
            <a:ext cx="261078" cy="3688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13" idx="6"/>
            <a:endCxn id="6" idx="2"/>
          </p:cNvCxnSpPr>
          <p:nvPr/>
        </p:nvCxnSpPr>
        <p:spPr>
          <a:xfrm>
            <a:off x="3630056" y="3918671"/>
            <a:ext cx="987472" cy="12212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2" idx="4"/>
            <a:endCxn id="15" idx="0"/>
          </p:cNvCxnSpPr>
          <p:nvPr/>
        </p:nvCxnSpPr>
        <p:spPr>
          <a:xfrm>
            <a:off x="4886830" y="2658645"/>
            <a:ext cx="410" cy="29415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>
            <a:stCxn id="11" idx="6"/>
            <a:endCxn id="7" idx="2"/>
          </p:cNvCxnSpPr>
          <p:nvPr/>
        </p:nvCxnSpPr>
        <p:spPr>
          <a:xfrm>
            <a:off x="2112987" y="3916629"/>
            <a:ext cx="236849" cy="3689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>
            <a:stCxn id="8" idx="2"/>
            <a:endCxn id="6" idx="6"/>
          </p:cNvCxnSpPr>
          <p:nvPr/>
        </p:nvCxnSpPr>
        <p:spPr>
          <a:xfrm flipH="1">
            <a:off x="5141975" y="3205255"/>
            <a:ext cx="962025" cy="725628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14" idx="6"/>
            <a:endCxn id="56" idx="0"/>
          </p:cNvCxnSpPr>
          <p:nvPr/>
        </p:nvCxnSpPr>
        <p:spPr>
          <a:xfrm>
            <a:off x="2822142" y="2420034"/>
            <a:ext cx="3508662" cy="552843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14" idx="6"/>
            <a:endCxn id="12" idx="2"/>
          </p:cNvCxnSpPr>
          <p:nvPr/>
        </p:nvCxnSpPr>
        <p:spPr>
          <a:xfrm>
            <a:off x="2822142" y="2420034"/>
            <a:ext cx="1802464" cy="8457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stCxn id="10" idx="4"/>
            <a:endCxn id="9" idx="0"/>
          </p:cNvCxnSpPr>
          <p:nvPr/>
        </p:nvCxnSpPr>
        <p:spPr>
          <a:xfrm flipH="1">
            <a:off x="1065239" y="3420461"/>
            <a:ext cx="289" cy="269701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331111" y="2382722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5707928" y="2364141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6" name="文本框 35"/>
          <p:cNvSpPr txBox="1"/>
          <p:nvPr/>
        </p:nvSpPr>
        <p:spPr>
          <a:xfrm>
            <a:off x="5747025" y="3510066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4188308" y="4084357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269111" y="4090273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</a:t>
            </a:r>
            <a:endParaRPr kumimoji="1" lang="zh-CN" altLang="en-US" sz="2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429711" y="3372987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</a:t>
            </a:r>
            <a:endParaRPr kumimoji="1" lang="zh-CN" altLang="en-US" sz="2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656773" y="2752745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6</a:t>
            </a:r>
            <a:endParaRPr kumimoji="1" lang="zh-CN" altLang="en-US" sz="2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656772" y="1982612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3</a:t>
            </a:r>
            <a:endParaRPr kumimoji="1" lang="zh-CN" altLang="en-US" sz="2000" dirty="0"/>
          </a:p>
        </p:txBody>
      </p:sp>
      <p:sp>
        <p:nvSpPr>
          <p:cNvPr id="45" name="文本框 1"/>
          <p:cNvSpPr txBox="1"/>
          <p:nvPr/>
        </p:nvSpPr>
        <p:spPr>
          <a:xfrm>
            <a:off x="142019" y="1047092"/>
            <a:ext cx="802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Compare two solutions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1"/>
          <p:cNvSpPr txBox="1"/>
          <p:nvPr/>
        </p:nvSpPr>
        <p:spPr>
          <a:xfrm>
            <a:off x="2309428" y="4751130"/>
            <a:ext cx="2120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Cities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80013" y="2967952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A</a:t>
            </a:r>
            <a:endParaRPr kumimoji="1" lang="zh-CN" altLang="en-US" sz="2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2430411" y="2223742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J</a:t>
            </a:r>
            <a:endParaRPr kumimoji="1" lang="zh-CN" altLang="en-US" sz="2000" dirty="0"/>
          </a:p>
        </p:txBody>
      </p:sp>
      <p:sp>
        <p:nvSpPr>
          <p:cNvPr id="51" name="文本框 50"/>
          <p:cNvSpPr txBox="1"/>
          <p:nvPr/>
        </p:nvSpPr>
        <p:spPr>
          <a:xfrm>
            <a:off x="1687383" y="3690163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C</a:t>
            </a:r>
            <a:endParaRPr kumimoji="1" lang="zh-CN" altLang="en-US" sz="2000" dirty="0"/>
          </a:p>
        </p:txBody>
      </p:sp>
      <p:sp>
        <p:nvSpPr>
          <p:cNvPr id="52" name="文本框 51"/>
          <p:cNvSpPr txBox="1"/>
          <p:nvPr/>
        </p:nvSpPr>
        <p:spPr>
          <a:xfrm>
            <a:off x="891556" y="3710121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B</a:t>
            </a:r>
            <a:endParaRPr kumimoji="1" lang="zh-CN" altLang="en-US" sz="20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210792" y="3684247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</a:t>
            </a:r>
            <a:endParaRPr kumimoji="1" lang="zh-CN" altLang="en-US" sz="2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430412" y="3690163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D</a:t>
            </a:r>
            <a:endParaRPr kumimoji="1" lang="zh-CN" altLang="en-US" sz="2000" dirty="0"/>
          </a:p>
        </p:txBody>
      </p:sp>
      <p:sp>
        <p:nvSpPr>
          <p:cNvPr id="55" name="文本框 54"/>
          <p:cNvSpPr txBox="1"/>
          <p:nvPr/>
        </p:nvSpPr>
        <p:spPr>
          <a:xfrm>
            <a:off x="4742371" y="3716654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F</a:t>
            </a:r>
            <a:endParaRPr kumimoji="1"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193422" y="2972877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G</a:t>
            </a:r>
            <a:endParaRPr kumimoji="1" lang="zh-CN" altLang="en-US" sz="2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4704474" y="2219979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H</a:t>
            </a:r>
            <a:endParaRPr kumimoji="1" lang="zh-CN" altLang="en-US" sz="2000" dirty="0"/>
          </a:p>
        </p:txBody>
      </p:sp>
      <p:sp>
        <p:nvSpPr>
          <p:cNvPr id="58" name="文本框 57"/>
          <p:cNvSpPr txBox="1"/>
          <p:nvPr/>
        </p:nvSpPr>
        <p:spPr>
          <a:xfrm>
            <a:off x="4749079" y="2986225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I</a:t>
            </a:r>
            <a:endParaRPr kumimoji="1" lang="zh-CN" altLang="en-US" sz="2000" dirty="0"/>
          </a:p>
        </p:txBody>
      </p:sp>
      <p:sp>
        <p:nvSpPr>
          <p:cNvPr id="120" name="文本框 37"/>
          <p:cNvSpPr txBox="1"/>
          <p:nvPr/>
        </p:nvSpPr>
        <p:spPr>
          <a:xfrm>
            <a:off x="2096751" y="4090445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</a:t>
            </a:r>
            <a:endParaRPr kumimoji="1" lang="zh-CN" altLang="en-US" sz="2000" dirty="0"/>
          </a:p>
        </p:txBody>
      </p:sp>
      <p:sp>
        <p:nvSpPr>
          <p:cNvPr id="121" name="文本框 37"/>
          <p:cNvSpPr txBox="1"/>
          <p:nvPr/>
        </p:nvSpPr>
        <p:spPr>
          <a:xfrm>
            <a:off x="2864659" y="4096580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</a:t>
            </a:r>
            <a:endParaRPr kumimoji="1" lang="zh-CN" altLang="en-US" sz="2000" dirty="0"/>
          </a:p>
        </p:txBody>
      </p:sp>
      <p:sp>
        <p:nvSpPr>
          <p:cNvPr id="122" name="文本框 37"/>
          <p:cNvSpPr txBox="1"/>
          <p:nvPr/>
        </p:nvSpPr>
        <p:spPr>
          <a:xfrm>
            <a:off x="512016" y="3336714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</a:t>
            </a:r>
            <a:endParaRPr kumimoji="1" lang="zh-CN" altLang="en-US" sz="2000" dirty="0"/>
          </a:p>
        </p:txBody>
      </p:sp>
      <p:sp>
        <p:nvSpPr>
          <p:cNvPr id="123" name="文本框 38"/>
          <p:cNvSpPr txBox="1"/>
          <p:nvPr/>
        </p:nvSpPr>
        <p:spPr>
          <a:xfrm>
            <a:off x="5004593" y="2514164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</a:t>
            </a:r>
            <a:endParaRPr kumimoji="1" lang="zh-CN" altLang="en-US" sz="2000" dirty="0"/>
          </a:p>
        </p:txBody>
      </p:sp>
      <p:cxnSp>
        <p:nvCxnSpPr>
          <p:cNvPr id="124" name="直线连接符 25"/>
          <p:cNvCxnSpPr>
            <a:stCxn id="56" idx="0"/>
            <a:endCxn id="12" idx="6"/>
          </p:cNvCxnSpPr>
          <p:nvPr/>
        </p:nvCxnSpPr>
        <p:spPr>
          <a:xfrm flipH="1" flipV="1">
            <a:off x="5149053" y="2428491"/>
            <a:ext cx="1181751" cy="544386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1"/>
          <p:cNvSpPr txBox="1"/>
          <p:nvPr/>
        </p:nvSpPr>
        <p:spPr>
          <a:xfrm>
            <a:off x="6974470" y="1170203"/>
            <a:ext cx="3543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Starting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City:  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1"/>
          <p:cNvSpPr txBox="1"/>
          <p:nvPr/>
        </p:nvSpPr>
        <p:spPr>
          <a:xfrm>
            <a:off x="6974470" y="2222449"/>
            <a:ext cx="442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Weight:</a:t>
            </a:r>
            <a:endParaRPr lang="en-US" altLang="zh-CN" sz="28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3" name="图片 82" descr="穿着西装笔挺的男子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04" y="2244483"/>
            <a:ext cx="626950" cy="626950"/>
          </a:xfrm>
          <a:prstGeom prst="rect">
            <a:avLst/>
          </a:prstGeom>
        </p:spPr>
      </p:pic>
      <p:sp>
        <p:nvSpPr>
          <p:cNvPr id="84" name="文本框 35"/>
          <p:cNvSpPr txBox="1"/>
          <p:nvPr/>
        </p:nvSpPr>
        <p:spPr>
          <a:xfrm>
            <a:off x="5243997" y="3220406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cxnSp>
        <p:nvCxnSpPr>
          <p:cNvPr id="85" name="直线连接符 15"/>
          <p:cNvCxnSpPr/>
          <p:nvPr/>
        </p:nvCxnSpPr>
        <p:spPr>
          <a:xfrm flipH="1" flipV="1">
            <a:off x="4742372" y="2582777"/>
            <a:ext cx="12562" cy="403448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414702" y="1693423"/>
            <a:ext cx="29466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Solution1&amp;2: </a:t>
            </a:r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2" name="文本框 1"/>
          <p:cNvSpPr txBox="1"/>
          <p:nvPr/>
        </p:nvSpPr>
        <p:spPr>
          <a:xfrm>
            <a:off x="9327706" y="2720611"/>
            <a:ext cx="294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 2</a:t>
            </a:r>
          </a:p>
        </p:txBody>
      </p:sp>
      <p:sp>
        <p:nvSpPr>
          <p:cNvPr id="86" name="文本框 1"/>
          <p:cNvSpPr txBox="1"/>
          <p:nvPr/>
        </p:nvSpPr>
        <p:spPr>
          <a:xfrm>
            <a:off x="7350115" y="3159826"/>
            <a:ext cx="171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 to I: 1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331111" y="6054889"/>
          <a:ext cx="6623947" cy="585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r:id="rId5" imgW="55168800" imgH="4876800" progId="">
                  <p:embed/>
                </p:oleObj>
              </mc:Choice>
              <mc:Fallback>
                <p:oleObj r:id="rId5" imgW="55168800" imgH="4876800" progId="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111" y="6054889"/>
                        <a:ext cx="6623947" cy="585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文本框 1"/>
          <p:cNvSpPr txBox="1"/>
          <p:nvPr/>
        </p:nvSpPr>
        <p:spPr>
          <a:xfrm>
            <a:off x="4476995" y="5274350"/>
            <a:ext cx="8677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en-US" altLang="zh-CN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乘号 3"/>
          <p:cNvSpPr/>
          <p:nvPr/>
        </p:nvSpPr>
        <p:spPr>
          <a:xfrm>
            <a:off x="4463071" y="5362208"/>
            <a:ext cx="818738" cy="932280"/>
          </a:xfrm>
          <a:prstGeom prst="mathMultiply">
            <a:avLst>
              <a:gd name="adj1" fmla="val 800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1"/>
          <p:cNvSpPr txBox="1"/>
          <p:nvPr/>
        </p:nvSpPr>
        <p:spPr>
          <a:xfrm>
            <a:off x="7955058" y="6032878"/>
            <a:ext cx="3543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 always equal!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1"/>
          <p:cNvSpPr txBox="1"/>
          <p:nvPr/>
        </p:nvSpPr>
        <p:spPr>
          <a:xfrm>
            <a:off x="5213145" y="4874240"/>
            <a:ext cx="1407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solution2</a:t>
            </a:r>
          </a:p>
        </p:txBody>
      </p:sp>
      <p:sp>
        <p:nvSpPr>
          <p:cNvPr id="63" name="文本框 1"/>
          <p:cNvSpPr txBox="1"/>
          <p:nvPr/>
        </p:nvSpPr>
        <p:spPr>
          <a:xfrm>
            <a:off x="5196922" y="4589080"/>
            <a:ext cx="1407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solution1</a:t>
            </a:r>
          </a:p>
        </p:txBody>
      </p:sp>
      <p:cxnSp>
        <p:nvCxnSpPr>
          <p:cNvPr id="64" name="直线连接符 15"/>
          <p:cNvCxnSpPr/>
          <p:nvPr/>
        </p:nvCxnSpPr>
        <p:spPr>
          <a:xfrm>
            <a:off x="5104202" y="4792947"/>
            <a:ext cx="162737" cy="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15"/>
          <p:cNvCxnSpPr/>
          <p:nvPr/>
        </p:nvCxnSpPr>
        <p:spPr>
          <a:xfrm>
            <a:off x="5115553" y="5098315"/>
            <a:ext cx="162737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1"/>
          <p:cNvSpPr txBox="1"/>
          <p:nvPr/>
        </p:nvSpPr>
        <p:spPr>
          <a:xfrm>
            <a:off x="5196922" y="4296635"/>
            <a:ext cx="1876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Solution1&amp;2</a:t>
            </a:r>
          </a:p>
        </p:txBody>
      </p:sp>
      <p:cxnSp>
        <p:nvCxnSpPr>
          <p:cNvPr id="73" name="直线连接符 15"/>
          <p:cNvCxnSpPr/>
          <p:nvPr/>
        </p:nvCxnSpPr>
        <p:spPr>
          <a:xfrm>
            <a:off x="5104202" y="4500502"/>
            <a:ext cx="162737" cy="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1"/>
          <p:cNvSpPr txBox="1"/>
          <p:nvPr/>
        </p:nvSpPr>
        <p:spPr>
          <a:xfrm>
            <a:off x="6969576" y="4145913"/>
            <a:ext cx="5040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Quality: </a:t>
            </a:r>
          </a:p>
        </p:txBody>
      </p:sp>
      <p:sp>
        <p:nvSpPr>
          <p:cNvPr id="75" name="文本框 1"/>
          <p:cNvSpPr txBox="1"/>
          <p:nvPr/>
        </p:nvSpPr>
        <p:spPr>
          <a:xfrm>
            <a:off x="7414702" y="4704963"/>
            <a:ext cx="459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Solution1: 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1.125</a:t>
            </a:r>
          </a:p>
        </p:txBody>
      </p:sp>
      <p:sp>
        <p:nvSpPr>
          <p:cNvPr id="76" name="文本框 1"/>
          <p:cNvSpPr txBox="1"/>
          <p:nvPr/>
        </p:nvSpPr>
        <p:spPr>
          <a:xfrm>
            <a:off x="7414702" y="5240555"/>
            <a:ext cx="459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Solution2: 1</a:t>
            </a:r>
          </a:p>
        </p:txBody>
      </p:sp>
      <p:sp>
        <p:nvSpPr>
          <p:cNvPr id="70" name="文本框 1"/>
          <p:cNvSpPr txBox="1"/>
          <p:nvPr/>
        </p:nvSpPr>
        <p:spPr>
          <a:xfrm>
            <a:off x="6921692" y="2724615"/>
            <a:ext cx="3103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 1</a:t>
            </a:r>
          </a:p>
        </p:txBody>
      </p:sp>
      <p:sp>
        <p:nvSpPr>
          <p:cNvPr id="71" name="文本框 1"/>
          <p:cNvSpPr txBox="1"/>
          <p:nvPr/>
        </p:nvSpPr>
        <p:spPr>
          <a:xfrm>
            <a:off x="9780464" y="3173799"/>
            <a:ext cx="171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 to G: 2</a:t>
            </a:r>
          </a:p>
        </p:txBody>
      </p:sp>
      <p:sp>
        <p:nvSpPr>
          <p:cNvPr id="77" name="文本框 1"/>
          <p:cNvSpPr txBox="1"/>
          <p:nvPr/>
        </p:nvSpPr>
        <p:spPr>
          <a:xfrm>
            <a:off x="7362949" y="3637817"/>
            <a:ext cx="171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J: </a:t>
            </a:r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sz="28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1"/>
          <p:cNvSpPr txBox="1"/>
          <p:nvPr/>
        </p:nvSpPr>
        <p:spPr>
          <a:xfrm>
            <a:off x="9780464" y="3679454"/>
            <a:ext cx="171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 to J: 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7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1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"/>
                            </p:stCondLst>
                            <p:childTnLst>
                              <p:par>
                                <p:cTn id="5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"/>
                            </p:stCondLst>
                            <p:childTnLst>
                              <p:par>
                                <p:cTn id="5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"/>
                            </p:stCondLst>
                            <p:childTnLst>
                              <p:par>
                                <p:cTn id="7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3" grpId="0"/>
      <p:bldP spid="82" grpId="0"/>
      <p:bldP spid="86" grpId="0"/>
      <p:bldP spid="60" grpId="0"/>
      <p:bldP spid="4" grpId="0" animBg="1"/>
      <p:bldP spid="61" grpId="0"/>
      <p:bldP spid="62" grpId="0"/>
      <p:bldP spid="63" grpId="0"/>
      <p:bldP spid="72" grpId="0"/>
      <p:bldP spid="74" grpId="0"/>
      <p:bldP spid="75" grpId="0"/>
      <p:bldP spid="76" grpId="0"/>
      <p:bldP spid="70" grpId="0"/>
      <p:bldP spid="71" grpId="0"/>
      <p:bldP spid="77" grpId="0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063" y="2812480"/>
            <a:ext cx="3064679" cy="2953236"/>
          </a:xfrm>
          <a:prstGeom prst="rect">
            <a:avLst/>
          </a:prstGeom>
        </p:spPr>
      </p:pic>
      <p:pic>
        <p:nvPicPr>
          <p:cNvPr id="5" name="图片 4" descr="图片包含 门, 游戏, 一群, 一对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89" y="2011922"/>
            <a:ext cx="6130570" cy="3672963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637481" y="1801321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73626" y="4729341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875452" y="2514590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269928" y="2514591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530566" y="1785098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033929" y="3254355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083843" y="3254355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510879" y="5421025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630720" y="5421025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909072" y="4729341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线连接符 15"/>
          <p:cNvCxnSpPr>
            <a:stCxn id="10" idx="6"/>
            <a:endCxn id="6" idx="2"/>
          </p:cNvCxnSpPr>
          <p:nvPr/>
        </p:nvCxnSpPr>
        <p:spPr>
          <a:xfrm>
            <a:off x="2055013" y="2015253"/>
            <a:ext cx="5582468" cy="16223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stCxn id="10" idx="5"/>
            <a:endCxn id="9" idx="1"/>
          </p:cNvCxnSpPr>
          <p:nvPr/>
        </p:nvCxnSpPr>
        <p:spPr>
          <a:xfrm>
            <a:off x="1978209" y="2177997"/>
            <a:ext cx="368523" cy="404005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9" idx="5"/>
            <a:endCxn id="11" idx="1"/>
          </p:cNvCxnSpPr>
          <p:nvPr/>
        </p:nvCxnSpPr>
        <p:spPr>
          <a:xfrm>
            <a:off x="2717572" y="2907489"/>
            <a:ext cx="393160" cy="414277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7" idx="7"/>
          </p:cNvCxnSpPr>
          <p:nvPr/>
        </p:nvCxnSpPr>
        <p:spPr>
          <a:xfrm flipV="1">
            <a:off x="2721269" y="3714664"/>
            <a:ext cx="574882" cy="1082088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13" idx="7"/>
            <a:endCxn id="7" idx="3"/>
          </p:cNvCxnSpPr>
          <p:nvPr/>
        </p:nvCxnSpPr>
        <p:spPr>
          <a:xfrm flipV="1">
            <a:off x="1958523" y="5122240"/>
            <a:ext cx="391907" cy="366196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13" idx="6"/>
            <a:endCxn id="14" idx="2"/>
          </p:cNvCxnSpPr>
          <p:nvPr/>
        </p:nvCxnSpPr>
        <p:spPr>
          <a:xfrm>
            <a:off x="2035326" y="5651180"/>
            <a:ext cx="5595394" cy="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4" idx="1"/>
            <a:endCxn id="15" idx="5"/>
          </p:cNvCxnSpPr>
          <p:nvPr/>
        </p:nvCxnSpPr>
        <p:spPr>
          <a:xfrm flipH="1" flipV="1">
            <a:off x="7356715" y="5122240"/>
            <a:ext cx="350809" cy="366196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>
            <a:stCxn id="12" idx="5"/>
            <a:endCxn id="15" idx="1"/>
          </p:cNvCxnSpPr>
          <p:nvPr/>
        </p:nvCxnSpPr>
        <p:spPr>
          <a:xfrm>
            <a:off x="6531487" y="3647254"/>
            <a:ext cx="454389" cy="1149498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12" idx="7"/>
            <a:endCxn id="8" idx="3"/>
          </p:cNvCxnSpPr>
          <p:nvPr/>
        </p:nvCxnSpPr>
        <p:spPr>
          <a:xfrm flipV="1">
            <a:off x="6531487" y="2907488"/>
            <a:ext cx="420769" cy="414278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8" idx="7"/>
            <a:endCxn id="6" idx="3"/>
          </p:cNvCxnSpPr>
          <p:nvPr/>
        </p:nvCxnSpPr>
        <p:spPr>
          <a:xfrm flipV="1">
            <a:off x="7323096" y="2194220"/>
            <a:ext cx="391189" cy="387781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>
            <a:endCxn id="12" idx="2"/>
          </p:cNvCxnSpPr>
          <p:nvPr/>
        </p:nvCxnSpPr>
        <p:spPr>
          <a:xfrm>
            <a:off x="3558376" y="3484509"/>
            <a:ext cx="2525468" cy="1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7" idx="6"/>
            <a:endCxn id="15" idx="2"/>
          </p:cNvCxnSpPr>
          <p:nvPr/>
        </p:nvCxnSpPr>
        <p:spPr>
          <a:xfrm>
            <a:off x="2798073" y="4959496"/>
            <a:ext cx="4110999" cy="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10" idx="4"/>
            <a:endCxn id="13" idx="0"/>
          </p:cNvCxnSpPr>
          <p:nvPr/>
        </p:nvCxnSpPr>
        <p:spPr>
          <a:xfrm flipH="1">
            <a:off x="1773103" y="2245407"/>
            <a:ext cx="19687" cy="3175618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stCxn id="6" idx="4"/>
            <a:endCxn id="14" idx="0"/>
          </p:cNvCxnSpPr>
          <p:nvPr/>
        </p:nvCxnSpPr>
        <p:spPr>
          <a:xfrm flipH="1">
            <a:off x="7892944" y="2261630"/>
            <a:ext cx="6761" cy="3159395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683728" y="1592784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8</a:t>
            </a:r>
            <a:endParaRPr kumimoji="1" lang="zh-CN" altLang="en-US" sz="2000" dirty="0"/>
          </a:p>
        </p:txBody>
      </p:sp>
      <p:sp>
        <p:nvSpPr>
          <p:cNvPr id="31" name="文本框 30"/>
          <p:cNvSpPr txBox="1"/>
          <p:nvPr/>
        </p:nvSpPr>
        <p:spPr>
          <a:xfrm>
            <a:off x="4673009" y="5745916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8</a:t>
            </a:r>
            <a:endParaRPr kumimoji="1" lang="zh-CN" altLang="en-US" sz="2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420834" y="3631435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5</a:t>
            </a:r>
            <a:endParaRPr kumimoji="1" lang="zh-CN" alt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7946879" y="3627019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5</a:t>
            </a:r>
            <a:endParaRPr kumimoji="1" lang="zh-CN" altLang="en-US" sz="2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2185102" y="2114481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2896547" y="2812480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6" name="文本框 35"/>
          <p:cNvSpPr txBox="1"/>
          <p:nvPr/>
        </p:nvSpPr>
        <p:spPr>
          <a:xfrm>
            <a:off x="7218577" y="2148404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6434233" y="2812480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942132" y="4968522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7518690" y="5019162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4838163" y="3151488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4</a:t>
            </a:r>
            <a:endParaRPr kumimoji="1" lang="zh-CN" altLang="en-US" sz="2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846247" y="4606216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6</a:t>
            </a:r>
            <a:endParaRPr kumimoji="1" lang="zh-CN" altLang="en-US" sz="2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2759166" y="3881170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3</a:t>
            </a:r>
            <a:endParaRPr kumimoji="1" lang="zh-CN" altLang="en-US" sz="2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755646" y="3888988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3</a:t>
            </a:r>
            <a:endParaRPr kumimoji="1" lang="zh-CN" altLang="en-US" sz="2000" dirty="0"/>
          </a:p>
        </p:txBody>
      </p:sp>
      <p:sp>
        <p:nvSpPr>
          <p:cNvPr id="45" name="文本框 1"/>
          <p:cNvSpPr txBox="1"/>
          <p:nvPr/>
        </p:nvSpPr>
        <p:spPr>
          <a:xfrm>
            <a:off x="142020" y="1047092"/>
            <a:ext cx="120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Situation2:  3 solutions about different starting city 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1"/>
          <p:cNvSpPr txBox="1"/>
          <p:nvPr/>
        </p:nvSpPr>
        <p:spPr>
          <a:xfrm>
            <a:off x="4111051" y="6170154"/>
            <a:ext cx="3037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Cities</a:t>
            </a:r>
          </a:p>
        </p:txBody>
      </p:sp>
      <p:sp>
        <p:nvSpPr>
          <p:cNvPr id="49" name="文本框 1"/>
          <p:cNvSpPr txBox="1"/>
          <p:nvPr/>
        </p:nvSpPr>
        <p:spPr>
          <a:xfrm>
            <a:off x="9631121" y="6146026"/>
            <a:ext cx="2169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633807" y="1815198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A</a:t>
            </a:r>
            <a:endParaRPr kumimoji="1" lang="zh-CN" altLang="en-US" sz="2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7763436" y="5454888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J</a:t>
            </a:r>
            <a:endParaRPr kumimoji="1" lang="zh-CN" altLang="en-US" sz="2000" dirty="0"/>
          </a:p>
        </p:txBody>
      </p:sp>
      <p:sp>
        <p:nvSpPr>
          <p:cNvPr id="51" name="文本框 50"/>
          <p:cNvSpPr txBox="1"/>
          <p:nvPr/>
        </p:nvSpPr>
        <p:spPr>
          <a:xfrm>
            <a:off x="3145333" y="3291410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C</a:t>
            </a:r>
            <a:endParaRPr kumimoji="1" lang="zh-CN" altLang="en-US" sz="20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384447" y="2531195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B</a:t>
            </a:r>
            <a:endParaRPr kumimoji="1" lang="zh-CN" altLang="en-US" sz="2000" dirty="0"/>
          </a:p>
        </p:txBody>
      </p:sp>
      <p:sp>
        <p:nvSpPr>
          <p:cNvPr id="53" name="文本框 52"/>
          <p:cNvSpPr txBox="1"/>
          <p:nvPr/>
        </p:nvSpPr>
        <p:spPr>
          <a:xfrm>
            <a:off x="1601356" y="5451124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</a:t>
            </a:r>
            <a:endParaRPr kumimoji="1" lang="zh-CN" altLang="en-US" sz="2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385928" y="4738878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D</a:t>
            </a:r>
            <a:endParaRPr kumimoji="1" lang="zh-CN" altLang="en-US" sz="2000" dirty="0"/>
          </a:p>
        </p:txBody>
      </p:sp>
      <p:sp>
        <p:nvSpPr>
          <p:cNvPr id="55" name="文本框 54"/>
          <p:cNvSpPr txBox="1"/>
          <p:nvPr/>
        </p:nvSpPr>
        <p:spPr>
          <a:xfrm>
            <a:off x="7762322" y="1820038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F</a:t>
            </a:r>
            <a:endParaRPr kumimoji="1"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7003900" y="2531195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G</a:t>
            </a:r>
            <a:endParaRPr kumimoji="1" lang="zh-CN" altLang="en-US" sz="2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6187521" y="3291410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H</a:t>
            </a:r>
            <a:endParaRPr kumimoji="1" lang="zh-CN" altLang="en-US" sz="2000" dirty="0"/>
          </a:p>
        </p:txBody>
      </p:sp>
      <p:sp>
        <p:nvSpPr>
          <p:cNvPr id="58" name="文本框 57"/>
          <p:cNvSpPr txBox="1"/>
          <p:nvPr/>
        </p:nvSpPr>
        <p:spPr>
          <a:xfrm>
            <a:off x="7033135" y="4762766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I</a:t>
            </a:r>
            <a:endParaRPr kumimoji="1"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9" grpId="0"/>
      <p:bldP spid="47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6768190" y="1901960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04335" y="4829980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006161" y="2615229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00637" y="2615230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61275" y="1885737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164638" y="3354994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214552" y="3354994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41588" y="5521664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61429" y="5521664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039781" y="4829980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线连接符 15"/>
          <p:cNvCxnSpPr>
            <a:stCxn id="10" idx="6"/>
            <a:endCxn id="6" idx="2"/>
          </p:cNvCxnSpPr>
          <p:nvPr/>
        </p:nvCxnSpPr>
        <p:spPr>
          <a:xfrm>
            <a:off x="1185722" y="2115892"/>
            <a:ext cx="5582468" cy="16223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stCxn id="10" idx="5"/>
            <a:endCxn id="9" idx="1"/>
          </p:cNvCxnSpPr>
          <p:nvPr/>
        </p:nvCxnSpPr>
        <p:spPr>
          <a:xfrm>
            <a:off x="1108918" y="2278636"/>
            <a:ext cx="368523" cy="404005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9" idx="5"/>
            <a:endCxn id="11" idx="1"/>
          </p:cNvCxnSpPr>
          <p:nvPr/>
        </p:nvCxnSpPr>
        <p:spPr>
          <a:xfrm>
            <a:off x="1848281" y="3008128"/>
            <a:ext cx="393160" cy="414277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7" idx="7"/>
          </p:cNvCxnSpPr>
          <p:nvPr/>
        </p:nvCxnSpPr>
        <p:spPr>
          <a:xfrm flipV="1">
            <a:off x="1851978" y="3815303"/>
            <a:ext cx="574882" cy="1082088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13" idx="7"/>
            <a:endCxn id="7" idx="3"/>
          </p:cNvCxnSpPr>
          <p:nvPr/>
        </p:nvCxnSpPr>
        <p:spPr>
          <a:xfrm flipV="1">
            <a:off x="1089232" y="5222879"/>
            <a:ext cx="391907" cy="366196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13" idx="6"/>
            <a:endCxn id="14" idx="2"/>
          </p:cNvCxnSpPr>
          <p:nvPr/>
        </p:nvCxnSpPr>
        <p:spPr>
          <a:xfrm>
            <a:off x="1166035" y="5751819"/>
            <a:ext cx="5595394" cy="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4" idx="1"/>
            <a:endCxn id="15" idx="5"/>
          </p:cNvCxnSpPr>
          <p:nvPr/>
        </p:nvCxnSpPr>
        <p:spPr>
          <a:xfrm flipH="1" flipV="1">
            <a:off x="6487424" y="5222879"/>
            <a:ext cx="350809" cy="366196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>
            <a:stCxn id="12" idx="5"/>
            <a:endCxn id="15" idx="1"/>
          </p:cNvCxnSpPr>
          <p:nvPr/>
        </p:nvCxnSpPr>
        <p:spPr>
          <a:xfrm>
            <a:off x="5662196" y="3747893"/>
            <a:ext cx="454389" cy="1149498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12" idx="7"/>
            <a:endCxn id="8" idx="3"/>
          </p:cNvCxnSpPr>
          <p:nvPr/>
        </p:nvCxnSpPr>
        <p:spPr>
          <a:xfrm flipV="1">
            <a:off x="5662196" y="3008127"/>
            <a:ext cx="420769" cy="414278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8" idx="7"/>
            <a:endCxn id="6" idx="3"/>
          </p:cNvCxnSpPr>
          <p:nvPr/>
        </p:nvCxnSpPr>
        <p:spPr>
          <a:xfrm flipV="1">
            <a:off x="6453805" y="2294859"/>
            <a:ext cx="391189" cy="387781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>
            <a:endCxn id="12" idx="2"/>
          </p:cNvCxnSpPr>
          <p:nvPr/>
        </p:nvCxnSpPr>
        <p:spPr>
          <a:xfrm>
            <a:off x="2689085" y="3585148"/>
            <a:ext cx="2525468" cy="1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7" idx="6"/>
            <a:endCxn id="15" idx="2"/>
          </p:cNvCxnSpPr>
          <p:nvPr/>
        </p:nvCxnSpPr>
        <p:spPr>
          <a:xfrm>
            <a:off x="1928782" y="5060135"/>
            <a:ext cx="4110999" cy="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10" idx="4"/>
            <a:endCxn id="13" idx="0"/>
          </p:cNvCxnSpPr>
          <p:nvPr/>
        </p:nvCxnSpPr>
        <p:spPr>
          <a:xfrm flipH="1">
            <a:off x="903812" y="2346046"/>
            <a:ext cx="19687" cy="3175618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stCxn id="6" idx="4"/>
            <a:endCxn id="14" idx="0"/>
          </p:cNvCxnSpPr>
          <p:nvPr/>
        </p:nvCxnSpPr>
        <p:spPr>
          <a:xfrm flipH="1">
            <a:off x="7023653" y="2362269"/>
            <a:ext cx="6761" cy="3159395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814437" y="1693423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8</a:t>
            </a:r>
            <a:endParaRPr kumimoji="1" lang="zh-CN" altLang="en-US" sz="2000" dirty="0"/>
          </a:p>
        </p:txBody>
      </p:sp>
      <p:sp>
        <p:nvSpPr>
          <p:cNvPr id="31" name="文本框 30"/>
          <p:cNvSpPr txBox="1"/>
          <p:nvPr/>
        </p:nvSpPr>
        <p:spPr>
          <a:xfrm>
            <a:off x="3814436" y="5828561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8</a:t>
            </a:r>
            <a:endParaRPr kumimoji="1" lang="zh-CN" altLang="en-US" sz="2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51543" y="3732074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5</a:t>
            </a:r>
            <a:endParaRPr kumimoji="1" lang="zh-CN" alt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7077588" y="3727658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5</a:t>
            </a:r>
            <a:endParaRPr kumimoji="1" lang="zh-CN" altLang="en-US" sz="2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1313295" y="2230849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2030322" y="2880181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6" name="文本框 35"/>
          <p:cNvSpPr txBox="1"/>
          <p:nvPr/>
        </p:nvSpPr>
        <p:spPr>
          <a:xfrm>
            <a:off x="6358953" y="2177447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5552901" y="2887487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064763" y="5022824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6642381" y="5060134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3968872" y="3252127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4</a:t>
            </a:r>
            <a:endParaRPr kumimoji="1" lang="zh-CN" altLang="en-US" sz="2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976956" y="4706855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6</a:t>
            </a:r>
            <a:endParaRPr kumimoji="1" lang="zh-CN" altLang="en-US" sz="2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1889875" y="4017121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3</a:t>
            </a:r>
            <a:endParaRPr kumimoji="1" lang="zh-CN" altLang="en-US" sz="2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5886355" y="3989627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3</a:t>
            </a:r>
            <a:endParaRPr kumimoji="1" lang="zh-CN" altLang="en-US" sz="2000" dirty="0"/>
          </a:p>
        </p:txBody>
      </p:sp>
      <p:sp>
        <p:nvSpPr>
          <p:cNvPr id="45" name="文本框 1"/>
          <p:cNvSpPr txBox="1"/>
          <p:nvPr/>
        </p:nvSpPr>
        <p:spPr>
          <a:xfrm>
            <a:off x="142019" y="1047092"/>
            <a:ext cx="816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Solution1: The optimal solution  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1"/>
          <p:cNvSpPr txBox="1"/>
          <p:nvPr/>
        </p:nvSpPr>
        <p:spPr>
          <a:xfrm>
            <a:off x="2959827" y="6228671"/>
            <a:ext cx="187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Cities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764516" y="1915837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A</a:t>
            </a:r>
            <a:endParaRPr kumimoji="1" lang="zh-CN" altLang="en-US" sz="2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6894145" y="5555527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J</a:t>
            </a:r>
            <a:endParaRPr kumimoji="1" lang="zh-CN" altLang="en-US" sz="2000" dirty="0"/>
          </a:p>
        </p:txBody>
      </p:sp>
      <p:sp>
        <p:nvSpPr>
          <p:cNvPr id="51" name="文本框 50"/>
          <p:cNvSpPr txBox="1"/>
          <p:nvPr/>
        </p:nvSpPr>
        <p:spPr>
          <a:xfrm>
            <a:off x="2276042" y="3392049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C</a:t>
            </a:r>
            <a:endParaRPr kumimoji="1" lang="zh-CN" altLang="en-US" sz="2000" dirty="0"/>
          </a:p>
        </p:txBody>
      </p:sp>
      <p:sp>
        <p:nvSpPr>
          <p:cNvPr id="52" name="文本框 51"/>
          <p:cNvSpPr txBox="1"/>
          <p:nvPr/>
        </p:nvSpPr>
        <p:spPr>
          <a:xfrm>
            <a:off x="1515156" y="2631834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B</a:t>
            </a:r>
            <a:endParaRPr kumimoji="1" lang="zh-CN" altLang="en-US" sz="20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32065" y="5551763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</a:t>
            </a:r>
            <a:endParaRPr kumimoji="1" lang="zh-CN" altLang="en-US" sz="2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1516637" y="4839517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D</a:t>
            </a:r>
            <a:endParaRPr kumimoji="1" lang="zh-CN" altLang="en-US" sz="2000" dirty="0"/>
          </a:p>
        </p:txBody>
      </p:sp>
      <p:sp>
        <p:nvSpPr>
          <p:cNvPr id="55" name="文本框 54"/>
          <p:cNvSpPr txBox="1"/>
          <p:nvPr/>
        </p:nvSpPr>
        <p:spPr>
          <a:xfrm>
            <a:off x="6893031" y="1920677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F</a:t>
            </a:r>
            <a:endParaRPr kumimoji="1"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074523" y="2631834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G</a:t>
            </a:r>
            <a:endParaRPr kumimoji="1" lang="zh-CN" altLang="en-US" sz="2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5318230" y="3392049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H</a:t>
            </a:r>
            <a:endParaRPr kumimoji="1" lang="zh-CN" altLang="en-US" sz="2000" dirty="0"/>
          </a:p>
        </p:txBody>
      </p:sp>
      <p:sp>
        <p:nvSpPr>
          <p:cNvPr id="58" name="文本框 57"/>
          <p:cNvSpPr txBox="1"/>
          <p:nvPr/>
        </p:nvSpPr>
        <p:spPr>
          <a:xfrm>
            <a:off x="6163844" y="4863405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I</a:t>
            </a:r>
            <a:endParaRPr kumimoji="1" lang="zh-CN" altLang="en-US" sz="2000" dirty="0"/>
          </a:p>
        </p:txBody>
      </p:sp>
      <p:sp>
        <p:nvSpPr>
          <p:cNvPr id="60" name="文本框 1"/>
          <p:cNvSpPr txBox="1"/>
          <p:nvPr/>
        </p:nvSpPr>
        <p:spPr>
          <a:xfrm>
            <a:off x="8125681" y="1624127"/>
            <a:ext cx="3543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Starting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City:  </a:t>
            </a:r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1"/>
          <p:cNvSpPr txBox="1"/>
          <p:nvPr/>
        </p:nvSpPr>
        <p:spPr>
          <a:xfrm>
            <a:off x="8134810" y="2147347"/>
            <a:ext cx="2883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Route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穿着西装笔挺的男子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95" y="2873660"/>
            <a:ext cx="626950" cy="626950"/>
          </a:xfrm>
          <a:prstGeom prst="rect">
            <a:avLst/>
          </a:prstGeom>
        </p:spPr>
      </p:pic>
      <p:sp>
        <p:nvSpPr>
          <p:cNvPr id="59" name="文本框 1"/>
          <p:cNvSpPr txBox="1"/>
          <p:nvPr/>
        </p:nvSpPr>
        <p:spPr>
          <a:xfrm>
            <a:off x="8527321" y="2708411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</a:p>
        </p:txBody>
      </p:sp>
      <p:sp>
        <p:nvSpPr>
          <p:cNvPr id="2" name="右箭头 1"/>
          <p:cNvSpPr/>
          <p:nvPr/>
        </p:nvSpPr>
        <p:spPr>
          <a:xfrm>
            <a:off x="8984439" y="2868672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1"/>
          <p:cNvSpPr txBox="1"/>
          <p:nvPr/>
        </p:nvSpPr>
        <p:spPr>
          <a:xfrm>
            <a:off x="9302491" y="2711797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右箭头 64"/>
          <p:cNvSpPr/>
          <p:nvPr/>
        </p:nvSpPr>
        <p:spPr>
          <a:xfrm>
            <a:off x="9856801" y="2868672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1"/>
          <p:cNvSpPr txBox="1"/>
          <p:nvPr/>
        </p:nvSpPr>
        <p:spPr>
          <a:xfrm>
            <a:off x="10174853" y="2711797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右箭头 66"/>
          <p:cNvSpPr/>
          <p:nvPr/>
        </p:nvSpPr>
        <p:spPr>
          <a:xfrm>
            <a:off x="10662588" y="2841539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1"/>
          <p:cNvSpPr txBox="1"/>
          <p:nvPr/>
        </p:nvSpPr>
        <p:spPr>
          <a:xfrm>
            <a:off x="10980640" y="2684664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</a:p>
        </p:txBody>
      </p:sp>
      <p:sp>
        <p:nvSpPr>
          <p:cNvPr id="69" name="右箭头 68"/>
          <p:cNvSpPr/>
          <p:nvPr/>
        </p:nvSpPr>
        <p:spPr>
          <a:xfrm rot="5400000">
            <a:off x="11014129" y="3243613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1"/>
          <p:cNvSpPr txBox="1"/>
          <p:nvPr/>
        </p:nvSpPr>
        <p:spPr>
          <a:xfrm>
            <a:off x="11034563" y="3499272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</a:p>
        </p:txBody>
      </p:sp>
      <p:sp>
        <p:nvSpPr>
          <p:cNvPr id="72" name="文本框 1"/>
          <p:cNvSpPr txBox="1"/>
          <p:nvPr/>
        </p:nvSpPr>
        <p:spPr>
          <a:xfrm>
            <a:off x="10221711" y="4342911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右箭头 72"/>
          <p:cNvSpPr/>
          <p:nvPr/>
        </p:nvSpPr>
        <p:spPr>
          <a:xfrm rot="10800000">
            <a:off x="9863914" y="4496159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1"/>
          <p:cNvSpPr txBox="1"/>
          <p:nvPr/>
        </p:nvSpPr>
        <p:spPr>
          <a:xfrm>
            <a:off x="9355684" y="4342911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右箭头 74"/>
          <p:cNvSpPr/>
          <p:nvPr/>
        </p:nvSpPr>
        <p:spPr>
          <a:xfrm rot="10800000">
            <a:off x="9008742" y="4496159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1"/>
          <p:cNvSpPr txBox="1"/>
          <p:nvPr/>
        </p:nvSpPr>
        <p:spPr>
          <a:xfrm>
            <a:off x="8543562" y="4317815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右箭头 76"/>
          <p:cNvSpPr/>
          <p:nvPr/>
        </p:nvSpPr>
        <p:spPr>
          <a:xfrm rot="16200000">
            <a:off x="8604893" y="4072837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1"/>
          <p:cNvSpPr txBox="1"/>
          <p:nvPr/>
        </p:nvSpPr>
        <p:spPr>
          <a:xfrm>
            <a:off x="8539924" y="3488202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1"/>
          <p:cNvSpPr txBox="1"/>
          <p:nvPr/>
        </p:nvSpPr>
        <p:spPr>
          <a:xfrm>
            <a:off x="10755513" y="4381179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81" name="右箭头 80"/>
          <p:cNvSpPr/>
          <p:nvPr/>
        </p:nvSpPr>
        <p:spPr>
          <a:xfrm rot="10800000">
            <a:off x="10529634" y="4496160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1"/>
          <p:cNvSpPr txBox="1"/>
          <p:nvPr/>
        </p:nvSpPr>
        <p:spPr>
          <a:xfrm>
            <a:off x="8103841" y="4996439"/>
            <a:ext cx="3378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Optimal Tour </a:t>
            </a:r>
          </a:p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Length: </a:t>
            </a:r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</a:p>
        </p:txBody>
      </p:sp>
      <p:sp>
        <p:nvSpPr>
          <p:cNvPr id="88" name="右箭头 87"/>
          <p:cNvSpPr/>
          <p:nvPr/>
        </p:nvSpPr>
        <p:spPr>
          <a:xfrm rot="5400000" flipV="1">
            <a:off x="11014129" y="4103922"/>
            <a:ext cx="318052" cy="186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右箭头 88"/>
          <p:cNvSpPr/>
          <p:nvPr/>
        </p:nvSpPr>
        <p:spPr>
          <a:xfrm rot="16200000">
            <a:off x="8592290" y="3181285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133442" y="5897765"/>
            <a:ext cx="23775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Quality: </a:t>
            </a:r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05313 -0.07754 " pathEditMode="relative" rAng="0" ptsTypes="AA">
                                      <p:cBhvr>
                                        <p:cTn id="2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13 -0.07754 L 0.13333 -0.22014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713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-0.22014 L 0.18958 -0.22385 L 0.19167 0.47245 L 0.15208 0.44467 " pathEditMode="relative" rAng="0" ptsTypes="AAAA">
                                      <p:cBhvr>
                                        <p:cTn id="51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3444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1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09 0.44468 L 0.06354 0.29653 " pathEditMode="relative" ptsTypes="AA">
                                      <p:cBhvr>
                                        <p:cTn id="73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54 0.29653 L -0.23958 0.30023 " pathEditMode="relative" ptsTypes="AA">
                                      <p:cBhvr>
                                        <p:cTn id="81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1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58 0.30024 L -0.35104 0.44839 " pathEditMode="relative" ptsTypes="AA">
                                      <p:cBhvr>
                                        <p:cTn id="96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2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105 0.44838 L -0.38334 0.39653 L -0.38125 -0.18125 " pathEditMode="relative" ptsTypes="AAA">
                                      <p:cBhvr>
                                        <p:cTn id="1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9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4" dur="9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7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125 -0.18125 L -0.33451 -0.20093 L -0.29336 -0.1676 L -0.23958 -0.10093 " pathEditMode="relative" rAng="0" ptsTypes="AAAA">
                                      <p:cBhvr>
                                        <p:cTn id="1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3032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9" dur="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58 -0.10092 L -0.19688 -0.01018 " pathEditMode="relative" ptsTypes="AA">
                                      <p:cBhvr>
                                        <p:cTn id="1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87 -0.01018 L 0 -0.01018 " pathEditMode="relative" rAng="0" ptsTypes="AA">
                                      <p:cBhvr>
                                        <p:cTn id="156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9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9" dur="9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59" grpId="0"/>
      <p:bldP spid="2" grpId="0" animBg="1"/>
      <p:bldP spid="62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72" grpId="0"/>
      <p:bldP spid="73" grpId="0" animBg="1"/>
      <p:bldP spid="74" grpId="0"/>
      <p:bldP spid="75" grpId="0" animBg="1"/>
      <p:bldP spid="76" grpId="0"/>
      <p:bldP spid="77" grpId="0" animBg="1"/>
      <p:bldP spid="78" grpId="0"/>
      <p:bldP spid="80" grpId="0"/>
      <p:bldP spid="81" grpId="0" animBg="1"/>
      <p:bldP spid="86" grpId="0"/>
      <p:bldP spid="88" grpId="0" animBg="1"/>
      <p:bldP spid="89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6768190" y="1901960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04335" y="4829980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006161" y="2615229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00637" y="2615230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61275" y="1885737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164638" y="3354994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214552" y="3354994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41588" y="5521664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61429" y="5521664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039781" y="4829980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线连接符 15"/>
          <p:cNvCxnSpPr>
            <a:stCxn id="10" idx="6"/>
            <a:endCxn id="6" idx="2"/>
          </p:cNvCxnSpPr>
          <p:nvPr/>
        </p:nvCxnSpPr>
        <p:spPr>
          <a:xfrm>
            <a:off x="1185722" y="2115892"/>
            <a:ext cx="5582468" cy="16223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stCxn id="10" idx="5"/>
            <a:endCxn id="9" idx="1"/>
          </p:cNvCxnSpPr>
          <p:nvPr/>
        </p:nvCxnSpPr>
        <p:spPr>
          <a:xfrm>
            <a:off x="1108918" y="2278636"/>
            <a:ext cx="368523" cy="404005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9" idx="5"/>
            <a:endCxn id="11" idx="1"/>
          </p:cNvCxnSpPr>
          <p:nvPr/>
        </p:nvCxnSpPr>
        <p:spPr>
          <a:xfrm>
            <a:off x="1848281" y="3008128"/>
            <a:ext cx="393160" cy="414277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7" idx="7"/>
          </p:cNvCxnSpPr>
          <p:nvPr/>
        </p:nvCxnSpPr>
        <p:spPr>
          <a:xfrm flipV="1">
            <a:off x="1851978" y="3815303"/>
            <a:ext cx="574882" cy="1082088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13" idx="7"/>
            <a:endCxn id="7" idx="3"/>
          </p:cNvCxnSpPr>
          <p:nvPr/>
        </p:nvCxnSpPr>
        <p:spPr>
          <a:xfrm flipV="1">
            <a:off x="1089232" y="5222879"/>
            <a:ext cx="391907" cy="366196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13" idx="6"/>
            <a:endCxn id="14" idx="2"/>
          </p:cNvCxnSpPr>
          <p:nvPr/>
        </p:nvCxnSpPr>
        <p:spPr>
          <a:xfrm>
            <a:off x="1166035" y="5751819"/>
            <a:ext cx="5595394" cy="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4" idx="1"/>
            <a:endCxn id="15" idx="5"/>
          </p:cNvCxnSpPr>
          <p:nvPr/>
        </p:nvCxnSpPr>
        <p:spPr>
          <a:xfrm flipH="1" flipV="1">
            <a:off x="6487424" y="5222879"/>
            <a:ext cx="350809" cy="366196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>
            <a:stCxn id="12" idx="5"/>
            <a:endCxn id="15" idx="1"/>
          </p:cNvCxnSpPr>
          <p:nvPr/>
        </p:nvCxnSpPr>
        <p:spPr>
          <a:xfrm>
            <a:off x="5662196" y="3747893"/>
            <a:ext cx="454389" cy="1149498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12" idx="7"/>
            <a:endCxn id="8" idx="3"/>
          </p:cNvCxnSpPr>
          <p:nvPr/>
        </p:nvCxnSpPr>
        <p:spPr>
          <a:xfrm flipV="1">
            <a:off x="5662196" y="3008127"/>
            <a:ext cx="420769" cy="414278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8" idx="7"/>
            <a:endCxn id="6" idx="3"/>
          </p:cNvCxnSpPr>
          <p:nvPr/>
        </p:nvCxnSpPr>
        <p:spPr>
          <a:xfrm flipV="1">
            <a:off x="6453805" y="2294859"/>
            <a:ext cx="391189" cy="387781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>
            <a:endCxn id="12" idx="2"/>
          </p:cNvCxnSpPr>
          <p:nvPr/>
        </p:nvCxnSpPr>
        <p:spPr>
          <a:xfrm>
            <a:off x="2689085" y="3585148"/>
            <a:ext cx="2525468" cy="1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7" idx="6"/>
            <a:endCxn id="15" idx="2"/>
          </p:cNvCxnSpPr>
          <p:nvPr/>
        </p:nvCxnSpPr>
        <p:spPr>
          <a:xfrm>
            <a:off x="1928782" y="5060135"/>
            <a:ext cx="4110999" cy="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10" idx="4"/>
            <a:endCxn id="13" idx="0"/>
          </p:cNvCxnSpPr>
          <p:nvPr/>
        </p:nvCxnSpPr>
        <p:spPr>
          <a:xfrm flipH="1">
            <a:off x="903812" y="2346046"/>
            <a:ext cx="19687" cy="3175618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stCxn id="6" idx="4"/>
            <a:endCxn id="14" idx="0"/>
          </p:cNvCxnSpPr>
          <p:nvPr/>
        </p:nvCxnSpPr>
        <p:spPr>
          <a:xfrm flipH="1">
            <a:off x="7023653" y="2362269"/>
            <a:ext cx="6761" cy="3159395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814437" y="1693423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8</a:t>
            </a:r>
            <a:endParaRPr kumimoji="1" lang="zh-CN" altLang="en-US" sz="2000" dirty="0"/>
          </a:p>
        </p:txBody>
      </p:sp>
      <p:sp>
        <p:nvSpPr>
          <p:cNvPr id="31" name="文本框 30"/>
          <p:cNvSpPr txBox="1"/>
          <p:nvPr/>
        </p:nvSpPr>
        <p:spPr>
          <a:xfrm>
            <a:off x="3814436" y="5828561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8</a:t>
            </a:r>
            <a:endParaRPr kumimoji="1" lang="zh-CN" altLang="en-US" sz="2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51543" y="3732074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5</a:t>
            </a:r>
            <a:endParaRPr kumimoji="1" lang="zh-CN" alt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7077588" y="3727658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5</a:t>
            </a:r>
            <a:endParaRPr kumimoji="1" lang="zh-CN" altLang="en-US" sz="2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1313295" y="2216643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2044861" y="2937038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6" name="文本框 35"/>
          <p:cNvSpPr txBox="1"/>
          <p:nvPr/>
        </p:nvSpPr>
        <p:spPr>
          <a:xfrm>
            <a:off x="6358953" y="2177447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5592993" y="2900132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064763" y="5022824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6633716" y="5063837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3968872" y="3252127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4</a:t>
            </a:r>
            <a:endParaRPr kumimoji="1" lang="zh-CN" altLang="en-US" sz="2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976956" y="4706855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6</a:t>
            </a:r>
            <a:endParaRPr kumimoji="1" lang="zh-CN" altLang="en-US" sz="2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1889875" y="4017121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3</a:t>
            </a:r>
            <a:endParaRPr kumimoji="1" lang="zh-CN" altLang="en-US" sz="2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5886355" y="3989627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3</a:t>
            </a:r>
            <a:endParaRPr kumimoji="1" lang="zh-CN" altLang="en-US" sz="2000" dirty="0"/>
          </a:p>
        </p:txBody>
      </p:sp>
      <p:sp>
        <p:nvSpPr>
          <p:cNvPr id="45" name="文本框 1"/>
          <p:cNvSpPr txBox="1"/>
          <p:nvPr/>
        </p:nvSpPr>
        <p:spPr>
          <a:xfrm>
            <a:off x="142019" y="1047092"/>
            <a:ext cx="10598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Solution2: The sub-optimal solution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1"/>
          <p:cNvSpPr txBox="1"/>
          <p:nvPr/>
        </p:nvSpPr>
        <p:spPr>
          <a:xfrm>
            <a:off x="2959827" y="6228671"/>
            <a:ext cx="187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Cities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764516" y="1915837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A</a:t>
            </a:r>
            <a:endParaRPr kumimoji="1" lang="zh-CN" altLang="en-US" sz="2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6894145" y="5555527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J</a:t>
            </a:r>
            <a:endParaRPr kumimoji="1" lang="zh-CN" altLang="en-US" sz="2000" dirty="0"/>
          </a:p>
        </p:txBody>
      </p:sp>
      <p:sp>
        <p:nvSpPr>
          <p:cNvPr id="51" name="文本框 50"/>
          <p:cNvSpPr txBox="1"/>
          <p:nvPr/>
        </p:nvSpPr>
        <p:spPr>
          <a:xfrm>
            <a:off x="2276042" y="3392049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C</a:t>
            </a:r>
            <a:endParaRPr kumimoji="1" lang="zh-CN" altLang="en-US" sz="2000" dirty="0"/>
          </a:p>
        </p:txBody>
      </p:sp>
      <p:sp>
        <p:nvSpPr>
          <p:cNvPr id="52" name="文本框 51"/>
          <p:cNvSpPr txBox="1"/>
          <p:nvPr/>
        </p:nvSpPr>
        <p:spPr>
          <a:xfrm>
            <a:off x="1515156" y="2631834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B</a:t>
            </a:r>
            <a:endParaRPr kumimoji="1" lang="zh-CN" altLang="en-US" sz="20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32065" y="5551763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</a:t>
            </a:r>
            <a:endParaRPr kumimoji="1" lang="zh-CN" altLang="en-US" sz="2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1516637" y="4839517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D</a:t>
            </a:r>
            <a:endParaRPr kumimoji="1" lang="zh-CN" altLang="en-US" sz="2000" dirty="0"/>
          </a:p>
        </p:txBody>
      </p:sp>
      <p:sp>
        <p:nvSpPr>
          <p:cNvPr id="55" name="文本框 54"/>
          <p:cNvSpPr txBox="1"/>
          <p:nvPr/>
        </p:nvSpPr>
        <p:spPr>
          <a:xfrm>
            <a:off x="6893031" y="1920677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F</a:t>
            </a:r>
            <a:endParaRPr kumimoji="1"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074523" y="2631834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G</a:t>
            </a:r>
            <a:endParaRPr kumimoji="1" lang="zh-CN" altLang="en-US" sz="2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5318230" y="3392049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H</a:t>
            </a:r>
            <a:endParaRPr kumimoji="1" lang="zh-CN" altLang="en-US" sz="2000" dirty="0"/>
          </a:p>
        </p:txBody>
      </p:sp>
      <p:sp>
        <p:nvSpPr>
          <p:cNvPr id="58" name="文本框 57"/>
          <p:cNvSpPr txBox="1"/>
          <p:nvPr/>
        </p:nvSpPr>
        <p:spPr>
          <a:xfrm>
            <a:off x="6163844" y="4863405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I</a:t>
            </a:r>
            <a:endParaRPr kumimoji="1" lang="zh-CN" altLang="en-US" sz="2000" dirty="0"/>
          </a:p>
        </p:txBody>
      </p:sp>
      <p:pic>
        <p:nvPicPr>
          <p:cNvPr id="3" name="图片 2" descr="穿着西装笔挺的男子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5" y="1727363"/>
            <a:ext cx="626950" cy="626950"/>
          </a:xfrm>
          <a:prstGeom prst="rect">
            <a:avLst/>
          </a:prstGeom>
        </p:spPr>
      </p:pic>
      <p:sp>
        <p:nvSpPr>
          <p:cNvPr id="79" name="文本框 1"/>
          <p:cNvSpPr txBox="1"/>
          <p:nvPr/>
        </p:nvSpPr>
        <p:spPr>
          <a:xfrm>
            <a:off x="8552895" y="2810542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2" name="右箭头 81"/>
          <p:cNvSpPr/>
          <p:nvPr/>
        </p:nvSpPr>
        <p:spPr>
          <a:xfrm>
            <a:off x="9010013" y="2970803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1"/>
          <p:cNvSpPr txBox="1"/>
          <p:nvPr/>
        </p:nvSpPr>
        <p:spPr>
          <a:xfrm>
            <a:off x="9328065" y="2813928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右箭头 83"/>
          <p:cNvSpPr/>
          <p:nvPr/>
        </p:nvSpPr>
        <p:spPr>
          <a:xfrm>
            <a:off x="9882375" y="2970803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1"/>
          <p:cNvSpPr txBox="1"/>
          <p:nvPr/>
        </p:nvSpPr>
        <p:spPr>
          <a:xfrm>
            <a:off x="10200427" y="2813928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86" name="右箭头 85"/>
          <p:cNvSpPr/>
          <p:nvPr/>
        </p:nvSpPr>
        <p:spPr>
          <a:xfrm>
            <a:off x="10688162" y="2943670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1"/>
          <p:cNvSpPr txBox="1"/>
          <p:nvPr/>
        </p:nvSpPr>
        <p:spPr>
          <a:xfrm>
            <a:off x="11006214" y="2786795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89" name="右箭头 88"/>
          <p:cNvSpPr/>
          <p:nvPr/>
        </p:nvSpPr>
        <p:spPr>
          <a:xfrm rot="5400000">
            <a:off x="11039703" y="3345744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1"/>
          <p:cNvSpPr txBox="1"/>
          <p:nvPr/>
        </p:nvSpPr>
        <p:spPr>
          <a:xfrm>
            <a:off x="10997037" y="3601403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</p:txBody>
      </p:sp>
      <p:sp>
        <p:nvSpPr>
          <p:cNvPr id="94" name="文本框 1"/>
          <p:cNvSpPr txBox="1"/>
          <p:nvPr/>
        </p:nvSpPr>
        <p:spPr>
          <a:xfrm>
            <a:off x="10344041" y="4457500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</a:p>
        </p:txBody>
      </p:sp>
      <p:sp>
        <p:nvSpPr>
          <p:cNvPr id="95" name="右箭头 94"/>
          <p:cNvSpPr/>
          <p:nvPr/>
        </p:nvSpPr>
        <p:spPr>
          <a:xfrm rot="10800000">
            <a:off x="9889488" y="4598290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1"/>
          <p:cNvSpPr txBox="1"/>
          <p:nvPr/>
        </p:nvSpPr>
        <p:spPr>
          <a:xfrm>
            <a:off x="9381258" y="4445042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</a:p>
        </p:txBody>
      </p:sp>
      <p:sp>
        <p:nvSpPr>
          <p:cNvPr id="97" name="右箭头 96"/>
          <p:cNvSpPr/>
          <p:nvPr/>
        </p:nvSpPr>
        <p:spPr>
          <a:xfrm rot="10800000">
            <a:off x="9034316" y="4598290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1"/>
          <p:cNvSpPr txBox="1"/>
          <p:nvPr/>
        </p:nvSpPr>
        <p:spPr>
          <a:xfrm>
            <a:off x="8569136" y="4419946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</a:p>
        </p:txBody>
      </p:sp>
      <p:sp>
        <p:nvSpPr>
          <p:cNvPr id="99" name="右箭头 98"/>
          <p:cNvSpPr/>
          <p:nvPr/>
        </p:nvSpPr>
        <p:spPr>
          <a:xfrm rot="16200000">
            <a:off x="8630467" y="4174968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1"/>
          <p:cNvSpPr txBox="1"/>
          <p:nvPr/>
        </p:nvSpPr>
        <p:spPr>
          <a:xfrm>
            <a:off x="8565498" y="3590333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</p:txBody>
      </p:sp>
      <p:sp>
        <p:nvSpPr>
          <p:cNvPr id="101" name="文本框 1"/>
          <p:cNvSpPr txBox="1"/>
          <p:nvPr/>
        </p:nvSpPr>
        <p:spPr>
          <a:xfrm>
            <a:off x="11047685" y="4496438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</a:p>
        </p:txBody>
      </p:sp>
      <p:sp>
        <p:nvSpPr>
          <p:cNvPr id="102" name="右箭头 101"/>
          <p:cNvSpPr/>
          <p:nvPr/>
        </p:nvSpPr>
        <p:spPr>
          <a:xfrm rot="10800000">
            <a:off x="10621959" y="4583486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右箭头 102"/>
          <p:cNvSpPr/>
          <p:nvPr/>
        </p:nvSpPr>
        <p:spPr>
          <a:xfrm rot="5400000" flipV="1">
            <a:off x="11039703" y="4206053"/>
            <a:ext cx="318052" cy="186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右箭头 103"/>
          <p:cNvSpPr/>
          <p:nvPr/>
        </p:nvSpPr>
        <p:spPr>
          <a:xfrm rot="16200000">
            <a:off x="8617864" y="3283416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"/>
          <p:cNvSpPr txBox="1"/>
          <p:nvPr/>
        </p:nvSpPr>
        <p:spPr>
          <a:xfrm>
            <a:off x="8052650" y="1693423"/>
            <a:ext cx="3543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Starting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City:  </a:t>
            </a:r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07" name="文本框 1"/>
          <p:cNvSpPr txBox="1"/>
          <p:nvPr/>
        </p:nvSpPr>
        <p:spPr>
          <a:xfrm>
            <a:off x="8061779" y="2216643"/>
            <a:ext cx="2883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Route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文本框 1"/>
          <p:cNvSpPr txBox="1"/>
          <p:nvPr/>
        </p:nvSpPr>
        <p:spPr>
          <a:xfrm>
            <a:off x="8030810" y="5078473"/>
            <a:ext cx="3565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Tour Length: </a:t>
            </a:r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</a:p>
        </p:txBody>
      </p:sp>
      <p:sp>
        <p:nvSpPr>
          <p:cNvPr id="109" name="矩形 108"/>
          <p:cNvSpPr/>
          <p:nvPr/>
        </p:nvSpPr>
        <p:spPr>
          <a:xfrm>
            <a:off x="8030810" y="5720363"/>
            <a:ext cx="3365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Quality: </a:t>
            </a:r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1.0625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0.0302 -0.03426 L 0.08515 -0.02593 L 0.14231 0.05902 " pathEditMode="relative" rAng="0" ptsTypes="AAAA">
                                      <p:cBhvr>
                                        <p:cTn id="20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9" y="122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32 0.05903 L 0.1944 0.14977 " pathEditMode="relative" ptsTypes="AA">
                                      <p:cBhvr>
                                        <p:cTn id="35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44 0.14977 L 0.22148 0.26088 L 0.16211 0.40903 " pathEditMode="relative" ptsTypes="AAA">
                                      <p:cBhvr>
                                        <p:cTn id="50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 0.40903 L 0.06523 0.6331 " pathEditMode="relative" ptsTypes="AA">
                                      <p:cBhvr>
                                        <p:cTn id="65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8" dur="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23 0.6331 L 0.57981 0.62199 " pathEditMode="relative" ptsTypes="AA">
                                      <p:cBhvr>
                                        <p:cTn id="80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9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9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981 0.62199 L 0.4371 0.47199 L 0.44023 0.40162 " pathEditMode="relative" ptsTypes="AAA">
                                      <p:cBhvr>
                                        <p:cTn id="95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3 0.40162 L 0.37773 0.23866 L 0.38815 0.14051 " pathEditMode="relative" ptsTypes="AAA">
                                      <p:cBhvr>
                                        <p:cTn id="110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815 0.14051 L 0.44961 0.06088 " pathEditMode="relative" ptsTypes="AA">
                                      <p:cBhvr>
                                        <p:cTn id="125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1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961 0.06088 L 0.51107 -0.02245 " pathEditMode="relative" ptsTypes="AA">
                                      <p:cBhvr>
                                        <p:cTn id="1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6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106 -0.02245 L 0.02669 -0.02616 L 0.00377 0.02014 " pathEditMode="relative" ptsTypes="AAA">
                                      <p:cBhvr>
                                        <p:cTn id="155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8" dur="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2" grpId="0" animBg="1"/>
      <p:bldP spid="83" grpId="0"/>
      <p:bldP spid="84" grpId="0" animBg="1"/>
      <p:bldP spid="85" grpId="0"/>
      <p:bldP spid="86" grpId="0" animBg="1"/>
      <p:bldP spid="87" grpId="0"/>
      <p:bldP spid="89" grpId="0" animBg="1"/>
      <p:bldP spid="93" grpId="0"/>
      <p:bldP spid="94" grpId="0"/>
      <p:bldP spid="95" grpId="0" animBg="1"/>
      <p:bldP spid="96" grpId="0"/>
      <p:bldP spid="97" grpId="0" animBg="1"/>
      <p:bldP spid="98" grpId="0"/>
      <p:bldP spid="99" grpId="0" animBg="1"/>
      <p:bldP spid="100" grpId="0"/>
      <p:bldP spid="101" grpId="0"/>
      <p:bldP spid="102" grpId="0" animBg="1"/>
      <p:bldP spid="103" grpId="0" animBg="1"/>
      <p:bldP spid="104" grpId="0" animBg="1"/>
      <p:bldP spid="106" grpId="0"/>
      <p:bldP spid="107" grpId="0"/>
      <p:bldP spid="108" grpId="0"/>
      <p:bldP spid="10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6768190" y="1901960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04335" y="4829980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006161" y="2615229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00637" y="2615230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61275" y="1885737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164638" y="3354994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214552" y="3354994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41588" y="5521664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61429" y="5521664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039781" y="4829980"/>
            <a:ext cx="524447" cy="460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线连接符 15"/>
          <p:cNvCxnSpPr>
            <a:stCxn id="10" idx="6"/>
            <a:endCxn id="6" idx="2"/>
          </p:cNvCxnSpPr>
          <p:nvPr/>
        </p:nvCxnSpPr>
        <p:spPr>
          <a:xfrm>
            <a:off x="1185722" y="2115892"/>
            <a:ext cx="5582468" cy="16223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stCxn id="10" idx="5"/>
            <a:endCxn id="9" idx="1"/>
          </p:cNvCxnSpPr>
          <p:nvPr/>
        </p:nvCxnSpPr>
        <p:spPr>
          <a:xfrm>
            <a:off x="1108918" y="2278636"/>
            <a:ext cx="368523" cy="404005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9" idx="5"/>
            <a:endCxn id="11" idx="1"/>
          </p:cNvCxnSpPr>
          <p:nvPr/>
        </p:nvCxnSpPr>
        <p:spPr>
          <a:xfrm>
            <a:off x="1848281" y="3008128"/>
            <a:ext cx="393160" cy="414277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7" idx="7"/>
          </p:cNvCxnSpPr>
          <p:nvPr/>
        </p:nvCxnSpPr>
        <p:spPr>
          <a:xfrm flipV="1">
            <a:off x="1851978" y="3815303"/>
            <a:ext cx="574882" cy="1082088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13" idx="7"/>
            <a:endCxn id="7" idx="3"/>
          </p:cNvCxnSpPr>
          <p:nvPr/>
        </p:nvCxnSpPr>
        <p:spPr>
          <a:xfrm flipV="1">
            <a:off x="1089232" y="5222879"/>
            <a:ext cx="391907" cy="366196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13" idx="6"/>
            <a:endCxn id="14" idx="2"/>
          </p:cNvCxnSpPr>
          <p:nvPr/>
        </p:nvCxnSpPr>
        <p:spPr>
          <a:xfrm>
            <a:off x="1166035" y="5751819"/>
            <a:ext cx="5595394" cy="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4" idx="1"/>
            <a:endCxn id="15" idx="5"/>
          </p:cNvCxnSpPr>
          <p:nvPr/>
        </p:nvCxnSpPr>
        <p:spPr>
          <a:xfrm flipH="1" flipV="1">
            <a:off x="6487424" y="5222879"/>
            <a:ext cx="350809" cy="366196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>
            <a:stCxn id="12" idx="5"/>
            <a:endCxn id="15" idx="1"/>
          </p:cNvCxnSpPr>
          <p:nvPr/>
        </p:nvCxnSpPr>
        <p:spPr>
          <a:xfrm>
            <a:off x="5662196" y="3747893"/>
            <a:ext cx="454389" cy="1149498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12" idx="7"/>
            <a:endCxn id="8" idx="3"/>
          </p:cNvCxnSpPr>
          <p:nvPr/>
        </p:nvCxnSpPr>
        <p:spPr>
          <a:xfrm flipV="1">
            <a:off x="5662196" y="3008127"/>
            <a:ext cx="420769" cy="414278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8" idx="7"/>
            <a:endCxn id="6" idx="3"/>
          </p:cNvCxnSpPr>
          <p:nvPr/>
        </p:nvCxnSpPr>
        <p:spPr>
          <a:xfrm flipV="1">
            <a:off x="6453805" y="2294859"/>
            <a:ext cx="391189" cy="387781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>
            <a:endCxn id="12" idx="2"/>
          </p:cNvCxnSpPr>
          <p:nvPr/>
        </p:nvCxnSpPr>
        <p:spPr>
          <a:xfrm>
            <a:off x="2689085" y="3585148"/>
            <a:ext cx="2525468" cy="1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7" idx="6"/>
            <a:endCxn id="15" idx="2"/>
          </p:cNvCxnSpPr>
          <p:nvPr/>
        </p:nvCxnSpPr>
        <p:spPr>
          <a:xfrm>
            <a:off x="1928782" y="5060135"/>
            <a:ext cx="4110999" cy="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10" idx="4"/>
            <a:endCxn id="13" idx="0"/>
          </p:cNvCxnSpPr>
          <p:nvPr/>
        </p:nvCxnSpPr>
        <p:spPr>
          <a:xfrm flipH="1">
            <a:off x="903812" y="2346046"/>
            <a:ext cx="19687" cy="3175618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stCxn id="6" idx="4"/>
            <a:endCxn id="14" idx="0"/>
          </p:cNvCxnSpPr>
          <p:nvPr/>
        </p:nvCxnSpPr>
        <p:spPr>
          <a:xfrm flipH="1">
            <a:off x="7023653" y="2362269"/>
            <a:ext cx="6761" cy="3159395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814437" y="1693423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8</a:t>
            </a:r>
            <a:endParaRPr kumimoji="1" lang="zh-CN" altLang="en-US" sz="2000" dirty="0"/>
          </a:p>
        </p:txBody>
      </p:sp>
      <p:sp>
        <p:nvSpPr>
          <p:cNvPr id="31" name="文本框 30"/>
          <p:cNvSpPr txBox="1"/>
          <p:nvPr/>
        </p:nvSpPr>
        <p:spPr>
          <a:xfrm>
            <a:off x="3814436" y="5828561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8</a:t>
            </a:r>
            <a:endParaRPr kumimoji="1" lang="zh-CN" altLang="en-US" sz="2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51543" y="3732074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5</a:t>
            </a:r>
            <a:endParaRPr kumimoji="1" lang="zh-CN" alt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7077588" y="3727658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5</a:t>
            </a:r>
            <a:endParaRPr kumimoji="1" lang="zh-CN" altLang="en-US" sz="2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1313295" y="2224219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2044861" y="2934800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6" name="文本框 35"/>
          <p:cNvSpPr txBox="1"/>
          <p:nvPr/>
        </p:nvSpPr>
        <p:spPr>
          <a:xfrm>
            <a:off x="6358953" y="2177447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5601203" y="2954024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064763" y="5022824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6624048" y="5017350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3968872" y="3252127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4</a:t>
            </a:r>
            <a:endParaRPr kumimoji="1" lang="zh-CN" altLang="en-US" sz="2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976956" y="4706855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6</a:t>
            </a:r>
            <a:endParaRPr kumimoji="1" lang="zh-CN" altLang="en-US" sz="2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1889875" y="4017121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3</a:t>
            </a:r>
            <a:endParaRPr kumimoji="1" lang="zh-CN" altLang="en-US" sz="2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5886355" y="3989627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3</a:t>
            </a:r>
            <a:endParaRPr kumimoji="1" lang="zh-CN" altLang="en-US" sz="2000" dirty="0"/>
          </a:p>
        </p:txBody>
      </p:sp>
      <p:sp>
        <p:nvSpPr>
          <p:cNvPr id="45" name="文本框 1"/>
          <p:cNvSpPr txBox="1"/>
          <p:nvPr/>
        </p:nvSpPr>
        <p:spPr>
          <a:xfrm>
            <a:off x="142019" y="1047092"/>
            <a:ext cx="10598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Solution3: The failed solution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1"/>
          <p:cNvSpPr txBox="1"/>
          <p:nvPr/>
        </p:nvSpPr>
        <p:spPr>
          <a:xfrm>
            <a:off x="2959827" y="6228671"/>
            <a:ext cx="187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Cities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764516" y="1915837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A</a:t>
            </a:r>
            <a:endParaRPr kumimoji="1" lang="zh-CN" altLang="en-US" sz="2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6894145" y="5555527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J</a:t>
            </a:r>
            <a:endParaRPr kumimoji="1" lang="zh-CN" altLang="en-US" sz="2000" dirty="0"/>
          </a:p>
        </p:txBody>
      </p:sp>
      <p:sp>
        <p:nvSpPr>
          <p:cNvPr id="51" name="文本框 50"/>
          <p:cNvSpPr txBox="1"/>
          <p:nvPr/>
        </p:nvSpPr>
        <p:spPr>
          <a:xfrm>
            <a:off x="2276042" y="3392049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C</a:t>
            </a:r>
            <a:endParaRPr kumimoji="1" lang="zh-CN" altLang="en-US" sz="2000" dirty="0"/>
          </a:p>
        </p:txBody>
      </p:sp>
      <p:sp>
        <p:nvSpPr>
          <p:cNvPr id="52" name="文本框 51"/>
          <p:cNvSpPr txBox="1"/>
          <p:nvPr/>
        </p:nvSpPr>
        <p:spPr>
          <a:xfrm>
            <a:off x="1515156" y="2631834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B</a:t>
            </a:r>
            <a:endParaRPr kumimoji="1" lang="zh-CN" altLang="en-US" sz="20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32065" y="5551763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</a:t>
            </a:r>
            <a:endParaRPr kumimoji="1" lang="zh-CN" altLang="en-US" sz="2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1516637" y="4839517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D</a:t>
            </a:r>
            <a:endParaRPr kumimoji="1" lang="zh-CN" altLang="en-US" sz="2000" dirty="0"/>
          </a:p>
        </p:txBody>
      </p:sp>
      <p:sp>
        <p:nvSpPr>
          <p:cNvPr id="55" name="文本框 54"/>
          <p:cNvSpPr txBox="1"/>
          <p:nvPr/>
        </p:nvSpPr>
        <p:spPr>
          <a:xfrm>
            <a:off x="6893031" y="1920677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F</a:t>
            </a:r>
            <a:endParaRPr kumimoji="1"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074523" y="2631834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G</a:t>
            </a:r>
            <a:endParaRPr kumimoji="1" lang="zh-CN" altLang="en-US" sz="2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5318230" y="3392049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H</a:t>
            </a:r>
            <a:endParaRPr kumimoji="1" lang="zh-CN" altLang="en-US" sz="2000" dirty="0"/>
          </a:p>
        </p:txBody>
      </p:sp>
      <p:sp>
        <p:nvSpPr>
          <p:cNvPr id="58" name="文本框 57"/>
          <p:cNvSpPr txBox="1"/>
          <p:nvPr/>
        </p:nvSpPr>
        <p:spPr>
          <a:xfrm>
            <a:off x="6163844" y="4863405"/>
            <a:ext cx="2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I</a:t>
            </a:r>
            <a:endParaRPr kumimoji="1" lang="zh-CN" altLang="en-US" sz="2000" dirty="0"/>
          </a:p>
        </p:txBody>
      </p:sp>
      <p:sp>
        <p:nvSpPr>
          <p:cNvPr id="60" name="文本框 1"/>
          <p:cNvSpPr txBox="1"/>
          <p:nvPr/>
        </p:nvSpPr>
        <p:spPr>
          <a:xfrm>
            <a:off x="7921746" y="1895506"/>
            <a:ext cx="3451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Starting City:  </a:t>
            </a:r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1"/>
          <p:cNvSpPr txBox="1"/>
          <p:nvPr/>
        </p:nvSpPr>
        <p:spPr>
          <a:xfrm>
            <a:off x="7930875" y="2418726"/>
            <a:ext cx="2883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Route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穿着西装笔挺的男子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162" y="2310854"/>
            <a:ext cx="626950" cy="626950"/>
          </a:xfrm>
          <a:prstGeom prst="rect">
            <a:avLst/>
          </a:prstGeom>
        </p:spPr>
      </p:pic>
      <p:sp>
        <p:nvSpPr>
          <p:cNvPr id="59" name="文本框 1"/>
          <p:cNvSpPr txBox="1"/>
          <p:nvPr/>
        </p:nvSpPr>
        <p:spPr>
          <a:xfrm>
            <a:off x="8145742" y="3208574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8602860" y="3368835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1"/>
          <p:cNvSpPr txBox="1"/>
          <p:nvPr/>
        </p:nvSpPr>
        <p:spPr>
          <a:xfrm>
            <a:off x="8920912" y="3211960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右箭头 64"/>
          <p:cNvSpPr/>
          <p:nvPr/>
        </p:nvSpPr>
        <p:spPr>
          <a:xfrm>
            <a:off x="9475222" y="3368835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1"/>
          <p:cNvSpPr txBox="1"/>
          <p:nvPr/>
        </p:nvSpPr>
        <p:spPr>
          <a:xfrm>
            <a:off x="9793274" y="3211960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67" name="右箭头 66"/>
          <p:cNvSpPr/>
          <p:nvPr/>
        </p:nvSpPr>
        <p:spPr>
          <a:xfrm>
            <a:off x="10281009" y="3341702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1"/>
          <p:cNvSpPr txBox="1"/>
          <p:nvPr/>
        </p:nvSpPr>
        <p:spPr>
          <a:xfrm>
            <a:off x="10599061" y="3184827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右箭头 68"/>
          <p:cNvSpPr/>
          <p:nvPr/>
        </p:nvSpPr>
        <p:spPr>
          <a:xfrm rot="5400000">
            <a:off x="10632550" y="3743776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1"/>
          <p:cNvSpPr txBox="1"/>
          <p:nvPr/>
        </p:nvSpPr>
        <p:spPr>
          <a:xfrm>
            <a:off x="10568357" y="3999435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1"/>
          <p:cNvSpPr txBox="1"/>
          <p:nvPr/>
        </p:nvSpPr>
        <p:spPr>
          <a:xfrm>
            <a:off x="9840132" y="4843074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</a:p>
        </p:txBody>
      </p:sp>
      <p:sp>
        <p:nvSpPr>
          <p:cNvPr id="73" name="右箭头 72"/>
          <p:cNvSpPr/>
          <p:nvPr/>
        </p:nvSpPr>
        <p:spPr>
          <a:xfrm rot="10800000">
            <a:off x="9482335" y="4996322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1"/>
          <p:cNvSpPr txBox="1"/>
          <p:nvPr/>
        </p:nvSpPr>
        <p:spPr>
          <a:xfrm>
            <a:off x="8975035" y="4843074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</a:p>
        </p:txBody>
      </p:sp>
      <p:sp>
        <p:nvSpPr>
          <p:cNvPr id="75" name="右箭头 74"/>
          <p:cNvSpPr/>
          <p:nvPr/>
        </p:nvSpPr>
        <p:spPr>
          <a:xfrm rot="10800000">
            <a:off x="8602860" y="4996322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1"/>
          <p:cNvSpPr txBox="1"/>
          <p:nvPr/>
        </p:nvSpPr>
        <p:spPr>
          <a:xfrm>
            <a:off x="8220196" y="4856227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</a:p>
        </p:txBody>
      </p:sp>
      <p:sp>
        <p:nvSpPr>
          <p:cNvPr id="77" name="右箭头 76"/>
          <p:cNvSpPr/>
          <p:nvPr/>
        </p:nvSpPr>
        <p:spPr>
          <a:xfrm rot="16200000">
            <a:off x="8223314" y="4573000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1"/>
          <p:cNvSpPr txBox="1"/>
          <p:nvPr/>
        </p:nvSpPr>
        <p:spPr>
          <a:xfrm>
            <a:off x="8158345" y="3988365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</a:p>
        </p:txBody>
      </p:sp>
      <p:sp>
        <p:nvSpPr>
          <p:cNvPr id="80" name="文本框 1"/>
          <p:cNvSpPr txBox="1"/>
          <p:nvPr/>
        </p:nvSpPr>
        <p:spPr>
          <a:xfrm>
            <a:off x="10568357" y="4886579"/>
            <a:ext cx="4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右箭头 80"/>
          <p:cNvSpPr/>
          <p:nvPr/>
        </p:nvSpPr>
        <p:spPr>
          <a:xfrm rot="10800000">
            <a:off x="10269915" y="4990356"/>
            <a:ext cx="318052" cy="22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右箭头 87"/>
          <p:cNvSpPr/>
          <p:nvPr/>
        </p:nvSpPr>
        <p:spPr>
          <a:xfrm rot="5400000" flipV="1">
            <a:off x="10632550" y="4604085"/>
            <a:ext cx="318052" cy="186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乘号 43"/>
          <p:cNvSpPr/>
          <p:nvPr/>
        </p:nvSpPr>
        <p:spPr>
          <a:xfrm>
            <a:off x="7461504" y="3636251"/>
            <a:ext cx="493070" cy="43417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线连接符 15"/>
          <p:cNvCxnSpPr>
            <a:stCxn id="9" idx="5"/>
            <a:endCxn id="14" idx="2"/>
          </p:cNvCxnSpPr>
          <p:nvPr/>
        </p:nvCxnSpPr>
        <p:spPr>
          <a:xfrm>
            <a:off x="1848281" y="3008128"/>
            <a:ext cx="4913148" cy="2743691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乘号 90"/>
          <p:cNvSpPr/>
          <p:nvPr/>
        </p:nvSpPr>
        <p:spPr>
          <a:xfrm>
            <a:off x="3893658" y="3772541"/>
            <a:ext cx="493070" cy="43417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左弧形箭头 91"/>
          <p:cNvSpPr/>
          <p:nvPr/>
        </p:nvSpPr>
        <p:spPr>
          <a:xfrm rot="10800000" flipH="1">
            <a:off x="8062331" y="3564742"/>
            <a:ext cx="206486" cy="45158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文本框 1"/>
          <p:cNvSpPr txBox="1"/>
          <p:nvPr/>
        </p:nvSpPr>
        <p:spPr>
          <a:xfrm>
            <a:off x="8023581" y="5456484"/>
            <a:ext cx="4092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 not come back to starting City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L 0.06355 0.09699 " pathEditMode="relative" rAng="0" ptsTypes="AA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483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55 0.09699 L 0.01107 0.34144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1222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07 0.33125 L -0.0983 0.56366 " pathEditMode="relative" rAng="0" ptsTypes="AA">
                                      <p:cBhvr>
                                        <p:cTn id="52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1162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31 0.56366 L -0.13893 0.4544 L -0.13789 -0.08449 " pathEditMode="relative" rAng="0" ptsTypes="AAA">
                                      <p:cBhvr>
                                        <p:cTn id="6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-32407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9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" dur="9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789 -0.08449 L -0.08893 -0.14074 L 0.41107 -0.14375 " pathEditMode="relative" rAng="0" ptsTypes="AAA">
                                      <p:cBhvr>
                                        <p:cTn id="82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48" y="-2963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5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107 -0.14375 L 0.3069 -0.02338 " pathEditMode="relative" ptsTypes="AA">
                                      <p:cBhvr>
                                        <p:cTn id="97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691 -0.02338 L 0.24649 0.06551 " pathEditMode="relative" rAng="0" ptsTypes="AA">
                                      <p:cBhvr>
                                        <p:cTn id="113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4444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1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3" dur="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648 0.06551 L 0.23789 0.17847 L 0.28516 0.38958 " pathEditMode="relative" rAng="0" ptsTypes="AAA">
                                      <p:cBhvr>
                                        <p:cTn id="131" dur="1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16204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4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516 0.38958 L 0.3987 0.56366 " pathEditMode="relative" rAng="0" ptsTypes="AA">
                                      <p:cBhvr>
                                        <p:cTn id="146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8704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9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5" dur="250" fill="hold"/>
                                        <p:tgtEl>
                                          <p:spTgt spid="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7" dur="250" fill="hold"/>
                                        <p:tgtEl>
                                          <p:spTgt spid="9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59" grpId="0"/>
      <p:bldP spid="2" grpId="0" animBg="1"/>
      <p:bldP spid="62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72" grpId="0"/>
      <p:bldP spid="73" grpId="0" animBg="1"/>
      <p:bldP spid="74" grpId="0"/>
      <p:bldP spid="75" grpId="0" animBg="1"/>
      <p:bldP spid="76" grpId="0"/>
      <p:bldP spid="77" grpId="0" animBg="1"/>
      <p:bldP spid="78" grpId="0"/>
      <p:bldP spid="80" grpId="0"/>
      <p:bldP spid="81" grpId="0" animBg="1"/>
      <p:bldP spid="88" grpId="0" animBg="1"/>
      <p:bldP spid="44" grpId="0" animBg="1"/>
      <p:bldP spid="44" grpId="1" animBg="1"/>
      <p:bldP spid="91" grpId="0" animBg="1"/>
      <p:bldP spid="91" grpId="1" animBg="1"/>
      <p:bldP spid="92" grpId="0" animBg="1"/>
      <p:bldP spid="7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880</Words>
  <Application>Microsoft Office PowerPoint</Application>
  <PresentationFormat>自定义</PresentationFormat>
  <Paragraphs>350</Paragraphs>
  <Slides>11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A2210</dc:creator>
  <cp:lastModifiedBy>mac</cp:lastModifiedBy>
  <cp:revision>92</cp:revision>
  <dcterms:created xsi:type="dcterms:W3CDTF">2020-09-16T09:18:26Z</dcterms:created>
  <dcterms:modified xsi:type="dcterms:W3CDTF">2020-09-16T13:13:35Z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2052-2.4.0.3944</vt:lpwstr>
  </property>
</Properties>
</file>