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3" r:id="rId4"/>
    <p:sldId id="274" r:id="rId5"/>
    <p:sldId id="275" r:id="rId6"/>
    <p:sldId id="276" r:id="rId7"/>
    <p:sldId id="269" r:id="rId8"/>
    <p:sldId id="277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5144" autoAdjust="0"/>
  </p:normalViewPr>
  <p:slideViewPr>
    <p:cSldViewPr snapToGrid="0" snapToObjects="1">
      <p:cViewPr varScale="1">
        <p:scale>
          <a:sx n="78" d="100"/>
          <a:sy n="78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5C3A-56B1-471F-BB0E-051749F0782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34E3-DD65-4293-9AB6-86615258B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r>
              <a:rPr lang="en-US" altLang="zh-CN" baseline="0" dirty="0"/>
              <a:t> everyone! I’m very lucky to be here. My name is </a:t>
            </a:r>
            <a:r>
              <a:rPr lang="en-US" altLang="zh-CN" baseline="0" dirty="0" err="1"/>
              <a:t>Zhicong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Sun,studying</a:t>
            </a:r>
            <a:r>
              <a:rPr lang="en-US" altLang="zh-CN" baseline="0" dirty="0"/>
              <a:t> in computer science and engineering.</a:t>
            </a:r>
          </a:p>
          <a:p>
            <a:r>
              <a:rPr lang="en-US" altLang="zh-CN" baseline="0" dirty="0"/>
              <a:t>Today I want </a:t>
            </a:r>
            <a:r>
              <a:rPr lang="en-US" altLang="zh-CN" baseline="0" dirty="0" smtClean="0"/>
              <a:t>to discuss something about the load balancing problem.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Look at the Exercise 1-1, suppose we have 3 machines and 6 jobs, each job takes time of  2, </a:t>
            </a:r>
          </a:p>
          <a:p>
            <a:r>
              <a:rPr lang="en-US" altLang="zh-CN" baseline="0" dirty="0" smtClean="0"/>
              <a:t>Different colors represent different jobs, and the order of jobs is shown in the </a:t>
            </a:r>
            <a:r>
              <a:rPr lang="en-US" altLang="zh-CN" baseline="0" dirty="0" err="1" smtClean="0"/>
              <a:t>figture</a:t>
            </a:r>
            <a:endParaRPr lang="en-US" altLang="zh-CN" baseline="0" dirty="0" smtClean="0"/>
          </a:p>
          <a:p>
            <a:r>
              <a:rPr lang="en-US" altLang="zh-CN" baseline="0" dirty="0" smtClean="0"/>
              <a:t>We can find that: in this situation, different orders of jobs can reach the same result</a:t>
            </a:r>
          </a:p>
          <a:p>
            <a:r>
              <a:rPr lang="en-US" altLang="zh-CN" baseline="0" dirty="0" smtClean="0"/>
              <a:t>T is always the same as T start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Then look at the Exercise 1-2</a:t>
            </a:r>
          </a:p>
          <a:p>
            <a:r>
              <a:rPr lang="en-US" altLang="zh-CN" baseline="0" dirty="0" smtClean="0"/>
              <a:t>Suppose we have 2 machines and 3 jobs, each job takes time of 1,1,2</a:t>
            </a:r>
          </a:p>
          <a:p>
            <a:r>
              <a:rPr lang="en-US" altLang="zh-CN" baseline="0" dirty="0" smtClean="0"/>
              <a:t>There is an optimal solution in the left part of this page, and T start is 2</a:t>
            </a:r>
          </a:p>
          <a:p>
            <a:r>
              <a:rPr lang="en-US" altLang="zh-CN" baseline="0" dirty="0" smtClean="0"/>
              <a:t>If we have different order of jobs like the right situation, T will be 3</a:t>
            </a:r>
          </a:p>
          <a:p>
            <a:r>
              <a:rPr lang="en-US" altLang="zh-CN" baseline="0" dirty="0" smtClean="0"/>
              <a:t>At this time , T is 1.5 times of T start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Suppose we have 3 machines and 5 jobs, each job takes time of 1,1,1,1 and 3</a:t>
            </a:r>
          </a:p>
          <a:p>
            <a:r>
              <a:rPr lang="en-US" altLang="zh-CN" baseline="0" dirty="0" smtClean="0"/>
              <a:t>There is an optimal solution in the left part of this page, and T start is 3</a:t>
            </a:r>
          </a:p>
          <a:p>
            <a:r>
              <a:rPr lang="en-US" altLang="zh-CN" baseline="0" dirty="0" smtClean="0"/>
              <a:t>If we have different order of jobs like the right situation, T will be 4</a:t>
            </a:r>
          </a:p>
          <a:p>
            <a:r>
              <a:rPr lang="en-US" altLang="zh-CN" baseline="0" dirty="0" smtClean="0"/>
              <a:t>At this time , T is 1.334 times of T start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Suppose we have 4 machines and 13 jobs, each job takes time of 1,1,1,1 and 4</a:t>
            </a:r>
          </a:p>
          <a:p>
            <a:r>
              <a:rPr lang="en-US" altLang="zh-CN" baseline="0" dirty="0" smtClean="0"/>
              <a:t>There is an optimal solution in the left part of this page, and T start is 4</a:t>
            </a:r>
          </a:p>
          <a:p>
            <a:r>
              <a:rPr lang="en-US" altLang="zh-CN" baseline="0" dirty="0" smtClean="0"/>
              <a:t>If we have different order of jobs like the right situation, T will be 7</a:t>
            </a:r>
          </a:p>
          <a:p>
            <a:r>
              <a:rPr lang="en-US" altLang="zh-CN" baseline="0" dirty="0" smtClean="0"/>
              <a:t>At this time , T is 1.75 times of T start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1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Similarly, if there are 5 machines and 21 jobs, we can find an example that </a:t>
            </a:r>
          </a:p>
          <a:p>
            <a:r>
              <a:rPr lang="en-US" altLang="zh-CN" baseline="0" dirty="0" smtClean="0"/>
              <a:t>T is 1.8 times of T start 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2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Then let’s discuss the exercise 1-3</a:t>
            </a:r>
          </a:p>
          <a:p>
            <a:r>
              <a:rPr lang="en-US" altLang="zh-CN" baseline="0" dirty="0" smtClean="0"/>
              <a:t>In the left part, it gives an example T is equal to T start </a:t>
            </a:r>
          </a:p>
          <a:p>
            <a:r>
              <a:rPr lang="en-US" altLang="zh-CN" baseline="0" dirty="0" smtClean="0"/>
              <a:t>In he right part, it gives an example T is close to 2 times of T start </a:t>
            </a:r>
          </a:p>
          <a:p>
            <a:r>
              <a:rPr lang="en-US" altLang="zh-CN" baseline="0" dirty="0" smtClean="0"/>
              <a:t>These examples have different orders ,it can find that T strongly depends on the order of jobs 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2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68814" y="246438"/>
            <a:ext cx="2701290" cy="1947545"/>
          </a:xfrm>
          <a:prstGeom prst="rect">
            <a:avLst/>
          </a:prstGeom>
        </p:spPr>
      </p:pic>
      <p:cxnSp>
        <p:nvCxnSpPr>
          <p:cNvPr id="9" name="直接连接符 6"/>
          <p:cNvCxnSpPr/>
          <p:nvPr userDrawn="1"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2026" y="-1095853"/>
            <a:ext cx="4523938" cy="3196845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465287" cy="1056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452-0CEE-024C-9A2F-0291B7088203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913324" y="2584225"/>
            <a:ext cx="866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Homework 2</a:t>
            </a:r>
          </a:p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Load balancing Problem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78593" y="5982428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2020.09.24</a:t>
            </a:r>
            <a:endParaRPr lang="zh-CN" altLang="en-US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4983" y="4337404"/>
            <a:ext cx="2114681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</a:t>
            </a: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6503" y="5231863"/>
            <a:ext cx="5051639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1877" y="4773653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6"/>
          <p:cNvCxnSpPr/>
          <p:nvPr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1-1:</a:t>
            </a: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3254419" y="816223"/>
            <a:ext cx="704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machines and 6 jobs 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2,2,2,2,2,2) 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xmlns="" id="{C4768F93-D493-FB4F-88BC-FE322AE3D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9183"/>
              </p:ext>
            </p:extLst>
          </p:nvPr>
        </p:nvGraphicFramePr>
        <p:xfrm>
          <a:off x="1548881" y="3170691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J1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64" name="表格 24">
            <a:extLst>
              <a:ext uri="{FF2B5EF4-FFF2-40B4-BE49-F238E27FC236}">
                <a16:creationId xmlns:a16="http://schemas.microsoft.com/office/drawing/2014/main" xmlns="" id="{BB84AC82-780C-CB4E-A00E-F66C7CC26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84618"/>
              </p:ext>
            </p:extLst>
          </p:nvPr>
        </p:nvGraphicFramePr>
        <p:xfrm>
          <a:off x="2778241" y="3170691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65" name="表格 24">
            <a:extLst>
              <a:ext uri="{FF2B5EF4-FFF2-40B4-BE49-F238E27FC236}">
                <a16:creationId xmlns:a16="http://schemas.microsoft.com/office/drawing/2014/main" xmlns="" id="{BA3B3917-1FAD-9246-8343-09A88310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99329"/>
              </p:ext>
            </p:extLst>
          </p:nvPr>
        </p:nvGraphicFramePr>
        <p:xfrm>
          <a:off x="1546663" y="4025905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66" name="表格 24">
            <a:extLst>
              <a:ext uri="{FF2B5EF4-FFF2-40B4-BE49-F238E27FC236}">
                <a16:creationId xmlns:a16="http://schemas.microsoft.com/office/drawing/2014/main" xmlns="" id="{C2C41AC5-8AF6-A34A-AF9E-718C47D9E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75015"/>
              </p:ext>
            </p:extLst>
          </p:nvPr>
        </p:nvGraphicFramePr>
        <p:xfrm>
          <a:off x="2776023" y="4025905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67" name="表格 24">
            <a:extLst>
              <a:ext uri="{FF2B5EF4-FFF2-40B4-BE49-F238E27FC236}">
                <a16:creationId xmlns:a16="http://schemas.microsoft.com/office/drawing/2014/main" xmlns="" id="{442D8736-427D-9740-B59A-9432BB519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8868"/>
              </p:ext>
            </p:extLst>
          </p:nvPr>
        </p:nvGraphicFramePr>
        <p:xfrm>
          <a:off x="1538343" y="4913793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68" name="表格 24">
            <a:extLst>
              <a:ext uri="{FF2B5EF4-FFF2-40B4-BE49-F238E27FC236}">
                <a16:creationId xmlns:a16="http://schemas.microsoft.com/office/drawing/2014/main" xmlns="" id="{37CD45ED-D157-7243-B71B-992D0355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06756"/>
              </p:ext>
            </p:extLst>
          </p:nvPr>
        </p:nvGraphicFramePr>
        <p:xfrm>
          <a:off x="2767703" y="4913793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8BABB6F-C66C-E746-A359-7AE3792A555D}"/>
              </a:ext>
            </a:extLst>
          </p:cNvPr>
          <p:cNvSpPr/>
          <p:nvPr/>
        </p:nvSpPr>
        <p:spPr>
          <a:xfrm>
            <a:off x="737739" y="3135833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C5B60F9-50BA-9B43-9009-C436FBB80285}"/>
              </a:ext>
            </a:extLst>
          </p:cNvPr>
          <p:cNvSpPr/>
          <p:nvPr/>
        </p:nvSpPr>
        <p:spPr>
          <a:xfrm>
            <a:off x="772092" y="400570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623AE8E9-E79C-4948-A1C8-65135C18E827}"/>
              </a:ext>
            </a:extLst>
          </p:cNvPr>
          <p:cNvSpPr/>
          <p:nvPr/>
        </p:nvSpPr>
        <p:spPr>
          <a:xfrm>
            <a:off x="763772" y="484308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50339CD9-FB0C-224D-A4F3-88F0FE23F1A7}"/>
              </a:ext>
            </a:extLst>
          </p:cNvPr>
          <p:cNvSpPr/>
          <p:nvPr/>
        </p:nvSpPr>
        <p:spPr>
          <a:xfrm>
            <a:off x="4041156" y="3170691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T1=4</a:t>
            </a:r>
            <a:endParaRPr lang="zh-CN" altLang="en-US" sz="28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7EB35FBC-618E-CE48-940D-CAD31F9B47AC}"/>
              </a:ext>
            </a:extLst>
          </p:cNvPr>
          <p:cNvSpPr/>
          <p:nvPr/>
        </p:nvSpPr>
        <p:spPr>
          <a:xfrm>
            <a:off x="4038937" y="4040561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T2=4</a:t>
            </a:r>
            <a:endParaRPr lang="zh-CN" altLang="en-US" sz="28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6DDEDFC-8920-F64D-B764-B8B469E3796B}"/>
              </a:ext>
            </a:extLst>
          </p:cNvPr>
          <p:cNvSpPr/>
          <p:nvPr/>
        </p:nvSpPr>
        <p:spPr>
          <a:xfrm>
            <a:off x="4030618" y="487794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T3=4</a:t>
            </a:r>
            <a:endParaRPr lang="zh-CN" altLang="en-US" sz="28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2180042" y="5441229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8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=4</a:t>
            </a:r>
            <a:endParaRPr lang="zh-CN" altLang="en-US" sz="2800" b="1" dirty="0"/>
          </a:p>
        </p:txBody>
      </p:sp>
      <p:graphicFrame>
        <p:nvGraphicFramePr>
          <p:cNvPr id="75" name="表格 24">
            <a:extLst>
              <a:ext uri="{FF2B5EF4-FFF2-40B4-BE49-F238E27FC236}">
                <a16:creationId xmlns:a16="http://schemas.microsoft.com/office/drawing/2014/main" xmlns="" id="{C87EDBB5-6E8D-1749-81CD-C1087B54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84411"/>
              </p:ext>
            </p:extLst>
          </p:nvPr>
        </p:nvGraphicFramePr>
        <p:xfrm>
          <a:off x="7222923" y="4024674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76" name="表格 24">
            <a:extLst>
              <a:ext uri="{FF2B5EF4-FFF2-40B4-BE49-F238E27FC236}">
                <a16:creationId xmlns:a16="http://schemas.microsoft.com/office/drawing/2014/main" xmlns="" id="{3753A07E-B352-B047-814E-25680261F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08999"/>
              </p:ext>
            </p:extLst>
          </p:nvPr>
        </p:nvGraphicFramePr>
        <p:xfrm>
          <a:off x="8452283" y="4920849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77" name="表格 24">
            <a:extLst>
              <a:ext uri="{FF2B5EF4-FFF2-40B4-BE49-F238E27FC236}">
                <a16:creationId xmlns:a16="http://schemas.microsoft.com/office/drawing/2014/main" xmlns="" id="{6A06CA7D-A79C-1448-9803-3A6FCB46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04841"/>
              </p:ext>
            </p:extLst>
          </p:nvPr>
        </p:nvGraphicFramePr>
        <p:xfrm>
          <a:off x="7222923" y="3185347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J1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78" name="表格 24">
            <a:extLst>
              <a:ext uri="{FF2B5EF4-FFF2-40B4-BE49-F238E27FC236}">
                <a16:creationId xmlns:a16="http://schemas.microsoft.com/office/drawing/2014/main" xmlns="" id="{55245562-7256-0A40-BF2A-D342049B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1970"/>
              </p:ext>
            </p:extLst>
          </p:nvPr>
        </p:nvGraphicFramePr>
        <p:xfrm>
          <a:off x="8452283" y="4025043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79" name="表格 24">
            <a:extLst>
              <a:ext uri="{FF2B5EF4-FFF2-40B4-BE49-F238E27FC236}">
                <a16:creationId xmlns:a16="http://schemas.microsoft.com/office/drawing/2014/main" xmlns="" id="{BCC8E3C8-C8D5-D84B-8AE3-1502E41B0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51421"/>
              </p:ext>
            </p:extLst>
          </p:nvPr>
        </p:nvGraphicFramePr>
        <p:xfrm>
          <a:off x="8452283" y="3184978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80" name="表格 24">
            <a:extLst>
              <a:ext uri="{FF2B5EF4-FFF2-40B4-BE49-F238E27FC236}">
                <a16:creationId xmlns:a16="http://schemas.microsoft.com/office/drawing/2014/main" xmlns="" id="{1438F14B-9B1D-F745-9E3D-C64DFD4A0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1799"/>
              </p:ext>
            </p:extLst>
          </p:nvPr>
        </p:nvGraphicFramePr>
        <p:xfrm>
          <a:off x="7222923" y="4911264"/>
          <a:ext cx="12293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3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682E96C5-9346-B843-AD1C-C456F0BEC67A}"/>
              </a:ext>
            </a:extLst>
          </p:cNvPr>
          <p:cNvSpPr/>
          <p:nvPr/>
        </p:nvSpPr>
        <p:spPr>
          <a:xfrm>
            <a:off x="6411781" y="315048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6282E064-051B-DA45-8A7A-6160F2DCB165}"/>
              </a:ext>
            </a:extLst>
          </p:cNvPr>
          <p:cNvSpPr/>
          <p:nvPr/>
        </p:nvSpPr>
        <p:spPr>
          <a:xfrm>
            <a:off x="6448352" y="4004840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88827702-9A3C-3443-BC97-1B06C8A506BE}"/>
              </a:ext>
            </a:extLst>
          </p:cNvPr>
          <p:cNvSpPr/>
          <p:nvPr/>
        </p:nvSpPr>
        <p:spPr>
          <a:xfrm>
            <a:off x="6448352" y="485521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96A937C-E75F-F847-84FE-6E13DE27D0D2}"/>
              </a:ext>
            </a:extLst>
          </p:cNvPr>
          <p:cNvSpPr/>
          <p:nvPr/>
        </p:nvSpPr>
        <p:spPr>
          <a:xfrm>
            <a:off x="9738902" y="3109138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T1=4</a:t>
            </a:r>
            <a:endParaRPr lang="zh-CN" altLang="en-US" sz="2800" b="1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156E00C6-D6F9-8246-8A5E-D4A4FFBBBB1D}"/>
              </a:ext>
            </a:extLst>
          </p:cNvPr>
          <p:cNvSpPr/>
          <p:nvPr/>
        </p:nvSpPr>
        <p:spPr>
          <a:xfrm>
            <a:off x="9738901" y="3963490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T2=4</a:t>
            </a:r>
            <a:endParaRPr lang="zh-CN" altLang="en-US" sz="28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BCF7C1A5-F85B-EB4F-85EC-42588C82A091}"/>
              </a:ext>
            </a:extLst>
          </p:cNvPr>
          <p:cNvSpPr/>
          <p:nvPr/>
        </p:nvSpPr>
        <p:spPr>
          <a:xfrm>
            <a:off x="9738902" y="4813864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T3=4</a:t>
            </a:r>
            <a:endParaRPr lang="zh-CN" altLang="en-US" sz="2800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345E2302-882E-A748-8805-AA96C6EA6D3D}"/>
              </a:ext>
            </a:extLst>
          </p:cNvPr>
          <p:cNvSpPr/>
          <p:nvPr/>
        </p:nvSpPr>
        <p:spPr>
          <a:xfrm>
            <a:off x="7982334" y="5488919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T=4</a:t>
            </a:r>
            <a:endParaRPr lang="zh-CN" altLang="en-US" sz="28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829301" y="1657616"/>
            <a:ext cx="0" cy="39303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表格 24">
            <a:extLst>
              <a:ext uri="{FF2B5EF4-FFF2-40B4-BE49-F238E27FC236}">
                <a16:creationId xmlns:a16="http://schemas.microsoft.com/office/drawing/2014/main" xmlns="" id="{B15745ED-6709-FD46-8351-2BFD76ED2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79802"/>
              </p:ext>
            </p:extLst>
          </p:nvPr>
        </p:nvGraphicFramePr>
        <p:xfrm>
          <a:off x="1538343" y="223922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89" name="表格 24">
            <a:extLst>
              <a:ext uri="{FF2B5EF4-FFF2-40B4-BE49-F238E27FC236}">
                <a16:creationId xmlns:a16="http://schemas.microsoft.com/office/drawing/2014/main" xmlns="" id="{57AF692C-250C-0343-ACAD-3AA79E300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79887"/>
              </p:ext>
            </p:extLst>
          </p:nvPr>
        </p:nvGraphicFramePr>
        <p:xfrm>
          <a:off x="3387210" y="224124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0" name="表格 24">
            <a:extLst>
              <a:ext uri="{FF2B5EF4-FFF2-40B4-BE49-F238E27FC236}">
                <a16:creationId xmlns:a16="http://schemas.microsoft.com/office/drawing/2014/main" xmlns="" id="{2C12E78C-C6FB-264E-8758-371605B04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29339"/>
              </p:ext>
            </p:extLst>
          </p:nvPr>
        </p:nvGraphicFramePr>
        <p:xfrm>
          <a:off x="2146487" y="223922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1" name="表格 24">
            <a:extLst>
              <a:ext uri="{FF2B5EF4-FFF2-40B4-BE49-F238E27FC236}">
                <a16:creationId xmlns:a16="http://schemas.microsoft.com/office/drawing/2014/main" xmlns="" id="{3CFEA1F6-625E-5542-8C6D-7F99C463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4947"/>
              </p:ext>
            </p:extLst>
          </p:nvPr>
        </p:nvGraphicFramePr>
        <p:xfrm>
          <a:off x="3995354" y="223922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2" name="表格 24">
            <a:extLst>
              <a:ext uri="{FF2B5EF4-FFF2-40B4-BE49-F238E27FC236}">
                <a16:creationId xmlns:a16="http://schemas.microsoft.com/office/drawing/2014/main" xmlns="" id="{F30FD615-7976-8943-9C28-970DBA61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63063"/>
              </p:ext>
            </p:extLst>
          </p:nvPr>
        </p:nvGraphicFramePr>
        <p:xfrm>
          <a:off x="2767703" y="223922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3" name="表格 24">
            <a:extLst>
              <a:ext uri="{FF2B5EF4-FFF2-40B4-BE49-F238E27FC236}">
                <a16:creationId xmlns:a16="http://schemas.microsoft.com/office/drawing/2014/main" xmlns="" id="{14C09161-A11C-E647-9A4D-755908903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8575"/>
              </p:ext>
            </p:extLst>
          </p:nvPr>
        </p:nvGraphicFramePr>
        <p:xfrm>
          <a:off x="4627933" y="224634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763772" y="1653162"/>
            <a:ext cx="3397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zh-CN" altLang="en-US" sz="2800" b="1" dirty="0"/>
          </a:p>
        </p:txBody>
      </p:sp>
      <p:graphicFrame>
        <p:nvGraphicFramePr>
          <p:cNvPr id="95" name="表格 24">
            <a:extLst>
              <a:ext uri="{FF2B5EF4-FFF2-40B4-BE49-F238E27FC236}">
                <a16:creationId xmlns:a16="http://schemas.microsoft.com/office/drawing/2014/main" xmlns="" id="{177306F9-1931-BC46-97FF-D77F7F04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61322"/>
              </p:ext>
            </p:extLst>
          </p:nvPr>
        </p:nvGraphicFramePr>
        <p:xfrm>
          <a:off x="8501320" y="2253082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6" name="表格 24">
            <a:extLst>
              <a:ext uri="{FF2B5EF4-FFF2-40B4-BE49-F238E27FC236}">
                <a16:creationId xmlns:a16="http://schemas.microsoft.com/office/drawing/2014/main" xmlns="" id="{E7A99862-2147-D441-B681-8F09364D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91462"/>
              </p:ext>
            </p:extLst>
          </p:nvPr>
        </p:nvGraphicFramePr>
        <p:xfrm>
          <a:off x="10326318" y="223922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7" name="表格 24">
            <a:extLst>
              <a:ext uri="{FF2B5EF4-FFF2-40B4-BE49-F238E27FC236}">
                <a16:creationId xmlns:a16="http://schemas.microsoft.com/office/drawing/2014/main" xmlns="" id="{27BF626D-88DC-3746-AC61-515361B20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31864"/>
              </p:ext>
            </p:extLst>
          </p:nvPr>
        </p:nvGraphicFramePr>
        <p:xfrm>
          <a:off x="7260597" y="2249734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8" name="表格 24">
            <a:extLst>
              <a:ext uri="{FF2B5EF4-FFF2-40B4-BE49-F238E27FC236}">
                <a16:creationId xmlns:a16="http://schemas.microsoft.com/office/drawing/2014/main" xmlns="" id="{A7C1D1CD-0AB8-174A-B03B-0F30697A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93447"/>
              </p:ext>
            </p:extLst>
          </p:nvPr>
        </p:nvGraphicFramePr>
        <p:xfrm>
          <a:off x="9101316" y="2246349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9" name="表格 24">
            <a:extLst>
              <a:ext uri="{FF2B5EF4-FFF2-40B4-BE49-F238E27FC236}">
                <a16:creationId xmlns:a16="http://schemas.microsoft.com/office/drawing/2014/main" xmlns="" id="{7017C35E-5949-DD4E-860A-836CB3DB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8014"/>
              </p:ext>
            </p:extLst>
          </p:nvPr>
        </p:nvGraphicFramePr>
        <p:xfrm>
          <a:off x="7881813" y="2249734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00" name="表格 24">
            <a:extLst>
              <a:ext uri="{FF2B5EF4-FFF2-40B4-BE49-F238E27FC236}">
                <a16:creationId xmlns:a16="http://schemas.microsoft.com/office/drawing/2014/main" xmlns="" id="{FE715380-BECA-3C47-A627-C0FEAF009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76841"/>
              </p:ext>
            </p:extLst>
          </p:nvPr>
        </p:nvGraphicFramePr>
        <p:xfrm>
          <a:off x="9688900" y="2253082"/>
          <a:ext cx="609853" cy="5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3296242" y="6055252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is always the same as T*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6391540" y="1657120"/>
            <a:ext cx="3397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1-2:</a:t>
            </a: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166715" y="1400999"/>
            <a:ext cx="711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machines and 3 jobs 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1,1,2)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8BABB6F-C66C-E746-A359-7AE3792A555D}"/>
              </a:ext>
            </a:extLst>
          </p:cNvPr>
          <p:cNvSpPr/>
          <p:nvPr/>
        </p:nvSpPr>
        <p:spPr>
          <a:xfrm>
            <a:off x="794955" y="354898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C5B60F9-50BA-9B43-9009-C436FBB80285}"/>
              </a:ext>
            </a:extLst>
          </p:cNvPr>
          <p:cNvSpPr/>
          <p:nvPr/>
        </p:nvSpPr>
        <p:spPr>
          <a:xfrm>
            <a:off x="794955" y="450971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50339CD9-FB0C-224D-A4F3-88F0FE23F1A7}"/>
              </a:ext>
            </a:extLst>
          </p:cNvPr>
          <p:cNvSpPr/>
          <p:nvPr/>
        </p:nvSpPr>
        <p:spPr>
          <a:xfrm>
            <a:off x="3467925" y="352522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T1=2</a:t>
            </a:r>
            <a:endParaRPr lang="zh-CN" altLang="en-US" sz="28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7EB35FBC-618E-CE48-940D-CAD31F9B47AC}"/>
              </a:ext>
            </a:extLst>
          </p:cNvPr>
          <p:cNvSpPr/>
          <p:nvPr/>
        </p:nvSpPr>
        <p:spPr>
          <a:xfrm>
            <a:off x="3431353" y="4485962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T2=2</a:t>
            </a:r>
            <a:endParaRPr lang="zh-CN" altLang="en-US" sz="28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2502627" y="5044279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8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</a:t>
            </a:r>
            <a:endParaRPr lang="zh-CN" altLang="en-US" sz="28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829301" y="2329272"/>
            <a:ext cx="0" cy="323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表格 24">
            <a:extLst>
              <a:ext uri="{FF2B5EF4-FFF2-40B4-BE49-F238E27FC236}">
                <a16:creationId xmlns:a16="http://schemas.microsoft.com/office/drawing/2014/main" xmlns="" id="{B15745ED-6709-FD46-8351-2BFD76ED2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06135"/>
              </p:ext>
            </p:extLst>
          </p:nvPr>
        </p:nvGraphicFramePr>
        <p:xfrm>
          <a:off x="1612384" y="2689688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0" name="表格 24">
            <a:extLst>
              <a:ext uri="{FF2B5EF4-FFF2-40B4-BE49-F238E27FC236}">
                <a16:creationId xmlns:a16="http://schemas.microsoft.com/office/drawing/2014/main" xmlns="" id="{2C12E78C-C6FB-264E-8758-371605B04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61322"/>
              </p:ext>
            </p:extLst>
          </p:nvPr>
        </p:nvGraphicFramePr>
        <p:xfrm>
          <a:off x="2858072" y="2682699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92" name="表格 24">
            <a:extLst>
              <a:ext uri="{FF2B5EF4-FFF2-40B4-BE49-F238E27FC236}">
                <a16:creationId xmlns:a16="http://schemas.microsoft.com/office/drawing/2014/main" xmlns="" id="{F30FD615-7976-8943-9C28-970DBA61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81921"/>
              </p:ext>
            </p:extLst>
          </p:nvPr>
        </p:nvGraphicFramePr>
        <p:xfrm>
          <a:off x="2231891" y="2682699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4660551" y="5941383"/>
            <a:ext cx="2393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表格 24">
            <a:extLst>
              <a:ext uri="{FF2B5EF4-FFF2-40B4-BE49-F238E27FC236}">
                <a16:creationId xmlns:a16="http://schemas.microsoft.com/office/drawing/2014/main" xmlns="" id="{83F0CC23-1FEA-914F-90AB-42D267C5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04119"/>
              </p:ext>
            </p:extLst>
          </p:nvPr>
        </p:nvGraphicFramePr>
        <p:xfrm>
          <a:off x="1587848" y="3477327"/>
          <a:ext cx="609853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J1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47" name="表格 24">
            <a:extLst>
              <a:ext uri="{FF2B5EF4-FFF2-40B4-BE49-F238E27FC236}">
                <a16:creationId xmlns:a16="http://schemas.microsoft.com/office/drawing/2014/main" xmlns="" id="{0BD4AAF6-4E48-7149-8C44-BFB2D5002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2659"/>
              </p:ext>
            </p:extLst>
          </p:nvPr>
        </p:nvGraphicFramePr>
        <p:xfrm>
          <a:off x="2197701" y="3477327"/>
          <a:ext cx="609853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48" name="表格 24">
            <a:extLst>
              <a:ext uri="{FF2B5EF4-FFF2-40B4-BE49-F238E27FC236}">
                <a16:creationId xmlns:a16="http://schemas.microsoft.com/office/drawing/2014/main" xmlns="" id="{6BC78794-72D0-6F40-8FD1-9816084D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59244"/>
              </p:ext>
            </p:extLst>
          </p:nvPr>
        </p:nvGraphicFramePr>
        <p:xfrm>
          <a:off x="1571816" y="4445267"/>
          <a:ext cx="1235737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37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EAF3D8F-56FA-0E4C-90D9-E3F79A4A6A6D}"/>
              </a:ext>
            </a:extLst>
          </p:cNvPr>
          <p:cNvSpPr/>
          <p:nvPr/>
        </p:nvSpPr>
        <p:spPr>
          <a:xfrm>
            <a:off x="6468291" y="354898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E479A3A1-E98F-544F-8041-A38F535BB286}"/>
              </a:ext>
            </a:extLst>
          </p:cNvPr>
          <p:cNvSpPr/>
          <p:nvPr/>
        </p:nvSpPr>
        <p:spPr>
          <a:xfrm>
            <a:off x="6468291" y="450971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D7D794F7-D618-1C4E-8F4A-8051232BFF1F}"/>
              </a:ext>
            </a:extLst>
          </p:cNvPr>
          <p:cNvSpPr/>
          <p:nvPr/>
        </p:nvSpPr>
        <p:spPr>
          <a:xfrm>
            <a:off x="9141261" y="352522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T1=3</a:t>
            </a:r>
            <a:endParaRPr lang="zh-CN" altLang="en-US" sz="280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8A763ACE-EC87-5C42-ACE3-9D5D76DE2B58}"/>
              </a:ext>
            </a:extLst>
          </p:cNvPr>
          <p:cNvSpPr/>
          <p:nvPr/>
        </p:nvSpPr>
        <p:spPr>
          <a:xfrm>
            <a:off x="9104689" y="4485962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T2=1</a:t>
            </a:r>
            <a:endParaRPr lang="zh-CN" altLang="en-US" sz="2800" b="1" dirty="0"/>
          </a:p>
        </p:txBody>
      </p:sp>
      <p:graphicFrame>
        <p:nvGraphicFramePr>
          <p:cNvPr id="106" name="表格 24">
            <a:extLst>
              <a:ext uri="{FF2B5EF4-FFF2-40B4-BE49-F238E27FC236}">
                <a16:creationId xmlns:a16="http://schemas.microsoft.com/office/drawing/2014/main" xmlns="" id="{2A527CF5-5FD3-B84D-8C77-677F41229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23346"/>
              </p:ext>
            </p:extLst>
          </p:nvPr>
        </p:nvGraphicFramePr>
        <p:xfrm>
          <a:off x="7285720" y="2689688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07" name="表格 24">
            <a:extLst>
              <a:ext uri="{FF2B5EF4-FFF2-40B4-BE49-F238E27FC236}">
                <a16:creationId xmlns:a16="http://schemas.microsoft.com/office/drawing/2014/main" xmlns="" id="{A5B79A7D-3C1B-8B48-9A61-BBFAE259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68388"/>
              </p:ext>
            </p:extLst>
          </p:nvPr>
        </p:nvGraphicFramePr>
        <p:xfrm>
          <a:off x="7895573" y="2695310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08" name="表格 24">
            <a:extLst>
              <a:ext uri="{FF2B5EF4-FFF2-40B4-BE49-F238E27FC236}">
                <a16:creationId xmlns:a16="http://schemas.microsoft.com/office/drawing/2014/main" xmlns="" id="{8BC33D90-40C8-2741-8B57-42DAFD7D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26137"/>
              </p:ext>
            </p:extLst>
          </p:nvPr>
        </p:nvGraphicFramePr>
        <p:xfrm>
          <a:off x="8531408" y="2695310"/>
          <a:ext cx="60985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458828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10" name="表格 24">
            <a:extLst>
              <a:ext uri="{FF2B5EF4-FFF2-40B4-BE49-F238E27FC236}">
                <a16:creationId xmlns:a16="http://schemas.microsoft.com/office/drawing/2014/main" xmlns="" id="{C27822E2-5932-5D40-9E1B-D52B8F095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40852"/>
              </p:ext>
            </p:extLst>
          </p:nvPr>
        </p:nvGraphicFramePr>
        <p:xfrm>
          <a:off x="7261184" y="3477327"/>
          <a:ext cx="609853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J1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11" name="表格 24">
            <a:extLst>
              <a:ext uri="{FF2B5EF4-FFF2-40B4-BE49-F238E27FC236}">
                <a16:creationId xmlns:a16="http://schemas.microsoft.com/office/drawing/2014/main" xmlns="" id="{02E4A1C3-F1FF-BA4F-98DE-01FD8BA3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71401"/>
              </p:ext>
            </p:extLst>
          </p:nvPr>
        </p:nvGraphicFramePr>
        <p:xfrm>
          <a:off x="7257431" y="4414305"/>
          <a:ext cx="609853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3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graphicFrame>
        <p:nvGraphicFramePr>
          <p:cNvPr id="112" name="表格 24">
            <a:extLst>
              <a:ext uri="{FF2B5EF4-FFF2-40B4-BE49-F238E27FC236}">
                <a16:creationId xmlns:a16="http://schemas.microsoft.com/office/drawing/2014/main" xmlns="" id="{CCA0D1B3-5255-B245-820F-FE4B064E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10918"/>
              </p:ext>
            </p:extLst>
          </p:nvPr>
        </p:nvGraphicFramePr>
        <p:xfrm>
          <a:off x="7861931" y="3477327"/>
          <a:ext cx="1235737" cy="59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37">
                  <a:extLst>
                    <a:ext uri="{9D8B030D-6E8A-4147-A177-3AD203B41FA5}">
                      <a16:colId xmlns:a16="http://schemas.microsoft.com/office/drawing/2014/main" xmlns="" val="2352585436"/>
                    </a:ext>
                  </a:extLst>
                </a:gridCol>
              </a:tblGrid>
              <a:tr h="594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9662472"/>
                  </a:ext>
                </a:extLst>
              </a:tr>
            </a:tbl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2633EA71-084F-AE4E-8251-26642D0839FC}"/>
              </a:ext>
            </a:extLst>
          </p:cNvPr>
          <p:cNvSpPr/>
          <p:nvPr/>
        </p:nvSpPr>
        <p:spPr>
          <a:xfrm>
            <a:off x="8155070" y="5045344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T=3</a:t>
            </a:r>
            <a:endParaRPr lang="zh-CN" altLang="en-US" sz="28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794955" y="2172090"/>
            <a:ext cx="3397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zh-CN" altLang="en-US" sz="28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6476612" y="2117248"/>
            <a:ext cx="3397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8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1-2:</a:t>
            </a: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142018" y="1473392"/>
            <a:ext cx="1030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machines and 7 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1,1,1,1,1,1,3)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E8BABB6F-C66C-E746-A359-7AE3792A555D}"/>
              </a:ext>
            </a:extLst>
          </p:cNvPr>
          <p:cNvSpPr/>
          <p:nvPr/>
        </p:nvSpPr>
        <p:spPr>
          <a:xfrm>
            <a:off x="6416668" y="326114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CC5B60F9-50BA-9B43-9009-C436FBB80285}"/>
              </a:ext>
            </a:extLst>
          </p:cNvPr>
          <p:cNvSpPr/>
          <p:nvPr/>
        </p:nvSpPr>
        <p:spPr>
          <a:xfrm>
            <a:off x="6444867" y="404754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50339CD9-FB0C-224D-A4F3-88F0FE23F1A7}"/>
              </a:ext>
            </a:extLst>
          </p:cNvPr>
          <p:cNvSpPr/>
          <p:nvPr/>
        </p:nvSpPr>
        <p:spPr>
          <a:xfrm>
            <a:off x="9749638" y="3265990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T1=4</a:t>
            </a:r>
            <a:endParaRPr lang="zh-CN" altLang="en-US" sz="28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7EB35FBC-618E-CE48-940D-CAD31F9B47AC}"/>
              </a:ext>
            </a:extLst>
          </p:cNvPr>
          <p:cNvSpPr/>
          <p:nvPr/>
        </p:nvSpPr>
        <p:spPr>
          <a:xfrm>
            <a:off x="9759498" y="403794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T2=2</a:t>
            </a:r>
            <a:endParaRPr lang="zh-CN" altLang="en-US" sz="28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771788" y="2205026"/>
            <a:ext cx="0" cy="3767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884744" y="2048449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1,1,1,1,1,1,3</a:t>
            </a:r>
            <a:endParaRPr lang="zh-CN" altLang="en-US" sz="28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4157801" y="6131223"/>
            <a:ext cx="391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4/3=1.334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A42E3CEC-B10A-F34E-85A3-36F26C6D1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5482"/>
              </p:ext>
            </p:extLst>
          </p:nvPr>
        </p:nvGraphicFramePr>
        <p:xfrm>
          <a:off x="7304398" y="3240378"/>
          <a:ext cx="2405664" cy="21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801888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801888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98F0815-91B2-0B40-8B7E-8C39EC0BF92C}"/>
              </a:ext>
            </a:extLst>
          </p:cNvPr>
          <p:cNvSpPr/>
          <p:nvPr/>
        </p:nvSpPr>
        <p:spPr>
          <a:xfrm>
            <a:off x="6441167" y="4810515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67C6CF0-AB2D-CB43-8DE7-2C4BC4F195E2}"/>
              </a:ext>
            </a:extLst>
          </p:cNvPr>
          <p:cNvSpPr/>
          <p:nvPr/>
        </p:nvSpPr>
        <p:spPr>
          <a:xfrm>
            <a:off x="9749638" y="479612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T3=2</a:t>
            </a:r>
            <a:endParaRPr lang="zh-CN" altLang="en-US" sz="28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B5FF1C48-AA06-1F40-9200-7B72D715A06F}"/>
              </a:ext>
            </a:extLst>
          </p:cNvPr>
          <p:cNvSpPr/>
          <p:nvPr/>
        </p:nvSpPr>
        <p:spPr>
          <a:xfrm>
            <a:off x="8003726" y="5456439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T=4</a:t>
            </a:r>
            <a:endParaRPr lang="zh-CN" altLang="en-US" sz="32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F751508-9081-A34B-9F05-31D13C49A5AF}"/>
              </a:ext>
            </a:extLst>
          </p:cNvPr>
          <p:cNvSpPr/>
          <p:nvPr/>
        </p:nvSpPr>
        <p:spPr>
          <a:xfrm>
            <a:off x="6808528" y="1996612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3,1,1,1,1,1,1</a:t>
            </a:r>
            <a:endParaRPr lang="zh-CN" altLang="en-US" sz="28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C2E95AFF-657F-8948-A0D9-CF8E5DF2EEB3}"/>
              </a:ext>
            </a:extLst>
          </p:cNvPr>
          <p:cNvSpPr/>
          <p:nvPr/>
        </p:nvSpPr>
        <p:spPr>
          <a:xfrm>
            <a:off x="705702" y="3215756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7B3E0081-A09C-A842-9428-1EC95A782FB8}"/>
              </a:ext>
            </a:extLst>
          </p:cNvPr>
          <p:cNvSpPr/>
          <p:nvPr/>
        </p:nvSpPr>
        <p:spPr>
          <a:xfrm>
            <a:off x="733901" y="400215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11B9C3CD-BE52-F041-A312-B791DF609A03}"/>
              </a:ext>
            </a:extLst>
          </p:cNvPr>
          <p:cNvSpPr/>
          <p:nvPr/>
        </p:nvSpPr>
        <p:spPr>
          <a:xfrm>
            <a:off x="3970897" y="3225621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T1=3</a:t>
            </a:r>
            <a:endParaRPr lang="zh-CN" altLang="en-US" sz="28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483DA15-1264-F140-B1D8-0396802B02F1}"/>
              </a:ext>
            </a:extLst>
          </p:cNvPr>
          <p:cNvSpPr/>
          <p:nvPr/>
        </p:nvSpPr>
        <p:spPr>
          <a:xfrm>
            <a:off x="3980757" y="3997577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T2=3</a:t>
            </a:r>
            <a:endParaRPr lang="zh-CN" altLang="en-US" sz="2800" b="1" dirty="0"/>
          </a:p>
        </p:txBody>
      </p:sp>
      <p:graphicFrame>
        <p:nvGraphicFramePr>
          <p:cNvPr id="29" name="表格 2">
            <a:extLst>
              <a:ext uri="{FF2B5EF4-FFF2-40B4-BE49-F238E27FC236}">
                <a16:creationId xmlns:a16="http://schemas.microsoft.com/office/drawing/2014/main" xmlns="" id="{C00E6158-154F-0C43-80BC-62869A40B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20187"/>
              </p:ext>
            </p:extLst>
          </p:nvPr>
        </p:nvGraphicFramePr>
        <p:xfrm>
          <a:off x="1565233" y="3209599"/>
          <a:ext cx="2405664" cy="21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801888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801888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B452947-18D3-FE49-AC9B-D64FFBE1D1A6}"/>
              </a:ext>
            </a:extLst>
          </p:cNvPr>
          <p:cNvSpPr/>
          <p:nvPr/>
        </p:nvSpPr>
        <p:spPr>
          <a:xfrm>
            <a:off x="730201" y="476512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0869145-9C39-3D41-96FA-B53DC475DD69}"/>
              </a:ext>
            </a:extLst>
          </p:cNvPr>
          <p:cNvSpPr/>
          <p:nvPr/>
        </p:nvSpPr>
        <p:spPr>
          <a:xfrm>
            <a:off x="3970897" y="4755754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T3=3</a:t>
            </a:r>
            <a:endParaRPr lang="zh-CN" altLang="en-US" sz="28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2205970" y="5413672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=3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0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1-2:</a:t>
            </a: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142018" y="1473392"/>
            <a:ext cx="110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machines and 13 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1,1,1,1,1,1,…4)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1888978" y="5509357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=4</a:t>
            </a:r>
            <a:endParaRPr lang="zh-CN" altLang="en-US" sz="32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771788" y="2205026"/>
            <a:ext cx="0" cy="3767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850572" y="2030312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1,1,1,1,1,1,…4</a:t>
            </a:r>
            <a:endParaRPr lang="zh-CN" altLang="en-US" sz="28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3889585" y="6131223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7/4=1.75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B5FF1C48-AA06-1F40-9200-7B72D715A06F}"/>
              </a:ext>
            </a:extLst>
          </p:cNvPr>
          <p:cNvSpPr/>
          <p:nvPr/>
        </p:nvSpPr>
        <p:spPr>
          <a:xfrm>
            <a:off x="8048476" y="5544058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T=7</a:t>
            </a:r>
            <a:endParaRPr lang="zh-CN" altLang="en-US" sz="32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F751508-9081-A34B-9F05-31D13C49A5AF}"/>
              </a:ext>
            </a:extLst>
          </p:cNvPr>
          <p:cNvSpPr/>
          <p:nvPr/>
        </p:nvSpPr>
        <p:spPr>
          <a:xfrm>
            <a:off x="6819105" y="1978475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4,1,1,1,1,1,…1</a:t>
            </a:r>
            <a:endParaRPr lang="zh-CN" altLang="en-US" sz="28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14A9A66-EBD9-2F48-9BF7-9FE951CB860A}"/>
              </a:ext>
            </a:extLst>
          </p:cNvPr>
          <p:cNvSpPr/>
          <p:nvPr/>
        </p:nvSpPr>
        <p:spPr>
          <a:xfrm>
            <a:off x="390790" y="3139423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40FBA4D-8C99-984E-B2F0-AEC9AD692B09}"/>
              </a:ext>
            </a:extLst>
          </p:cNvPr>
          <p:cNvSpPr/>
          <p:nvPr/>
        </p:nvSpPr>
        <p:spPr>
          <a:xfrm>
            <a:off x="384522" y="3746678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0CA3FDF5-E8B7-1249-B261-778B20DDB663}"/>
              </a:ext>
            </a:extLst>
          </p:cNvPr>
          <p:cNvSpPr/>
          <p:nvPr/>
        </p:nvSpPr>
        <p:spPr>
          <a:xfrm>
            <a:off x="3731032" y="3193718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T1=4</a:t>
            </a:r>
            <a:endParaRPr lang="zh-CN" altLang="en-US" sz="28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B73030F-5222-4249-8C3C-487CAF611B97}"/>
              </a:ext>
            </a:extLst>
          </p:cNvPr>
          <p:cNvSpPr/>
          <p:nvPr/>
        </p:nvSpPr>
        <p:spPr>
          <a:xfrm>
            <a:off x="3734353" y="382402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T2=4</a:t>
            </a:r>
            <a:endParaRPr lang="zh-CN" altLang="en-US" sz="2800" b="1" dirty="0"/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xmlns="" id="{8158F68B-0655-B442-B3AF-42520E9F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50166"/>
              </p:ext>
            </p:extLst>
          </p:nvPr>
        </p:nvGraphicFramePr>
        <p:xfrm>
          <a:off x="1325368" y="3200107"/>
          <a:ext cx="2405664" cy="227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16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</a:tblGrid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279E0DCF-F2FE-0040-8699-1E8B9CCB7DE9}"/>
              </a:ext>
            </a:extLst>
          </p:cNvPr>
          <p:cNvSpPr/>
          <p:nvPr/>
        </p:nvSpPr>
        <p:spPr>
          <a:xfrm>
            <a:off x="390790" y="4359175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7E8A6BB-4B57-7D4F-8E12-AD51F8FFE453}"/>
              </a:ext>
            </a:extLst>
          </p:cNvPr>
          <p:cNvSpPr/>
          <p:nvPr/>
        </p:nvSpPr>
        <p:spPr>
          <a:xfrm>
            <a:off x="3752799" y="4413469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T3=4</a:t>
            </a:r>
            <a:endParaRPr lang="zh-CN" altLang="en-US" sz="28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E2478BCF-D305-8C44-8DC5-2C1CA356603A}"/>
              </a:ext>
            </a:extLst>
          </p:cNvPr>
          <p:cNvSpPr/>
          <p:nvPr/>
        </p:nvSpPr>
        <p:spPr>
          <a:xfrm>
            <a:off x="390789" y="493870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8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43EFEAA3-EBC7-C541-B388-41C38D4C812D}"/>
              </a:ext>
            </a:extLst>
          </p:cNvPr>
          <p:cNvSpPr/>
          <p:nvPr/>
        </p:nvSpPr>
        <p:spPr>
          <a:xfrm>
            <a:off x="3747023" y="496578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T4=4</a:t>
            </a:r>
            <a:endParaRPr lang="zh-CN" altLang="en-US" sz="28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677A545-D88D-B74E-8E67-A1FFEB814FAF}"/>
              </a:ext>
            </a:extLst>
          </p:cNvPr>
          <p:cNvSpPr/>
          <p:nvPr/>
        </p:nvSpPr>
        <p:spPr>
          <a:xfrm>
            <a:off x="6374043" y="3176760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B2CF0F24-2B73-764C-AF75-F121AAF20461}"/>
              </a:ext>
            </a:extLst>
          </p:cNvPr>
          <p:cNvSpPr/>
          <p:nvPr/>
        </p:nvSpPr>
        <p:spPr>
          <a:xfrm>
            <a:off x="6364183" y="3816978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6C3A2208-ACAD-394B-8B9E-8DBC280C6F09}"/>
              </a:ext>
            </a:extLst>
          </p:cNvPr>
          <p:cNvSpPr/>
          <p:nvPr/>
        </p:nvSpPr>
        <p:spPr>
          <a:xfrm>
            <a:off x="9714285" y="323220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T1=7</a:t>
            </a:r>
            <a:endParaRPr lang="zh-CN" altLang="en-US" sz="28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F764545C-DBCE-0440-B2A9-245006D717D7}"/>
              </a:ext>
            </a:extLst>
          </p:cNvPr>
          <p:cNvSpPr/>
          <p:nvPr/>
        </p:nvSpPr>
        <p:spPr>
          <a:xfrm>
            <a:off x="9717606" y="3862508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T2=3</a:t>
            </a:r>
            <a:endParaRPr lang="zh-CN" altLang="en-US" sz="2800" b="1" dirty="0"/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xmlns="" id="{77B5B3AC-0B49-7344-84DF-5128DB8D5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54386"/>
              </p:ext>
            </p:extLst>
          </p:nvPr>
        </p:nvGraphicFramePr>
        <p:xfrm>
          <a:off x="7308621" y="3237444"/>
          <a:ext cx="2405664" cy="227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416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601416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</a:tblGrid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569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7F30BB4-E939-E444-8D1A-71C24B9CB20A}"/>
              </a:ext>
            </a:extLst>
          </p:cNvPr>
          <p:cNvSpPr/>
          <p:nvPr/>
        </p:nvSpPr>
        <p:spPr>
          <a:xfrm>
            <a:off x="6374043" y="439651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F8893751-1B11-5E42-B9BB-623CC8E4AD4C}"/>
              </a:ext>
            </a:extLst>
          </p:cNvPr>
          <p:cNvSpPr/>
          <p:nvPr/>
        </p:nvSpPr>
        <p:spPr>
          <a:xfrm>
            <a:off x="9736052" y="4451954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T3=3</a:t>
            </a:r>
            <a:endParaRPr lang="zh-CN" altLang="en-US" sz="28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266096B5-80F2-0246-A0B1-00E87634C040}"/>
              </a:ext>
            </a:extLst>
          </p:cNvPr>
          <p:cNvSpPr/>
          <p:nvPr/>
        </p:nvSpPr>
        <p:spPr>
          <a:xfrm>
            <a:off x="6374042" y="4976046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800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A85D1E23-ED17-4A4A-ACDE-441FE5AA2A22}"/>
              </a:ext>
            </a:extLst>
          </p:cNvPr>
          <p:cNvSpPr/>
          <p:nvPr/>
        </p:nvSpPr>
        <p:spPr>
          <a:xfrm>
            <a:off x="9730276" y="5004268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01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1-2:</a:t>
            </a: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142018" y="1473392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machines and 21 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1,1,1,1,1,1,…5)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1812829" y="5547677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=5</a:t>
            </a:r>
            <a:endParaRPr lang="zh-CN" altLang="en-US" sz="32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771788" y="2205026"/>
            <a:ext cx="0" cy="3767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825447" y="2048449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1,1,1,1,1,1,…5</a:t>
            </a:r>
            <a:endParaRPr lang="zh-CN" altLang="en-US" sz="28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4102100" y="6116154"/>
            <a:ext cx="3406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</a:t>
            </a: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9/5=1.8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B5FF1C48-AA06-1F40-9200-7B72D715A06F}"/>
              </a:ext>
            </a:extLst>
          </p:cNvPr>
          <p:cNvSpPr/>
          <p:nvPr/>
        </p:nvSpPr>
        <p:spPr>
          <a:xfrm>
            <a:off x="8138296" y="5531379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T=9</a:t>
            </a:r>
            <a:endParaRPr lang="zh-CN" altLang="en-US" sz="32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F751508-9081-A34B-9F05-31D13C49A5AF}"/>
              </a:ext>
            </a:extLst>
          </p:cNvPr>
          <p:cNvSpPr/>
          <p:nvPr/>
        </p:nvSpPr>
        <p:spPr>
          <a:xfrm>
            <a:off x="6883800" y="1983933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5,1,1,1,1,1,…1</a:t>
            </a:r>
            <a:endParaRPr lang="zh-CN" altLang="en-US" sz="28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14A9A66-EBD9-2F48-9BF7-9FE951CB860A}"/>
              </a:ext>
            </a:extLst>
          </p:cNvPr>
          <p:cNvSpPr/>
          <p:nvPr/>
        </p:nvSpPr>
        <p:spPr>
          <a:xfrm>
            <a:off x="482987" y="3180773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400" b="1" dirty="0"/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xmlns="" id="{8158F68B-0655-B442-B3AF-42520E9F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32600"/>
              </p:ext>
            </p:extLst>
          </p:nvPr>
        </p:nvGraphicFramePr>
        <p:xfrm>
          <a:off x="1325368" y="3200107"/>
          <a:ext cx="2405665" cy="23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33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447924205"/>
                    </a:ext>
                  </a:extLst>
                </a:gridCol>
              </a:tblGrid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403427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AA2F9B3-436D-D94D-99D4-A47B4B0408B7}"/>
              </a:ext>
            </a:extLst>
          </p:cNvPr>
          <p:cNvSpPr/>
          <p:nvPr/>
        </p:nvSpPr>
        <p:spPr>
          <a:xfrm>
            <a:off x="481814" y="373233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F6473F4-7C73-6A46-B7AA-C6A6FDD820FC}"/>
              </a:ext>
            </a:extLst>
          </p:cNvPr>
          <p:cNvSpPr/>
          <p:nvPr/>
        </p:nvSpPr>
        <p:spPr>
          <a:xfrm>
            <a:off x="480641" y="4193999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4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754E211-4897-7A45-AE80-E9A47DE96316}"/>
              </a:ext>
            </a:extLst>
          </p:cNvPr>
          <p:cNvSpPr/>
          <p:nvPr/>
        </p:nvSpPr>
        <p:spPr>
          <a:xfrm>
            <a:off x="480641" y="4634079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F555ED9-1D17-1345-A5D8-09F9281981BD}"/>
              </a:ext>
            </a:extLst>
          </p:cNvPr>
          <p:cNvSpPr/>
          <p:nvPr/>
        </p:nvSpPr>
        <p:spPr>
          <a:xfrm>
            <a:off x="480641" y="5148100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M5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CCC4DC5-A0FA-5E4F-991E-47629B6912B0}"/>
              </a:ext>
            </a:extLst>
          </p:cNvPr>
          <p:cNvSpPr/>
          <p:nvPr/>
        </p:nvSpPr>
        <p:spPr>
          <a:xfrm>
            <a:off x="3878201" y="319816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T1=5</a:t>
            </a:r>
            <a:endParaRPr lang="zh-CN" altLang="en-US" sz="2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294A974-FBAA-B04F-9BF0-DC4F679DDC3E}"/>
              </a:ext>
            </a:extLst>
          </p:cNvPr>
          <p:cNvSpPr/>
          <p:nvPr/>
        </p:nvSpPr>
        <p:spPr>
          <a:xfrm>
            <a:off x="3878200" y="3707621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T2=5</a:t>
            </a:r>
            <a:endParaRPr lang="zh-CN" altLang="en-US" sz="24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129FD2D-E295-E043-ADD7-4B996142938B}"/>
              </a:ext>
            </a:extLst>
          </p:cNvPr>
          <p:cNvSpPr/>
          <p:nvPr/>
        </p:nvSpPr>
        <p:spPr>
          <a:xfrm>
            <a:off x="3874019" y="421214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T3=5</a:t>
            </a:r>
            <a:endParaRPr lang="zh-CN" altLang="en-US" sz="24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72E67E35-A17C-CF40-9CB4-B01B95E1025C}"/>
              </a:ext>
            </a:extLst>
          </p:cNvPr>
          <p:cNvSpPr/>
          <p:nvPr/>
        </p:nvSpPr>
        <p:spPr>
          <a:xfrm>
            <a:off x="3873885" y="466469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T4=5</a:t>
            </a:r>
            <a:endParaRPr lang="zh-CN" altLang="en-US" sz="24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0397265-7675-684A-8551-C76611AD0543}"/>
              </a:ext>
            </a:extLst>
          </p:cNvPr>
          <p:cNvSpPr/>
          <p:nvPr/>
        </p:nvSpPr>
        <p:spPr>
          <a:xfrm>
            <a:off x="3873884" y="516922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T5=5</a:t>
            </a:r>
            <a:endParaRPr lang="zh-CN" altLang="en-US" sz="24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F12C00EB-0938-F540-AA74-E2AF199CB5E4}"/>
              </a:ext>
            </a:extLst>
          </p:cNvPr>
          <p:cNvSpPr/>
          <p:nvPr/>
        </p:nvSpPr>
        <p:spPr>
          <a:xfrm>
            <a:off x="6456349" y="3138103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400" b="1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xmlns="" id="{E8364A6F-4DE9-D141-B161-994C0615A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25396"/>
              </p:ext>
            </p:extLst>
          </p:nvPr>
        </p:nvGraphicFramePr>
        <p:xfrm>
          <a:off x="7298730" y="3157437"/>
          <a:ext cx="2405665" cy="236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33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  <a:gridCol w="481133">
                  <a:extLst>
                    <a:ext uri="{9D8B030D-6E8A-4147-A177-3AD203B41FA5}">
                      <a16:colId xmlns:a16="http://schemas.microsoft.com/office/drawing/2014/main" xmlns="" val="2447924205"/>
                    </a:ext>
                  </a:extLst>
                </a:gridCol>
              </a:tblGrid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403427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DE5CB555-3AE7-A24E-B74C-B3B1E8E3AD85}"/>
              </a:ext>
            </a:extLst>
          </p:cNvPr>
          <p:cNvSpPr/>
          <p:nvPr/>
        </p:nvSpPr>
        <p:spPr>
          <a:xfrm>
            <a:off x="6455176" y="368966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400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1A91BAC1-3BB6-0A43-B711-58B3053CC68B}"/>
              </a:ext>
            </a:extLst>
          </p:cNvPr>
          <p:cNvSpPr/>
          <p:nvPr/>
        </p:nvSpPr>
        <p:spPr>
          <a:xfrm>
            <a:off x="6454003" y="4151329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400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C21F99B2-EA94-544A-9D01-4F63B6355E07}"/>
              </a:ext>
            </a:extLst>
          </p:cNvPr>
          <p:cNvSpPr/>
          <p:nvPr/>
        </p:nvSpPr>
        <p:spPr>
          <a:xfrm>
            <a:off x="6454003" y="4591409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4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0D3F4DDA-C58C-F645-8BE8-ACE441B5030E}"/>
              </a:ext>
            </a:extLst>
          </p:cNvPr>
          <p:cNvSpPr/>
          <p:nvPr/>
        </p:nvSpPr>
        <p:spPr>
          <a:xfrm>
            <a:off x="6454003" y="5105430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M5</a:t>
            </a:r>
            <a:endParaRPr lang="zh-CN" altLang="en-US" sz="2400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70C67626-3C98-A941-97B5-A4E6A853B260}"/>
              </a:ext>
            </a:extLst>
          </p:cNvPr>
          <p:cNvSpPr/>
          <p:nvPr/>
        </p:nvSpPr>
        <p:spPr>
          <a:xfrm>
            <a:off x="9851563" y="315549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T1=9</a:t>
            </a:r>
            <a:endParaRPr lang="zh-CN" altLang="en-US" sz="24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19E5CF8A-D700-DD47-A0A7-8136FBA3540B}"/>
              </a:ext>
            </a:extLst>
          </p:cNvPr>
          <p:cNvSpPr/>
          <p:nvPr/>
        </p:nvSpPr>
        <p:spPr>
          <a:xfrm>
            <a:off x="9851562" y="3664951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T2=4</a:t>
            </a:r>
            <a:endParaRPr lang="zh-CN" altLang="en-US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13453DDB-6615-5141-B2B5-8D7D272A6D8C}"/>
              </a:ext>
            </a:extLst>
          </p:cNvPr>
          <p:cNvSpPr/>
          <p:nvPr/>
        </p:nvSpPr>
        <p:spPr>
          <a:xfrm>
            <a:off x="9847381" y="416947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T3=4</a:t>
            </a:r>
            <a:endParaRPr lang="zh-CN" altLang="en-US" sz="2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A4CA8F02-9A71-7248-900D-BC44BBCC7DC9}"/>
              </a:ext>
            </a:extLst>
          </p:cNvPr>
          <p:cNvSpPr/>
          <p:nvPr/>
        </p:nvSpPr>
        <p:spPr>
          <a:xfrm>
            <a:off x="9847247" y="462202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T4=4</a:t>
            </a:r>
            <a:endParaRPr lang="zh-CN" altLang="en-US" sz="24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A31F28D8-EC5E-4B41-8925-E9331CCFA5E9}"/>
              </a:ext>
            </a:extLst>
          </p:cNvPr>
          <p:cNvSpPr/>
          <p:nvPr/>
        </p:nvSpPr>
        <p:spPr>
          <a:xfrm>
            <a:off x="9847246" y="512655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T5=4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37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1">
            <a:extLst>
              <a:ext uri="{FF2B5EF4-FFF2-40B4-BE49-F238E27FC236}">
                <a16:creationId xmlns:a16="http://schemas.microsoft.com/office/drawing/2014/main" xmlns="" id="{11B2C590-F05F-304C-B36F-B6E6485EC0B9}"/>
              </a:ext>
            </a:extLst>
          </p:cNvPr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1-2:</a:t>
            </a:r>
          </a:p>
        </p:txBody>
      </p:sp>
      <p:sp>
        <p:nvSpPr>
          <p:cNvPr id="95" name="文本框 1">
            <a:extLst>
              <a:ext uri="{FF2B5EF4-FFF2-40B4-BE49-F238E27FC236}">
                <a16:creationId xmlns:a16="http://schemas.microsoft.com/office/drawing/2014/main" xmlns="" id="{0BD5597D-3B74-154A-A312-F5CB8F7FE48A}"/>
              </a:ext>
            </a:extLst>
          </p:cNvPr>
          <p:cNvSpPr txBox="1"/>
          <p:nvPr/>
        </p:nvSpPr>
        <p:spPr>
          <a:xfrm>
            <a:off x="142018" y="1473392"/>
            <a:ext cx="11345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 examples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we can conclude an interesting Result as follows: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1">
            <a:extLst>
              <a:ext uri="{FF2B5EF4-FFF2-40B4-BE49-F238E27FC236}">
                <a16:creationId xmlns:a16="http://schemas.microsoft.com/office/drawing/2014/main" xmlns="" id="{71341E36-420C-5E44-A4D7-EEA141CB77B4}"/>
              </a:ext>
            </a:extLst>
          </p:cNvPr>
          <p:cNvSpPr txBox="1"/>
          <p:nvPr/>
        </p:nvSpPr>
        <p:spPr>
          <a:xfrm>
            <a:off x="142018" y="2705755"/>
            <a:ext cx="1050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we have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machines, the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 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expressed as: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1">
            <a:extLst>
              <a:ext uri="{FF2B5EF4-FFF2-40B4-BE49-F238E27FC236}">
                <a16:creationId xmlns:a16="http://schemas.microsoft.com/office/drawing/2014/main" xmlns="" id="{E24A0290-F406-3840-AC46-6AE0C984CB2D}"/>
              </a:ext>
            </a:extLst>
          </p:cNvPr>
          <p:cNvSpPr txBox="1"/>
          <p:nvPr/>
        </p:nvSpPr>
        <p:spPr>
          <a:xfrm>
            <a:off x="142018" y="4070245"/>
            <a:ext cx="11345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increases to infinity, it means that we have infinitely many machines, the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 infinitely close to </a:t>
            </a:r>
            <a:r>
              <a:rPr lang="en-US" altLang="zh-CN" sz="28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because: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29724"/>
              </p:ext>
            </p:extLst>
          </p:nvPr>
        </p:nvGraphicFramePr>
        <p:xfrm>
          <a:off x="4603401" y="5188544"/>
          <a:ext cx="2422366" cy="98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4" imgW="965160" imgH="393480" progId="">
                  <p:embed/>
                </p:oleObj>
              </mc:Choice>
              <mc:Fallback>
                <p:oleObj r:id="rId4" imgW="965160" imgH="39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3401" y="5188544"/>
                        <a:ext cx="2422366" cy="98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1788"/>
              </p:ext>
            </p:extLst>
          </p:nvPr>
        </p:nvGraphicFramePr>
        <p:xfrm>
          <a:off x="4910630" y="3250607"/>
          <a:ext cx="1612836" cy="8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6" imgW="774360" imgH="393480" progId="">
                  <p:embed/>
                </p:oleObj>
              </mc:Choice>
              <mc:Fallback>
                <p:oleObj r:id="rId6" imgW="774360" imgH="39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0630" y="3250607"/>
                        <a:ext cx="1612836" cy="8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>
            <a:extLst>
              <a:ext uri="{FF2B5EF4-FFF2-40B4-BE49-F238E27FC236}">
                <a16:creationId xmlns:a16="http://schemas.microsoft.com/office/drawing/2014/main" xmlns="" id="{C4F464C4-846C-9642-919D-218066F9B34E}"/>
              </a:ext>
            </a:extLst>
          </p:cNvPr>
          <p:cNvSpPr txBox="1"/>
          <p:nvPr/>
        </p:nvSpPr>
        <p:spPr>
          <a:xfrm>
            <a:off x="142018" y="1473392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machines and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1,1,1,1,1,1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,…6)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1947131" y="5763476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=6</a:t>
            </a:r>
            <a:endParaRPr lang="zh-CN" altLang="en-US" sz="3200" b="1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xmlns="" id="{9E571274-A419-A74F-89B6-D7CA60481100}"/>
              </a:ext>
            </a:extLst>
          </p:cNvPr>
          <p:cNvCxnSpPr>
            <a:cxnSpLocks/>
          </p:cNvCxnSpPr>
          <p:nvPr/>
        </p:nvCxnSpPr>
        <p:spPr>
          <a:xfrm>
            <a:off x="5764798" y="1978607"/>
            <a:ext cx="0" cy="4286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68C8099-7280-BC4E-90B3-A369B65D3FD5}"/>
              </a:ext>
            </a:extLst>
          </p:cNvPr>
          <p:cNvSpPr/>
          <p:nvPr/>
        </p:nvSpPr>
        <p:spPr>
          <a:xfrm>
            <a:off x="825447" y="2048449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1,1,1,1,1,1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,…6</a:t>
            </a:r>
            <a:endParaRPr lang="zh-CN" altLang="en-US" sz="28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EF751508-9081-A34B-9F05-31D13C49A5AF}"/>
              </a:ext>
            </a:extLst>
          </p:cNvPr>
          <p:cNvSpPr/>
          <p:nvPr/>
        </p:nvSpPr>
        <p:spPr>
          <a:xfrm>
            <a:off x="6883800" y="1983933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en-US" altLang="zh-CN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,1,1,1,1,1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,…1</a:t>
            </a:r>
            <a:endParaRPr lang="zh-CN" altLang="en-US" sz="28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14A9A66-EBD9-2F48-9BF7-9FE951CB860A}"/>
              </a:ext>
            </a:extLst>
          </p:cNvPr>
          <p:cNvSpPr/>
          <p:nvPr/>
        </p:nvSpPr>
        <p:spPr>
          <a:xfrm>
            <a:off x="628766" y="295435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400" b="1" dirty="0"/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xmlns="" id="{8158F68B-0655-B442-B3AF-42520E9F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81516"/>
              </p:ext>
            </p:extLst>
          </p:nvPr>
        </p:nvGraphicFramePr>
        <p:xfrm>
          <a:off x="1318378" y="2973688"/>
          <a:ext cx="240566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44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447924205"/>
                    </a:ext>
                  </a:extLst>
                </a:gridCol>
                <a:gridCol w="400944"/>
              </a:tblGrid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403427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AA2F9B3-436D-D94D-99D4-A47B4B0408B7}"/>
              </a:ext>
            </a:extLst>
          </p:cNvPr>
          <p:cNvSpPr/>
          <p:nvPr/>
        </p:nvSpPr>
        <p:spPr>
          <a:xfrm>
            <a:off x="628766" y="3410953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4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F6473F4-7C73-6A46-B7AA-C6A6FDD820FC}"/>
              </a:ext>
            </a:extLst>
          </p:cNvPr>
          <p:cNvSpPr/>
          <p:nvPr/>
        </p:nvSpPr>
        <p:spPr>
          <a:xfrm>
            <a:off x="628766" y="3872432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4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754E211-4897-7A45-AE80-E9A47DE96316}"/>
              </a:ext>
            </a:extLst>
          </p:cNvPr>
          <p:cNvSpPr/>
          <p:nvPr/>
        </p:nvSpPr>
        <p:spPr>
          <a:xfrm>
            <a:off x="628766" y="4334097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F555ED9-1D17-1345-A5D8-09F9281981BD}"/>
              </a:ext>
            </a:extLst>
          </p:cNvPr>
          <p:cNvSpPr/>
          <p:nvPr/>
        </p:nvSpPr>
        <p:spPr>
          <a:xfrm>
            <a:off x="621776" y="4795762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M5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CCC4DC5-A0FA-5E4F-991E-47629B6912B0}"/>
              </a:ext>
            </a:extLst>
          </p:cNvPr>
          <p:cNvSpPr/>
          <p:nvPr/>
        </p:nvSpPr>
        <p:spPr>
          <a:xfrm>
            <a:off x="3724042" y="297368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T1=6</a:t>
            </a:r>
            <a:endParaRPr lang="zh-CN" altLang="en-US" sz="2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F294A974-FBAA-B04F-9BF0-DC4F679DDC3E}"/>
              </a:ext>
            </a:extLst>
          </p:cNvPr>
          <p:cNvSpPr/>
          <p:nvPr/>
        </p:nvSpPr>
        <p:spPr>
          <a:xfrm>
            <a:off x="3721174" y="3434349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T2=6</a:t>
            </a:r>
            <a:endParaRPr lang="zh-CN" altLang="en-US" sz="24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129FD2D-E295-E043-ADD7-4B996142938B}"/>
              </a:ext>
            </a:extLst>
          </p:cNvPr>
          <p:cNvSpPr/>
          <p:nvPr/>
        </p:nvSpPr>
        <p:spPr>
          <a:xfrm>
            <a:off x="3724041" y="3903139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T3=6</a:t>
            </a:r>
            <a:endParaRPr lang="zh-CN" altLang="en-US" sz="24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72E67E35-A17C-CF40-9CB4-B01B95E1025C}"/>
              </a:ext>
            </a:extLst>
          </p:cNvPr>
          <p:cNvSpPr/>
          <p:nvPr/>
        </p:nvSpPr>
        <p:spPr>
          <a:xfrm>
            <a:off x="3724042" y="4337688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T4=6</a:t>
            </a:r>
            <a:endParaRPr lang="zh-CN" altLang="en-US" sz="24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0397265-7675-684A-8551-C76611AD0543}"/>
              </a:ext>
            </a:extLst>
          </p:cNvPr>
          <p:cNvSpPr/>
          <p:nvPr/>
        </p:nvSpPr>
        <p:spPr>
          <a:xfrm>
            <a:off x="3724042" y="482665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T5=6</a:t>
            </a:r>
            <a:endParaRPr lang="zh-CN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555ED9-1D17-1345-A5D8-09F9281981BD}"/>
              </a:ext>
            </a:extLst>
          </p:cNvPr>
          <p:cNvSpPr/>
          <p:nvPr/>
        </p:nvSpPr>
        <p:spPr>
          <a:xfrm>
            <a:off x="628766" y="5238216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M6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0397265-7675-684A-8551-C76611AD0543}"/>
              </a:ext>
            </a:extLst>
          </p:cNvPr>
          <p:cNvSpPr/>
          <p:nvPr/>
        </p:nvSpPr>
        <p:spPr>
          <a:xfrm>
            <a:off x="3724042" y="5257427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T6=6</a:t>
            </a:r>
            <a:endParaRPr lang="zh-CN" altLang="en-US" sz="2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D729532D-011F-6B4F-A2FD-0EC85705726D}"/>
              </a:ext>
            </a:extLst>
          </p:cNvPr>
          <p:cNvSpPr/>
          <p:nvPr/>
        </p:nvSpPr>
        <p:spPr>
          <a:xfrm>
            <a:off x="7085491" y="5783775"/>
            <a:ext cx="387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T=11 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 to 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2T</a:t>
            </a:r>
            <a:r>
              <a:rPr lang="en-US" altLang="zh-CN" sz="3200" b="1" baseline="30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32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F14A9A66-EBD9-2F48-9BF7-9FE951CB860A}"/>
              </a:ext>
            </a:extLst>
          </p:cNvPr>
          <p:cNvSpPr/>
          <p:nvPr/>
        </p:nvSpPr>
        <p:spPr>
          <a:xfrm>
            <a:off x="6683068" y="2983222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400" b="1" dirty="0"/>
          </a:p>
        </p:txBody>
      </p: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xmlns="" id="{8158F68B-0655-B442-B3AF-42520E9F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59261"/>
              </p:ext>
            </p:extLst>
          </p:nvPr>
        </p:nvGraphicFramePr>
        <p:xfrm>
          <a:off x="7372680" y="3002556"/>
          <a:ext cx="240566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44">
                  <a:extLst>
                    <a:ext uri="{9D8B030D-6E8A-4147-A177-3AD203B41FA5}">
                      <a16:colId xmlns:a16="http://schemas.microsoft.com/office/drawing/2014/main" xmlns="" val="3659094018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938108206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655489792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1053439112"/>
                    </a:ext>
                  </a:extLst>
                </a:gridCol>
                <a:gridCol w="400944">
                  <a:extLst>
                    <a:ext uri="{9D8B030D-6E8A-4147-A177-3AD203B41FA5}">
                      <a16:colId xmlns:a16="http://schemas.microsoft.com/office/drawing/2014/main" xmlns="" val="2447924205"/>
                    </a:ext>
                  </a:extLst>
                </a:gridCol>
                <a:gridCol w="400944"/>
              </a:tblGrid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785004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368763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216136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1353381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403427"/>
                  </a:ext>
                </a:extLst>
              </a:tr>
              <a:tr h="437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6AA2F9B3-436D-D94D-99D4-A47B4B0408B7}"/>
              </a:ext>
            </a:extLst>
          </p:cNvPr>
          <p:cNvSpPr/>
          <p:nvPr/>
        </p:nvSpPr>
        <p:spPr>
          <a:xfrm>
            <a:off x="6683068" y="3439821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CF6473F4-7C73-6A46-B7AA-C6A6FDD820FC}"/>
              </a:ext>
            </a:extLst>
          </p:cNvPr>
          <p:cNvSpPr/>
          <p:nvPr/>
        </p:nvSpPr>
        <p:spPr>
          <a:xfrm>
            <a:off x="6683068" y="3901300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4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F754E211-4897-7A45-AE80-E9A47DE96316}"/>
              </a:ext>
            </a:extLst>
          </p:cNvPr>
          <p:cNvSpPr/>
          <p:nvPr/>
        </p:nvSpPr>
        <p:spPr>
          <a:xfrm>
            <a:off x="6683068" y="4362965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4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5F555ED9-1D17-1345-A5D8-09F9281981BD}"/>
              </a:ext>
            </a:extLst>
          </p:cNvPr>
          <p:cNvSpPr/>
          <p:nvPr/>
        </p:nvSpPr>
        <p:spPr>
          <a:xfrm>
            <a:off x="6676078" y="4824630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M5</a:t>
            </a:r>
            <a:endParaRPr lang="zh-CN" altLang="en-US" sz="2400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CCC4DC5-A0FA-5E4F-991E-47629B6912B0}"/>
              </a:ext>
            </a:extLst>
          </p:cNvPr>
          <p:cNvSpPr/>
          <p:nvPr/>
        </p:nvSpPr>
        <p:spPr>
          <a:xfrm>
            <a:off x="9778344" y="3002556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T1=11</a:t>
            </a:r>
            <a:endParaRPr lang="zh-CN" altLang="en-US" sz="24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F294A974-FBAA-B04F-9BF0-DC4F679DDC3E}"/>
              </a:ext>
            </a:extLst>
          </p:cNvPr>
          <p:cNvSpPr/>
          <p:nvPr/>
        </p:nvSpPr>
        <p:spPr>
          <a:xfrm>
            <a:off x="9775476" y="3463217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T2=5</a:t>
            </a:r>
            <a:endParaRPr lang="zh-CN" altLang="en-US" sz="24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3129FD2D-E295-E043-ADD7-4B996142938B}"/>
              </a:ext>
            </a:extLst>
          </p:cNvPr>
          <p:cNvSpPr/>
          <p:nvPr/>
        </p:nvSpPr>
        <p:spPr>
          <a:xfrm>
            <a:off x="9778343" y="3932007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T3=5</a:t>
            </a:r>
            <a:endParaRPr lang="zh-CN" altLang="en-US" sz="2400" b="1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72E67E35-A17C-CF40-9CB4-B01B95E1025C}"/>
              </a:ext>
            </a:extLst>
          </p:cNvPr>
          <p:cNvSpPr/>
          <p:nvPr/>
        </p:nvSpPr>
        <p:spPr>
          <a:xfrm>
            <a:off x="9778344" y="4366556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T4=5</a:t>
            </a:r>
            <a:endParaRPr lang="zh-CN" altLang="en-US" sz="24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B0397265-7675-684A-8551-C76611AD0543}"/>
              </a:ext>
            </a:extLst>
          </p:cNvPr>
          <p:cNvSpPr/>
          <p:nvPr/>
        </p:nvSpPr>
        <p:spPr>
          <a:xfrm>
            <a:off x="9778344" y="4855523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T5=5</a:t>
            </a:r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5F555ED9-1D17-1345-A5D8-09F9281981BD}"/>
              </a:ext>
            </a:extLst>
          </p:cNvPr>
          <p:cNvSpPr/>
          <p:nvPr/>
        </p:nvSpPr>
        <p:spPr>
          <a:xfrm>
            <a:off x="6683068" y="526708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M6</a:t>
            </a:r>
            <a:endParaRPr lang="zh-CN" altLang="en-US" sz="24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B0397265-7675-684A-8551-C76611AD0543}"/>
              </a:ext>
            </a:extLst>
          </p:cNvPr>
          <p:cNvSpPr/>
          <p:nvPr/>
        </p:nvSpPr>
        <p:spPr>
          <a:xfrm>
            <a:off x="9778344" y="5286295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T6=5</a:t>
            </a:r>
            <a:endParaRPr lang="zh-CN" altLang="en-US" sz="24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12677BA5-9655-844E-AF1B-A8C036B664BA}"/>
              </a:ext>
            </a:extLst>
          </p:cNvPr>
          <p:cNvSpPr/>
          <p:nvPr/>
        </p:nvSpPr>
        <p:spPr>
          <a:xfrm>
            <a:off x="1667044" y="6265579"/>
            <a:ext cx="8403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strongly depends on the order of jobs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2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1448500" y="1622814"/>
            <a:ext cx="9250274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contact me with email 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you have any problem</a:t>
            </a:r>
          </a:p>
          <a:p>
            <a:pPr lvl="0" algn="ctr">
              <a:lnSpc>
                <a:spcPct val="140000"/>
              </a:lnSpc>
              <a:defRPr/>
            </a:pPr>
            <a:endParaRPr lang="zh-CN" altLang="en-US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3877025" y="5865320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2020.09.24</a:t>
            </a:r>
            <a:endParaRPr lang="zh-CN" altLang="en-US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5049100" y="4220296"/>
            <a:ext cx="2023310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3633367" y="5114755"/>
            <a:ext cx="5051639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3371623" y="4656545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" name="直接连接符 6"/>
          <p:cNvCxnSpPr/>
          <p:nvPr/>
        </p:nvCxnSpPr>
        <p:spPr>
          <a:xfrm flipV="1">
            <a:off x="3019112" y="5714153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961</Words>
  <Application>Microsoft Office PowerPoint</Application>
  <PresentationFormat>自定义</PresentationFormat>
  <Paragraphs>354</Paragraphs>
  <Slides>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A2210</dc:creator>
  <cp:lastModifiedBy>mac</cp:lastModifiedBy>
  <cp:revision>120</cp:revision>
  <dcterms:created xsi:type="dcterms:W3CDTF">2020-09-16T09:18:26Z</dcterms:created>
  <dcterms:modified xsi:type="dcterms:W3CDTF">2020-09-23T14:00:31Z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