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74" r:id="rId5"/>
    <p:sldId id="278" r:id="rId6"/>
    <p:sldId id="275" r:id="rId7"/>
    <p:sldId id="279" r:id="rId8"/>
    <p:sldId id="276" r:id="rId9"/>
    <p:sldId id="280" r:id="rId10"/>
    <p:sldId id="281" r:id="rId11"/>
    <p:sldId id="286" r:id="rId12"/>
    <p:sldId id="282" r:id="rId13"/>
    <p:sldId id="287" r:id="rId14"/>
    <p:sldId id="2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85112" autoAdjust="0"/>
  </p:normalViewPr>
  <p:slideViewPr>
    <p:cSldViewPr snapToGrid="0" snapToObjects="1">
      <p:cViewPr varScale="1">
        <p:scale>
          <a:sx n="84" d="100"/>
          <a:sy n="84" d="100"/>
        </p:scale>
        <p:origin x="200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15C3A-56B1-471F-BB0E-051749F078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334E3-DD65-4293-9AB6-86615258B8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68814" y="246438"/>
            <a:ext cx="2701290" cy="1947545"/>
          </a:xfrm>
          <a:prstGeom prst="rect">
            <a:avLst/>
          </a:prstGeom>
        </p:spPr>
      </p:pic>
      <p:cxnSp>
        <p:nvCxnSpPr>
          <p:cNvPr id="9" name="直接连接符 6"/>
          <p:cNvCxnSpPr/>
          <p:nvPr userDrawn="1"/>
        </p:nvCxnSpPr>
        <p:spPr>
          <a:xfrm flipV="1">
            <a:off x="1620472" y="3849126"/>
            <a:ext cx="9250274" cy="131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"/>
          <p:cNvCxnSpPr/>
          <p:nvPr userDrawn="1"/>
        </p:nvCxnSpPr>
        <p:spPr>
          <a:xfrm flipV="1">
            <a:off x="2920680" y="5831261"/>
            <a:ext cx="6280150" cy="336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452-0CEE-024C-9A2F-0291B708820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CAAA-2DCB-2649-91BD-10F77BC0E3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游戏机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52026" y="-1095853"/>
            <a:ext cx="4523938" cy="3196845"/>
          </a:xfrm>
          <a:prstGeom prst="rect">
            <a:avLst/>
          </a:prstGeom>
          <a:noFill/>
        </p:spPr>
      </p:pic>
      <p:pic>
        <p:nvPicPr>
          <p:cNvPr id="12" name="图片 11" descr="校徽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6188" y="45384"/>
            <a:ext cx="1465287" cy="10564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452-0CEE-024C-9A2F-0291B708820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CAAA-2DCB-2649-91BD-10F77BC0E3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452-0CEE-024C-9A2F-0291B708820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CAAA-2DCB-2649-91BD-10F77BC0E3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452-0CEE-024C-9A2F-0291B708820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CAAA-2DCB-2649-91BD-10F77BC0E3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452-0CEE-024C-9A2F-0291B708820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CAAA-2DCB-2649-91BD-10F77BC0E3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452-0CEE-024C-9A2F-0291B708820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CAAA-2DCB-2649-91BD-10F77BC0E3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452-0CEE-024C-9A2F-0291B708820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CAAA-2DCB-2649-91BD-10F77BC0E3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452-0CEE-024C-9A2F-0291B708820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CAAA-2DCB-2649-91BD-10F77BC0E3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B1452-0CEE-024C-9A2F-0291B708820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DCAAA-2DCB-2649-91BD-10F77BC0E3D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1913324" y="2584225"/>
            <a:ext cx="8664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Homework 3</a:t>
            </a:r>
            <a:endParaRPr lang="en-US" altLang="zh-CN" sz="3600" b="1" dirty="0">
              <a:solidFill>
                <a:srgbClr val="ED6C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Load balancing Problem</a:t>
            </a:r>
            <a:endParaRPr lang="en-US" altLang="zh-CN" sz="3600" b="1" dirty="0">
              <a:solidFill>
                <a:srgbClr val="ED6C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78593" y="5982428"/>
            <a:ext cx="42817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000" b="1" dirty="0">
                <a:solidFill>
                  <a:srgbClr val="2B7585"/>
                </a:solidFill>
                <a:latin typeface="Times New Roman" panose="02020803070505020304" charset="0"/>
                <a:ea typeface="微软雅黑" panose="020B0503020204020204" pitchFamily="34" charset="-122"/>
              </a:rPr>
              <a:t> 2020.10.10</a:t>
            </a:r>
            <a:endParaRPr lang="zh-CN" altLang="en-US" b="1" dirty="0">
              <a:solidFill>
                <a:srgbClr val="2B7585"/>
              </a:solidFill>
              <a:latin typeface="Times New Roman" panose="0202080307050502030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620472" y="3849126"/>
            <a:ext cx="9250274" cy="131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04983" y="4337404"/>
            <a:ext cx="2114681" cy="55335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altLang="zh-CN" sz="2400" b="1" dirty="0" err="1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Zhicong</a:t>
            </a:r>
            <a:r>
              <a:rPr lang="en-US" altLang="zh-CN" sz="2400" b="1" dirty="0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Sun</a:t>
            </a:r>
            <a:endParaRPr lang="zh-CN" altLang="en-US" sz="2400" b="1" dirty="0">
              <a:solidFill>
                <a:srgbClr val="2B75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36503" y="5231863"/>
            <a:ext cx="5051639" cy="55335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altLang="zh-CN" sz="2400" b="1" dirty="0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12032471@mail.sustech.edu.cn</a:t>
            </a:r>
            <a:endParaRPr lang="zh-CN" altLang="en-US" sz="2400" b="1" dirty="0">
              <a:solidFill>
                <a:srgbClr val="2B75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61877" y="4773653"/>
            <a:ext cx="5600892" cy="55335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altLang="zh-CN" sz="2400" b="1" dirty="0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Computer Science and Engineering</a:t>
            </a:r>
            <a:endParaRPr lang="zh-CN" altLang="en-US" sz="2400" b="1" dirty="0">
              <a:solidFill>
                <a:srgbClr val="2B75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8" name="直接连接符 6"/>
          <p:cNvCxnSpPr/>
          <p:nvPr/>
        </p:nvCxnSpPr>
        <p:spPr>
          <a:xfrm flipV="1">
            <a:off x="2920680" y="5831261"/>
            <a:ext cx="6280150" cy="336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"/>
          <p:cNvSpPr txBox="1"/>
          <p:nvPr/>
        </p:nvSpPr>
        <p:spPr>
          <a:xfrm>
            <a:off x="142018" y="754668"/>
            <a:ext cx="992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 2-2: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1"/>
          <p:cNvSpPr txBox="1"/>
          <p:nvPr/>
        </p:nvSpPr>
        <p:spPr>
          <a:xfrm>
            <a:off x="252519" y="2231996"/>
            <a:ext cx="103918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Complex Example 2: 4 machines and 12 jobs, M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has weight =1,2,3,4 ,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8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each job is 1,1,2,2,3,3,4,4,5,5,6,6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2018" y="1524110"/>
            <a:ext cx="1061287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Weight-influenced sorted greedy algorithm</a:t>
            </a:r>
            <a:endParaRPr lang="en-US" altLang="zh-CN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4324" y="6273225"/>
            <a:ext cx="1589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Tw=21</a:t>
            </a:r>
            <a:endParaRPr lang="zh-CN" altLang="en-US" sz="3200" b="1" dirty="0"/>
          </a:p>
        </p:txBody>
      </p:sp>
      <p:sp>
        <p:nvSpPr>
          <p:cNvPr id="7" name="矩形 6"/>
          <p:cNvSpPr/>
          <p:nvPr/>
        </p:nvSpPr>
        <p:spPr>
          <a:xfrm>
            <a:off x="2934538" y="3410288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M1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2934537" y="4157693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M2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9107575" y="3410288"/>
            <a:ext cx="1635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Tw1=20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9107575" y="4157693"/>
            <a:ext cx="1635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Tw2=20</a:t>
            </a:r>
            <a:endParaRPr lang="zh-CN" altLang="en-US" sz="2800" b="1" dirty="0"/>
          </a:p>
        </p:txBody>
      </p:sp>
      <p:graphicFrame>
        <p:nvGraphicFramePr>
          <p:cNvPr id="11" name="表格 2"/>
          <p:cNvGraphicFramePr>
            <a:graphicFrameLocks noGrp="1"/>
          </p:cNvGraphicFramePr>
          <p:nvPr/>
        </p:nvGraphicFramePr>
        <p:xfrm>
          <a:off x="3709108" y="3334292"/>
          <a:ext cx="5379906" cy="293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651"/>
                <a:gridCol w="896651"/>
                <a:gridCol w="896651"/>
                <a:gridCol w="896651"/>
                <a:gridCol w="896651"/>
                <a:gridCol w="896651"/>
              </a:tblGrid>
              <a:tr h="733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6*1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4*1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4*1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3*1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2*1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1*1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3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6*2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3*2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1*2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3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5*3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2*3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3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5*4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"/>
          <p:cNvSpPr txBox="1"/>
          <p:nvPr/>
        </p:nvSpPr>
        <p:spPr>
          <a:xfrm>
            <a:off x="3321824" y="1030179"/>
            <a:ext cx="1039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 machines are more efficient than others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15976" y="4905098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M3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2934537" y="5652503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M4</a:t>
            </a:r>
            <a:endParaRPr lang="zh-CN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9089014" y="4935485"/>
            <a:ext cx="1635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Tw3=21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9107574" y="5626489"/>
            <a:ext cx="1635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Tw4=20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"/>
          <p:cNvSpPr txBox="1"/>
          <p:nvPr/>
        </p:nvSpPr>
        <p:spPr>
          <a:xfrm>
            <a:off x="142018" y="754668"/>
            <a:ext cx="992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 2-2: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1"/>
          <p:cNvSpPr txBox="1"/>
          <p:nvPr/>
        </p:nvSpPr>
        <p:spPr>
          <a:xfrm>
            <a:off x="252730" y="2000885"/>
            <a:ext cx="115906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Through 1000 Random Tests: 2 machines and 5 jobs, M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has weight =1, M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has weight =2,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8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each job is random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2018" y="1524110"/>
            <a:ext cx="1061287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Weight-influenced sorted greedy algorithm</a:t>
            </a:r>
            <a:endParaRPr lang="en-US" altLang="zh-CN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3321824" y="1030179"/>
            <a:ext cx="1039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 machines are more efficient than others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8355" y="5988050"/>
            <a:ext cx="4428490" cy="779145"/>
          </a:xfrm>
          <a:prstGeom prst="rect">
            <a:avLst/>
          </a:prstGeom>
        </p:spPr>
      </p:pic>
      <p:pic>
        <p:nvPicPr>
          <p:cNvPr id="4" name="图片 3" descr="屏幕快照 2020-10-09 下午10.59.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355" y="2954020"/>
            <a:ext cx="6980555" cy="2684145"/>
          </a:xfrm>
          <a:prstGeom prst="rect">
            <a:avLst/>
          </a:prstGeom>
        </p:spPr>
      </p:pic>
      <p:sp>
        <p:nvSpPr>
          <p:cNvPr id="103" name="矩形 102"/>
          <p:cNvSpPr/>
          <p:nvPr/>
        </p:nvSpPr>
        <p:spPr>
          <a:xfrm>
            <a:off x="6724150" y="6085958"/>
            <a:ext cx="3023870" cy="5835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32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T/ T* = 1.0114</a:t>
            </a:r>
            <a:endParaRPr lang="zh-CN" altLang="en-US" sz="3200" b="1" dirty="0">
              <a:solidFill>
                <a:srgbClr val="ED6C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/>
          <p:cNvSpPr txBox="1"/>
          <p:nvPr/>
        </p:nvSpPr>
        <p:spPr>
          <a:xfrm>
            <a:off x="1448500" y="1622814"/>
            <a:ext cx="9250274" cy="271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en-US" altLang="zh-CN" sz="4800" b="1" dirty="0">
              <a:solidFill>
                <a:srgbClr val="ED6C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Please contact me with email 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you have any problem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40000"/>
              </a:lnSpc>
              <a:defRPr/>
            </a:pPr>
            <a:endParaRPr lang="zh-CN" altLang="en-US" sz="3600" b="1" dirty="0">
              <a:solidFill>
                <a:srgbClr val="ED6C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3877025" y="5865320"/>
            <a:ext cx="42817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000" b="1" dirty="0">
                <a:solidFill>
                  <a:srgbClr val="2B7585"/>
                </a:solidFill>
                <a:latin typeface="Times New Roman" panose="02020803070505020304" charset="0"/>
                <a:ea typeface="微软雅黑" panose="020B0503020204020204" pitchFamily="34" charset="-122"/>
              </a:rPr>
              <a:t> 2020.10.10</a:t>
            </a:r>
            <a:endParaRPr lang="zh-CN" altLang="en-US" b="1" dirty="0">
              <a:solidFill>
                <a:srgbClr val="2B7585"/>
              </a:solidFill>
              <a:latin typeface="Times New Roman" panose="02020803070505020304" charset="0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620472" y="3849126"/>
            <a:ext cx="9250274" cy="131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7"/>
          <p:cNvSpPr txBox="1"/>
          <p:nvPr/>
        </p:nvSpPr>
        <p:spPr>
          <a:xfrm>
            <a:off x="5049100" y="4220296"/>
            <a:ext cx="2023310" cy="55335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altLang="zh-CN" sz="2400" b="1" dirty="0" err="1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ZhicongSun</a:t>
            </a:r>
            <a:endParaRPr lang="zh-CN" altLang="en-US" sz="2400" b="1" dirty="0">
              <a:solidFill>
                <a:srgbClr val="2B75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13"/>
          <p:cNvSpPr txBox="1"/>
          <p:nvPr/>
        </p:nvSpPr>
        <p:spPr>
          <a:xfrm>
            <a:off x="3633367" y="5114755"/>
            <a:ext cx="5051639" cy="6093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altLang="zh-CN" sz="24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12032471@mail.sustech.edu.cn</a:t>
            </a:r>
            <a:endParaRPr lang="zh-CN" altLang="en-US" sz="2400" b="1" dirty="0">
              <a:solidFill>
                <a:srgbClr val="ED6C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15"/>
          <p:cNvSpPr txBox="1"/>
          <p:nvPr/>
        </p:nvSpPr>
        <p:spPr>
          <a:xfrm>
            <a:off x="3371623" y="4656545"/>
            <a:ext cx="5600892" cy="55335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altLang="zh-CN" sz="2400" b="1" dirty="0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Computer Science and Engineering</a:t>
            </a:r>
            <a:endParaRPr lang="zh-CN" altLang="en-US" sz="2400" b="1" dirty="0">
              <a:solidFill>
                <a:srgbClr val="2B75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9" name="直接连接符 6"/>
          <p:cNvCxnSpPr/>
          <p:nvPr/>
        </p:nvCxnSpPr>
        <p:spPr>
          <a:xfrm flipV="1">
            <a:off x="3019112" y="5714153"/>
            <a:ext cx="6280150" cy="336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"/>
          <p:cNvSpPr txBox="1"/>
          <p:nvPr/>
        </p:nvSpPr>
        <p:spPr>
          <a:xfrm>
            <a:off x="142018" y="754668"/>
            <a:ext cx="992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 2-1: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1"/>
          <p:cNvSpPr txBox="1"/>
          <p:nvPr/>
        </p:nvSpPr>
        <p:spPr>
          <a:xfrm>
            <a:off x="142018" y="1473392"/>
            <a:ext cx="1030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machines and 5 jobs(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8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each job is 2,2,2,3,3) 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16668" y="3913217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M1</a:t>
            </a:r>
            <a:endParaRPr lang="zh-CN" altLang="en-US" sz="2800" b="1" dirty="0"/>
          </a:p>
        </p:txBody>
      </p:sp>
      <p:sp>
        <p:nvSpPr>
          <p:cNvPr id="69" name="矩形 68"/>
          <p:cNvSpPr/>
          <p:nvPr/>
        </p:nvSpPr>
        <p:spPr>
          <a:xfrm>
            <a:off x="6444867" y="4699615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M2</a:t>
            </a:r>
            <a:endParaRPr lang="zh-CN" altLang="en-US" sz="2800" b="1" dirty="0"/>
          </a:p>
        </p:txBody>
      </p:sp>
      <p:sp>
        <p:nvSpPr>
          <p:cNvPr id="71" name="矩形 70"/>
          <p:cNvSpPr/>
          <p:nvPr/>
        </p:nvSpPr>
        <p:spPr>
          <a:xfrm>
            <a:off x="9749638" y="3918063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T1=6</a:t>
            </a:r>
            <a:endParaRPr lang="zh-CN" altLang="en-US" sz="2800" b="1" dirty="0"/>
          </a:p>
        </p:txBody>
      </p:sp>
      <p:sp>
        <p:nvSpPr>
          <p:cNvPr id="72" name="矩形 71"/>
          <p:cNvSpPr/>
          <p:nvPr/>
        </p:nvSpPr>
        <p:spPr>
          <a:xfrm>
            <a:off x="9759498" y="4690019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T2=6</a:t>
            </a:r>
            <a:endParaRPr lang="zh-CN" altLang="en-US" sz="2800" b="1" dirty="0"/>
          </a:p>
        </p:txBody>
      </p:sp>
      <p:cxnSp>
        <p:nvCxnSpPr>
          <p:cNvPr id="31" name="直线连接符 30"/>
          <p:cNvCxnSpPr/>
          <p:nvPr/>
        </p:nvCxnSpPr>
        <p:spPr>
          <a:xfrm>
            <a:off x="5771788" y="2205026"/>
            <a:ext cx="0" cy="3602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377819" y="2453371"/>
            <a:ext cx="286136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Sorted greedy </a:t>
            </a:r>
            <a:endParaRPr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algorithm</a:t>
            </a:r>
            <a:endParaRPr lang="zh-CN" altLang="en-US" sz="2800" b="1" dirty="0"/>
          </a:p>
        </p:txBody>
      </p:sp>
      <p:sp>
        <p:nvSpPr>
          <p:cNvPr id="103" name="矩形 102"/>
          <p:cNvSpPr/>
          <p:nvPr/>
        </p:nvSpPr>
        <p:spPr>
          <a:xfrm>
            <a:off x="4444500" y="6086593"/>
            <a:ext cx="2470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T/ T* = 7/6</a:t>
            </a:r>
            <a:endParaRPr lang="zh-CN" altLang="en-US" sz="3200" b="1" dirty="0">
              <a:solidFill>
                <a:srgbClr val="ED6C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7304398" y="3892451"/>
          <a:ext cx="2405664" cy="146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888"/>
                <a:gridCol w="801888"/>
                <a:gridCol w="801888"/>
              </a:tblGrid>
              <a:tr h="733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3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矩形 37"/>
          <p:cNvSpPr/>
          <p:nvPr/>
        </p:nvSpPr>
        <p:spPr>
          <a:xfrm>
            <a:off x="2304995" y="5358521"/>
            <a:ext cx="10070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T=7</a:t>
            </a:r>
            <a:endParaRPr lang="zh-CN" altLang="en-US" sz="3200" b="1" dirty="0"/>
          </a:p>
        </p:txBody>
      </p:sp>
      <p:sp>
        <p:nvSpPr>
          <p:cNvPr id="43" name="矩形 42"/>
          <p:cNvSpPr/>
          <p:nvPr/>
        </p:nvSpPr>
        <p:spPr>
          <a:xfrm>
            <a:off x="6915048" y="2834742"/>
            <a:ext cx="33974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order of jobs:</a:t>
            </a:r>
            <a:endParaRPr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2,3,2,3,2</a:t>
            </a:r>
            <a:endParaRPr lang="zh-CN" altLang="en-US" sz="2800" b="1" dirty="0"/>
          </a:p>
        </p:txBody>
      </p:sp>
      <p:sp>
        <p:nvSpPr>
          <p:cNvPr id="24" name="矩形 23"/>
          <p:cNvSpPr/>
          <p:nvPr/>
        </p:nvSpPr>
        <p:spPr>
          <a:xfrm>
            <a:off x="705702" y="3867829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M1</a:t>
            </a:r>
            <a:endParaRPr lang="zh-CN" altLang="en-US" sz="2800" b="1" dirty="0"/>
          </a:p>
        </p:txBody>
      </p:sp>
      <p:sp>
        <p:nvSpPr>
          <p:cNvPr id="26" name="矩形 25"/>
          <p:cNvSpPr/>
          <p:nvPr/>
        </p:nvSpPr>
        <p:spPr>
          <a:xfrm>
            <a:off x="733901" y="4654227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M2</a:t>
            </a:r>
            <a:endParaRPr lang="zh-CN" altLang="en-US" sz="2800" b="1" dirty="0"/>
          </a:p>
        </p:txBody>
      </p:sp>
      <p:sp>
        <p:nvSpPr>
          <p:cNvPr id="27" name="矩形 26"/>
          <p:cNvSpPr/>
          <p:nvPr/>
        </p:nvSpPr>
        <p:spPr>
          <a:xfrm>
            <a:off x="3970897" y="3877694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T1=7</a:t>
            </a:r>
            <a:endParaRPr lang="zh-CN" altLang="en-US" sz="2800" b="1" dirty="0"/>
          </a:p>
        </p:txBody>
      </p:sp>
      <p:sp>
        <p:nvSpPr>
          <p:cNvPr id="28" name="矩形 27"/>
          <p:cNvSpPr/>
          <p:nvPr/>
        </p:nvSpPr>
        <p:spPr>
          <a:xfrm>
            <a:off x="3980757" y="4649650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T2=5</a:t>
            </a:r>
            <a:endParaRPr lang="zh-CN" altLang="en-US" sz="2800" b="1" dirty="0"/>
          </a:p>
        </p:txBody>
      </p:sp>
      <p:graphicFrame>
        <p:nvGraphicFramePr>
          <p:cNvPr id="29" name="表格 2"/>
          <p:cNvGraphicFramePr>
            <a:graphicFrameLocks noGrp="1"/>
          </p:cNvGraphicFramePr>
          <p:nvPr/>
        </p:nvGraphicFramePr>
        <p:xfrm>
          <a:off x="1565233" y="3861672"/>
          <a:ext cx="2405664" cy="146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888"/>
                <a:gridCol w="801888"/>
                <a:gridCol w="801888"/>
              </a:tblGrid>
              <a:tr h="733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3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矩形 45"/>
          <p:cNvSpPr/>
          <p:nvPr/>
        </p:nvSpPr>
        <p:spPr>
          <a:xfrm>
            <a:off x="7960666" y="5358521"/>
            <a:ext cx="1140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3200" b="1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=6</a:t>
            </a:r>
            <a:endParaRPr lang="zh-CN" altLang="en-US" sz="3200" b="1" dirty="0"/>
          </a:p>
        </p:txBody>
      </p:sp>
      <p:sp>
        <p:nvSpPr>
          <p:cNvPr id="34" name="矩形 33"/>
          <p:cNvSpPr/>
          <p:nvPr/>
        </p:nvSpPr>
        <p:spPr>
          <a:xfrm>
            <a:off x="6850843" y="2256687"/>
            <a:ext cx="3359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Greedy algorithm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"/>
          <p:cNvSpPr txBox="1"/>
          <p:nvPr/>
        </p:nvSpPr>
        <p:spPr>
          <a:xfrm>
            <a:off x="142018" y="754668"/>
            <a:ext cx="992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 2-1: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1"/>
          <p:cNvSpPr txBox="1"/>
          <p:nvPr/>
        </p:nvSpPr>
        <p:spPr>
          <a:xfrm>
            <a:off x="142018" y="1473392"/>
            <a:ext cx="1030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machines and 7 jobs(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8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each job is 3,3,3,4,4,5,5) 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线连接符 30"/>
          <p:cNvCxnSpPr/>
          <p:nvPr/>
        </p:nvCxnSpPr>
        <p:spPr>
          <a:xfrm>
            <a:off x="5771788" y="2205026"/>
            <a:ext cx="0" cy="37536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376561" y="2171874"/>
            <a:ext cx="286136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Sorted greedy </a:t>
            </a:r>
            <a:endParaRPr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algorithm</a:t>
            </a:r>
            <a:endParaRPr lang="zh-CN" altLang="en-US" sz="2800" b="1" dirty="0"/>
          </a:p>
        </p:txBody>
      </p:sp>
      <p:sp>
        <p:nvSpPr>
          <p:cNvPr id="103" name="矩形 102"/>
          <p:cNvSpPr/>
          <p:nvPr/>
        </p:nvSpPr>
        <p:spPr>
          <a:xfrm>
            <a:off x="4444500" y="6086593"/>
            <a:ext cx="2723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T/ T* = 11/9</a:t>
            </a:r>
            <a:endParaRPr lang="zh-CN" altLang="en-US" sz="3200" b="1" dirty="0">
              <a:solidFill>
                <a:srgbClr val="ED6C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816443" y="2513117"/>
            <a:ext cx="33974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order of jobs:</a:t>
            </a:r>
            <a:endParaRPr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3,4,4,3,5,5,3</a:t>
            </a:r>
            <a:endParaRPr lang="zh-CN" altLang="en-US" sz="2800" b="1" dirty="0"/>
          </a:p>
        </p:txBody>
      </p:sp>
      <p:sp>
        <p:nvSpPr>
          <p:cNvPr id="24" name="矩形 23"/>
          <p:cNvSpPr/>
          <p:nvPr/>
        </p:nvSpPr>
        <p:spPr>
          <a:xfrm>
            <a:off x="780437" y="3435157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M1</a:t>
            </a:r>
            <a:endParaRPr lang="zh-CN" altLang="en-US" sz="2800" b="1" dirty="0"/>
          </a:p>
        </p:txBody>
      </p:sp>
      <p:sp>
        <p:nvSpPr>
          <p:cNvPr id="26" name="矩形 25"/>
          <p:cNvSpPr/>
          <p:nvPr/>
        </p:nvSpPr>
        <p:spPr>
          <a:xfrm>
            <a:off x="808636" y="4221555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M2</a:t>
            </a:r>
            <a:endParaRPr lang="zh-CN" altLang="en-US" sz="2800" b="1" dirty="0"/>
          </a:p>
        </p:txBody>
      </p:sp>
      <p:sp>
        <p:nvSpPr>
          <p:cNvPr id="27" name="矩形 26"/>
          <p:cNvSpPr/>
          <p:nvPr/>
        </p:nvSpPr>
        <p:spPr>
          <a:xfrm>
            <a:off x="4025366" y="3570074"/>
            <a:ext cx="1346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T1=11</a:t>
            </a:r>
            <a:endParaRPr lang="zh-CN" altLang="en-US" sz="2800" b="1" dirty="0"/>
          </a:p>
        </p:txBody>
      </p:sp>
      <p:sp>
        <p:nvSpPr>
          <p:cNvPr id="28" name="矩形 27"/>
          <p:cNvSpPr/>
          <p:nvPr/>
        </p:nvSpPr>
        <p:spPr>
          <a:xfrm>
            <a:off x="4028529" y="4294929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T2=8</a:t>
            </a:r>
            <a:endParaRPr lang="zh-CN" altLang="en-US" sz="2800" b="1" dirty="0"/>
          </a:p>
        </p:txBody>
      </p:sp>
      <p:graphicFrame>
        <p:nvGraphicFramePr>
          <p:cNvPr id="29" name="表格 2"/>
          <p:cNvGraphicFramePr>
            <a:graphicFrameLocks noGrp="1"/>
          </p:cNvGraphicFramePr>
          <p:nvPr/>
        </p:nvGraphicFramePr>
        <p:xfrm>
          <a:off x="1639968" y="3429000"/>
          <a:ext cx="2405664" cy="2199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888"/>
                <a:gridCol w="801888"/>
                <a:gridCol w="801888"/>
              </a:tblGrid>
              <a:tr h="733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3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3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矩形 45"/>
          <p:cNvSpPr/>
          <p:nvPr/>
        </p:nvSpPr>
        <p:spPr>
          <a:xfrm>
            <a:off x="2212659" y="5646676"/>
            <a:ext cx="1260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T=11</a:t>
            </a:r>
            <a:endParaRPr lang="zh-CN" altLang="en-US" sz="3200" b="1" dirty="0"/>
          </a:p>
        </p:txBody>
      </p:sp>
      <p:sp>
        <p:nvSpPr>
          <p:cNvPr id="34" name="矩形 33"/>
          <p:cNvSpPr/>
          <p:nvPr/>
        </p:nvSpPr>
        <p:spPr>
          <a:xfrm>
            <a:off x="6816443" y="2034106"/>
            <a:ext cx="3359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Greedy algorithm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780437" y="5041477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M2</a:t>
            </a:r>
            <a:endParaRPr lang="zh-CN" altLang="en-US" sz="2800" b="1" dirty="0"/>
          </a:p>
        </p:txBody>
      </p:sp>
      <p:sp>
        <p:nvSpPr>
          <p:cNvPr id="22" name="矩形 21"/>
          <p:cNvSpPr/>
          <p:nvPr/>
        </p:nvSpPr>
        <p:spPr>
          <a:xfrm>
            <a:off x="4054859" y="5029464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T3=8</a:t>
            </a:r>
            <a:endParaRPr lang="zh-CN" altLang="en-US" sz="2800" b="1" dirty="0"/>
          </a:p>
        </p:txBody>
      </p:sp>
      <p:sp>
        <p:nvSpPr>
          <p:cNvPr id="23" name="矩形 22"/>
          <p:cNvSpPr/>
          <p:nvPr/>
        </p:nvSpPr>
        <p:spPr>
          <a:xfrm>
            <a:off x="6610068" y="3473381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M1</a:t>
            </a:r>
            <a:endParaRPr lang="zh-CN" altLang="en-US" sz="2800" b="1" dirty="0"/>
          </a:p>
        </p:txBody>
      </p:sp>
      <p:sp>
        <p:nvSpPr>
          <p:cNvPr id="30" name="矩形 29"/>
          <p:cNvSpPr/>
          <p:nvPr/>
        </p:nvSpPr>
        <p:spPr>
          <a:xfrm>
            <a:off x="6638267" y="4259779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M2</a:t>
            </a:r>
            <a:endParaRPr lang="zh-CN" altLang="en-US" sz="2800" b="1" dirty="0"/>
          </a:p>
        </p:txBody>
      </p:sp>
      <p:sp>
        <p:nvSpPr>
          <p:cNvPr id="32" name="矩形 31"/>
          <p:cNvSpPr/>
          <p:nvPr/>
        </p:nvSpPr>
        <p:spPr>
          <a:xfrm>
            <a:off x="9875263" y="3539682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T1=9</a:t>
            </a:r>
            <a:endParaRPr lang="zh-CN" altLang="en-US" sz="2800" b="1" dirty="0"/>
          </a:p>
        </p:txBody>
      </p:sp>
      <p:sp>
        <p:nvSpPr>
          <p:cNvPr id="33" name="矩形 32"/>
          <p:cNvSpPr/>
          <p:nvPr/>
        </p:nvSpPr>
        <p:spPr>
          <a:xfrm>
            <a:off x="9885728" y="4305166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T2=9</a:t>
            </a:r>
            <a:endParaRPr lang="zh-CN" altLang="en-US" sz="2800" b="1" dirty="0"/>
          </a:p>
        </p:txBody>
      </p:sp>
      <p:graphicFrame>
        <p:nvGraphicFramePr>
          <p:cNvPr id="35" name="表格 2"/>
          <p:cNvGraphicFramePr>
            <a:graphicFrameLocks noGrp="1"/>
          </p:cNvGraphicFramePr>
          <p:nvPr/>
        </p:nvGraphicFramePr>
        <p:xfrm>
          <a:off x="7469599" y="3467224"/>
          <a:ext cx="2405664" cy="2199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888"/>
                <a:gridCol w="801888"/>
                <a:gridCol w="801888"/>
              </a:tblGrid>
              <a:tr h="733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3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3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矩形 35"/>
          <p:cNvSpPr/>
          <p:nvPr/>
        </p:nvSpPr>
        <p:spPr>
          <a:xfrm>
            <a:off x="8042830" y="5666329"/>
            <a:ext cx="1140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3200" b="1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=9</a:t>
            </a:r>
            <a:endParaRPr lang="zh-CN" altLang="en-US" sz="3200" b="1" dirty="0"/>
          </a:p>
        </p:txBody>
      </p:sp>
      <p:sp>
        <p:nvSpPr>
          <p:cNvPr id="37" name="矩形 36"/>
          <p:cNvSpPr/>
          <p:nvPr/>
        </p:nvSpPr>
        <p:spPr>
          <a:xfrm>
            <a:off x="6610068" y="5079701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M2</a:t>
            </a:r>
            <a:endParaRPr lang="zh-CN" altLang="en-US" sz="2800" b="1" dirty="0"/>
          </a:p>
        </p:txBody>
      </p:sp>
      <p:sp>
        <p:nvSpPr>
          <p:cNvPr id="39" name="矩形 38"/>
          <p:cNvSpPr/>
          <p:nvPr/>
        </p:nvSpPr>
        <p:spPr>
          <a:xfrm>
            <a:off x="9885728" y="5064101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T3=9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"/>
          <p:cNvSpPr txBox="1"/>
          <p:nvPr/>
        </p:nvSpPr>
        <p:spPr>
          <a:xfrm>
            <a:off x="142018" y="754668"/>
            <a:ext cx="992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 2-1: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1"/>
          <p:cNvSpPr txBox="1"/>
          <p:nvPr/>
        </p:nvSpPr>
        <p:spPr>
          <a:xfrm>
            <a:off x="142016" y="1325005"/>
            <a:ext cx="93726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 machines and 2m+1 jobs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8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each job is m,m,m,m+1,m+1,…,2m-1,2m-1) 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42018" y="2926405"/>
            <a:ext cx="115721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Each machine deals with one job,</a:t>
            </a:r>
            <a:endParaRPr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8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each job is 2m-1, 2m-1, 2m-2, 2m-2, … , 2m-1-[(m-1)/2]</a:t>
            </a:r>
            <a:endParaRPr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2018" y="2326229"/>
            <a:ext cx="106128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Sorted greedy algorithm</a:t>
            </a:r>
            <a:endParaRPr lang="en-US" altLang="zh-CN" sz="2800" b="1" dirty="0">
              <a:solidFill>
                <a:srgbClr val="ED6C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42018" y="4008552"/>
            <a:ext cx="115721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ea"/>
              <a:buAutoNum type="circleNumDbPlain" startAt="2"/>
            </a:pP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Each machine deals with another job,</a:t>
            </a:r>
            <a:endParaRPr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8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each job is m, m, m+1, m+2, … , 2m-1-[m/2],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now total time of each machine is 3m-1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2018" y="5404020"/>
            <a:ext cx="115721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ea"/>
              <a:buAutoNum type="circleNumDbPlain" startAt="3"/>
            </a:pP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Another job with t=m will be arranged to one machine</a:t>
            </a:r>
            <a:endParaRPr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245240" y="6065739"/>
            <a:ext cx="20858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= 4m-1</a:t>
            </a:r>
            <a:endParaRPr lang="zh-CN" altLang="en-US" sz="3200" b="1" dirty="0">
              <a:solidFill>
                <a:srgbClr val="ED6C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"/>
          <p:cNvSpPr txBox="1"/>
          <p:nvPr/>
        </p:nvSpPr>
        <p:spPr>
          <a:xfrm>
            <a:off x="142018" y="754668"/>
            <a:ext cx="992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 2-1: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1"/>
          <p:cNvSpPr txBox="1"/>
          <p:nvPr/>
        </p:nvSpPr>
        <p:spPr>
          <a:xfrm>
            <a:off x="142016" y="1325005"/>
            <a:ext cx="93726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 machines and 2m+1 jobs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8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each job is m,m,m,m+1,m+1,…,2m-1,2m-1) 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092052" y="5640952"/>
            <a:ext cx="40286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T/ T* = (4m-1)/3m</a:t>
            </a:r>
            <a:endParaRPr lang="zh-CN" altLang="en-US" sz="3200" b="1" dirty="0">
              <a:solidFill>
                <a:srgbClr val="ED6C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2016" y="2489754"/>
            <a:ext cx="106128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Optimal solution:</a:t>
            </a:r>
            <a:endParaRPr lang="en-US" altLang="zh-CN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7120719" y="5772701"/>
            <a:ext cx="630195" cy="32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846540" y="5640952"/>
            <a:ext cx="885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4/3</a:t>
            </a:r>
            <a:endParaRPr lang="zh-CN" altLang="en-US" sz="3200" b="1" dirty="0">
              <a:solidFill>
                <a:srgbClr val="ED6C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5848" y="3128444"/>
            <a:ext cx="106128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 machine deals with the jobs with time of {</a:t>
            </a:r>
            <a:r>
              <a:rPr lang="en-US" altLang="zh-CN" sz="3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m,m,m</a:t>
            </a: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 others deal with {</a:t>
            </a:r>
            <a:r>
              <a:rPr lang="en-US" altLang="zh-CN" sz="3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m+i</a:t>
            </a: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2m-i} </a:t>
            </a:r>
            <a:endParaRPr lang="en-US" altLang="zh-CN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5848" y="4255666"/>
            <a:ext cx="106128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Other machines deal with {</a:t>
            </a:r>
            <a:r>
              <a:rPr lang="en-US" altLang="zh-CN" sz="3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m+i</a:t>
            </a: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2m-i}so T*=3m </a:t>
            </a:r>
            <a:endParaRPr lang="en-US" altLang="zh-CN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5848" y="4948309"/>
            <a:ext cx="106128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 T*=3m </a:t>
            </a:r>
            <a:endParaRPr lang="en-US" altLang="zh-CN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"/>
          <p:cNvSpPr txBox="1"/>
          <p:nvPr/>
        </p:nvSpPr>
        <p:spPr>
          <a:xfrm>
            <a:off x="142018" y="754668"/>
            <a:ext cx="992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 2-2: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1"/>
          <p:cNvSpPr txBox="1"/>
          <p:nvPr/>
        </p:nvSpPr>
        <p:spPr>
          <a:xfrm>
            <a:off x="3169424" y="877779"/>
            <a:ext cx="1039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 machines are more efficient than others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2018" y="1612424"/>
            <a:ext cx="106128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Weight-influenced greedy algorithm</a:t>
            </a:r>
            <a:endParaRPr lang="en-US" altLang="zh-CN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文本框 1"/>
          <p:cNvSpPr txBox="1"/>
          <p:nvPr/>
        </p:nvSpPr>
        <p:spPr>
          <a:xfrm>
            <a:off x="276252" y="3841975"/>
            <a:ext cx="11668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larger the weight is, the larger the processing time is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1"/>
          <p:cNvSpPr txBox="1"/>
          <p:nvPr/>
        </p:nvSpPr>
        <p:spPr>
          <a:xfrm>
            <a:off x="261508" y="2480978"/>
            <a:ext cx="11668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Suppose that  each machine has it own processing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weigt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32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,m is the number of machine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1"/>
          <p:cNvSpPr txBox="1"/>
          <p:nvPr/>
        </p:nvSpPr>
        <p:spPr>
          <a:xfrm>
            <a:off x="261508" y="5093968"/>
            <a:ext cx="11668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Replace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32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with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tw</a:t>
            </a:r>
            <a:r>
              <a:rPr lang="en-US" altLang="zh-CN" sz="32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jm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 example,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32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1,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32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2, so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tw</a:t>
            </a:r>
            <a:r>
              <a:rPr lang="en-US" altLang="zh-CN" sz="32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jm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1*2 = 2 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"/>
          <p:cNvSpPr txBox="1"/>
          <p:nvPr/>
        </p:nvSpPr>
        <p:spPr>
          <a:xfrm>
            <a:off x="142018" y="754668"/>
            <a:ext cx="992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 2-2: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1"/>
          <p:cNvSpPr txBox="1"/>
          <p:nvPr/>
        </p:nvSpPr>
        <p:spPr>
          <a:xfrm>
            <a:off x="3169424" y="877779"/>
            <a:ext cx="1039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 machines are more efficient than others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2018" y="1400920"/>
            <a:ext cx="1061287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Weight-influenced sorted greedy algorithm</a:t>
            </a:r>
            <a:endParaRPr lang="en-US" altLang="zh-CN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文本框 1"/>
          <p:cNvSpPr txBox="1"/>
          <p:nvPr/>
        </p:nvSpPr>
        <p:spPr>
          <a:xfrm>
            <a:off x="142017" y="1984168"/>
            <a:ext cx="11907965" cy="4831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procedure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Weight-Influenced-Greedy-Balance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Sort jobs in descending order of processing time(so t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≥t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≥… ≥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8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j=1,…,n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	compute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tw</a:t>
            </a:r>
            <a:r>
              <a:rPr lang="en-US" altLang="zh-CN" sz="28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jm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8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*w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Let M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=machine that achieves min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Tw</a:t>
            </a:r>
            <a:r>
              <a:rPr lang="en-US" altLang="zh-CN" sz="28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Assign job j to machine M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Set A(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to A(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)U{j}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Set Tw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 Tw</a:t>
            </a:r>
            <a:r>
              <a:rPr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8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 for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 procedure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"/>
          <p:cNvSpPr txBox="1"/>
          <p:nvPr/>
        </p:nvSpPr>
        <p:spPr>
          <a:xfrm>
            <a:off x="142018" y="754668"/>
            <a:ext cx="992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 2-2: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1"/>
          <p:cNvSpPr txBox="1"/>
          <p:nvPr/>
        </p:nvSpPr>
        <p:spPr>
          <a:xfrm>
            <a:off x="252519" y="2231996"/>
            <a:ext cx="103918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Easy Example 1: 2 machines and 5 jobs, M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has weight =1, M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has weight =2,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8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each job is 1,2,2,3,4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2018" y="1524110"/>
            <a:ext cx="1061287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Weight-influenced sorted greedy algorithm</a:t>
            </a:r>
            <a:endParaRPr lang="en-US" altLang="zh-CN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14544" y="5300831"/>
            <a:ext cx="220853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Tw=8=</a:t>
            </a: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Tw</a:t>
            </a:r>
            <a:r>
              <a:rPr lang="en-US" altLang="zh-CN" sz="3200" b="1" baseline="300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*</a:t>
            </a:r>
            <a:endParaRPr lang="zh-CN" altLang="en-US" sz="3200" b="1" dirty="0"/>
          </a:p>
        </p:txBody>
      </p:sp>
      <p:sp>
        <p:nvSpPr>
          <p:cNvPr id="7" name="矩形 6"/>
          <p:cNvSpPr/>
          <p:nvPr/>
        </p:nvSpPr>
        <p:spPr>
          <a:xfrm>
            <a:off x="3386091" y="3752354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M1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3414290" y="4538752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M2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6708047" y="3758306"/>
            <a:ext cx="1414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Tw1=8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6708047" y="4560019"/>
            <a:ext cx="1414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Tw2=8</a:t>
            </a:r>
            <a:endParaRPr lang="zh-CN" altLang="en-US" sz="2800" b="1" dirty="0"/>
          </a:p>
        </p:txBody>
      </p:sp>
      <p:graphicFrame>
        <p:nvGraphicFramePr>
          <p:cNvPr id="11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245622" y="3746197"/>
          <a:ext cx="2405664" cy="146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888"/>
                <a:gridCol w="801888"/>
                <a:gridCol w="801888"/>
              </a:tblGrid>
              <a:tr h="733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4*1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2*1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2*1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3*2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1*2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"/>
          <p:cNvSpPr txBox="1"/>
          <p:nvPr/>
        </p:nvSpPr>
        <p:spPr>
          <a:xfrm>
            <a:off x="3321824" y="1030179"/>
            <a:ext cx="1039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 machines are more efficient than others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"/>
          <p:cNvSpPr txBox="1"/>
          <p:nvPr/>
        </p:nvSpPr>
        <p:spPr>
          <a:xfrm>
            <a:off x="142018" y="754668"/>
            <a:ext cx="992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 2-2: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1"/>
          <p:cNvSpPr txBox="1"/>
          <p:nvPr/>
        </p:nvSpPr>
        <p:spPr>
          <a:xfrm>
            <a:off x="252519" y="2231996"/>
            <a:ext cx="103918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Easy Example 2: 2 machines and 5 jobs, M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has weight =1, M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has weight =2,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8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each job is 3,3,4,4,5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2018" y="1524110"/>
            <a:ext cx="1061287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Weight-influenced sorted greedy algorithm</a:t>
            </a:r>
            <a:endParaRPr lang="en-US" altLang="zh-CN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55214" y="5213836"/>
            <a:ext cx="15151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Tw=14</a:t>
            </a:r>
            <a:endParaRPr lang="zh-CN" altLang="en-US" sz="3200" b="1" dirty="0"/>
          </a:p>
        </p:txBody>
      </p:sp>
      <p:sp>
        <p:nvSpPr>
          <p:cNvPr id="7" name="矩形 6"/>
          <p:cNvSpPr/>
          <p:nvPr/>
        </p:nvSpPr>
        <p:spPr>
          <a:xfrm>
            <a:off x="755921" y="3723144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M1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784120" y="4509542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M2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4077877" y="3729096"/>
            <a:ext cx="157099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Tw1=12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4077877" y="4530809"/>
            <a:ext cx="157099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Tw2=14</a:t>
            </a:r>
            <a:endParaRPr lang="zh-CN" altLang="en-US" sz="2800" b="1" dirty="0"/>
          </a:p>
        </p:txBody>
      </p:sp>
      <p:graphicFrame>
        <p:nvGraphicFramePr>
          <p:cNvPr id="11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15452" y="3716987"/>
          <a:ext cx="2405664" cy="146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888"/>
                <a:gridCol w="801888"/>
                <a:gridCol w="801888"/>
              </a:tblGrid>
              <a:tr h="733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5*1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4*1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3*1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3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4*2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3*2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"/>
          <p:cNvSpPr txBox="1"/>
          <p:nvPr/>
        </p:nvSpPr>
        <p:spPr>
          <a:xfrm>
            <a:off x="3321824" y="1030179"/>
            <a:ext cx="1039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 machines are more efficient than others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线连接符 30"/>
          <p:cNvCxnSpPr/>
          <p:nvPr/>
        </p:nvCxnSpPr>
        <p:spPr>
          <a:xfrm>
            <a:off x="5800725" y="3284220"/>
            <a:ext cx="0" cy="26593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316616" y="3753624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M1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6344815" y="4540022"/>
            <a:ext cx="774571" cy="52322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M2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9638572" y="3759576"/>
            <a:ext cx="1570990" cy="52197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Tw1=13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9638572" y="4561289"/>
            <a:ext cx="1570990" cy="52197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Tw2=12</a:t>
            </a:r>
            <a:endParaRPr lang="zh-CN" altLang="en-US" sz="2800" b="1" dirty="0"/>
          </a:p>
        </p:txBody>
      </p:sp>
      <p:graphicFrame>
        <p:nvGraphicFramePr>
          <p:cNvPr id="14" name="表格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176147" y="3747467"/>
          <a:ext cx="2405664" cy="146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888"/>
                <a:gridCol w="801888"/>
                <a:gridCol w="801888"/>
              </a:tblGrid>
              <a:tr h="733035">
                <a:tc>
                  <a:txBody>
                    <a:bodyPr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5*1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4*1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4*1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3035">
                <a:tc>
                  <a:txBody>
                    <a:bodyPr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3*2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3*2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矩形 45"/>
          <p:cNvSpPr/>
          <p:nvPr/>
        </p:nvSpPr>
        <p:spPr>
          <a:xfrm>
            <a:off x="7947966" y="5213741"/>
            <a:ext cx="1300480" cy="5835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3200" b="1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=13</a:t>
            </a:r>
            <a:endParaRPr lang="zh-CN" altLang="en-US" sz="3200" b="1" dirty="0"/>
          </a:p>
        </p:txBody>
      </p:sp>
      <p:sp>
        <p:nvSpPr>
          <p:cNvPr id="103" name="矩形 102"/>
          <p:cNvSpPr/>
          <p:nvPr/>
        </p:nvSpPr>
        <p:spPr>
          <a:xfrm>
            <a:off x="4444500" y="6086593"/>
            <a:ext cx="2820670" cy="5835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32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T/ T* = 14/13</a:t>
            </a:r>
            <a:endParaRPr lang="zh-CN" altLang="en-US" sz="3200" b="1" dirty="0">
              <a:solidFill>
                <a:srgbClr val="ED6C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7119620" y="3185160"/>
            <a:ext cx="3192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Optimal solution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UNIT_TABLE_BEAUTIFY" val="smartTable{9f0e983c-0013-4995-92b9-504ae47148b7}"/>
</p:tagLst>
</file>

<file path=ppt/tags/tag2.xml><?xml version="1.0" encoding="utf-8"?>
<p:tagLst xmlns:p="http://schemas.openxmlformats.org/presentationml/2006/main">
  <p:tag name="KSO_WM_UNIT_TABLE_BEAUTIFY" val="smartTable{62cb1835-ecba-4f71-9d99-a7f93204f04e}"/>
</p:tagLst>
</file>

<file path=ppt/tags/tag3.xml><?xml version="1.0" encoding="utf-8"?>
<p:tagLst xmlns:p="http://schemas.openxmlformats.org/presentationml/2006/main">
  <p:tag name="KSO_WM_UNIT_TABLE_BEAUTIFY" val="smartTable{eb7eb872-9ca3-4dfc-9ce9-6206da508a03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3048</Words>
  <Application>WPS 表格</Application>
  <PresentationFormat>宽屏</PresentationFormat>
  <Paragraphs>353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方正书宋_GBK</vt:lpstr>
      <vt:lpstr>Wingdings</vt:lpstr>
      <vt:lpstr>微软雅黑</vt:lpstr>
      <vt:lpstr>汉仪旗黑</vt:lpstr>
      <vt:lpstr>Times New Roman</vt:lpstr>
      <vt:lpstr>Microsoft YaHei</vt:lpstr>
      <vt:lpstr>宋体</vt:lpstr>
      <vt:lpstr>Arial Unicode MS</vt:lpstr>
      <vt:lpstr>等线 Light</vt:lpstr>
      <vt:lpstr>汉仪中等线KW</vt:lpstr>
      <vt:lpstr>等线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A2210</dc:creator>
  <cp:lastModifiedBy>apple</cp:lastModifiedBy>
  <cp:revision>153</cp:revision>
  <dcterms:created xsi:type="dcterms:W3CDTF">2020-10-09T17:02:58Z</dcterms:created>
  <dcterms:modified xsi:type="dcterms:W3CDTF">2020-10-09T17:02:58Z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2052-2.4.0.3944</vt:lpwstr>
  </property>
</Properties>
</file>