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276" r:id="rId47"/>
    <p:sldId id="277" r:id="rId48"/>
    <p:sldId id="278" r:id="rId49"/>
    <p:sldId id="279" r:id="rId50"/>
    <p:sldId id="280" r:id="rId51"/>
    <p:sldId id="281" r:id="rId52"/>
    <p:sldId id="307" r:id="rId53"/>
    <p:sldId id="308" r:id="rId54"/>
    <p:sldId id="309" r:id="rId55"/>
    <p:sldId id="314" r:id="rId56"/>
    <p:sldId id="310" r:id="rId57"/>
    <p:sldId id="315" r:id="rId58"/>
    <p:sldId id="311" r:id="rId59"/>
    <p:sldId id="312" r:id="rId60"/>
    <p:sldId id="313" r:id="rId61"/>
    <p:sldId id="316" r:id="rId6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17" autoAdjust="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ójkąt prostokątny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ytuł 8"/>
          <p:cNvSpPr>
            <a:spLocks noGrp="1"/>
          </p:cNvSpPr>
          <p:nvPr>
            <p:ph type="ctrTitle" hasCustomPrompt="1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7" name="Podtytuł 16"/>
          <p:cNvSpPr>
            <a:spLocks noGrp="1"/>
          </p:cNvSpPr>
          <p:nvPr>
            <p:ph type="subTitle" idx="1" hasCustomPrompt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135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grpSp>
        <p:nvGrpSpPr>
          <p:cNvPr id="2" name="Grup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Dowolny kształt 6"/>
            <p:cNvSpPr/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Dowolny kształt 7"/>
            <p:cNvSpPr/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Dowolny kształt 10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Łącznik prosty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Symbol zastępczy daty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7AC1453-D52F-4E0F-9772-7459A5490A6F}" type="datetimeFigureOut">
              <a:rPr lang="pl-PL" smtClean="0"/>
              <a:pPr/>
              <a:t>26.02.2021</a:t>
            </a:fld>
            <a:endParaRPr lang="pl-PL"/>
          </a:p>
        </p:txBody>
      </p:sp>
      <p:sp>
        <p:nvSpPr>
          <p:cNvPr id="19" name="Symbol zastępczy stopki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27" name="Symbol zastępczy numeru slajd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90EAE22-457F-4D09-8FB4-2E45869C676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1453-D52F-4E0F-9772-7459A5490A6F}" type="datetimeFigureOut">
              <a:rPr lang="pl-PL" smtClean="0"/>
              <a:pPr/>
              <a:t>26.02.2021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EAE22-457F-4D09-8FB4-2E45869C676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 hasCustomPrompt="1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1453-D52F-4E0F-9772-7459A5490A6F}" type="datetimeFigureOut">
              <a:rPr lang="pl-PL" smtClean="0"/>
              <a:pPr/>
              <a:t>26.02.2021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EAE22-457F-4D09-8FB4-2E45869C676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1453-D52F-4E0F-9772-7459A5490A6F}" type="datetimeFigureOut">
              <a:rPr lang="pl-PL" smtClean="0"/>
              <a:pPr/>
              <a:t>26.02.2021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EAE22-457F-4D09-8FB4-2E45869C676E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Tytuł 6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 hasCustomPrompt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1453-D52F-4E0F-9772-7459A5490A6F}" type="datetimeFigureOut">
              <a:rPr lang="pl-PL" smtClean="0"/>
              <a:pPr/>
              <a:t>26.02.2021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EAE22-457F-4D09-8FB4-2E45869C676E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Pag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Pag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half" idx="1" hasCustomPrompt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 hasCustomPrompt="1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1453-D52F-4E0F-9772-7459A5490A6F}" type="datetimeFigureOut">
              <a:rPr lang="pl-PL" smtClean="0"/>
              <a:pPr/>
              <a:t>26.02.2021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EAE22-457F-4D09-8FB4-2E45869C676E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Tytuł 7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 hasCustomPrompt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 hasCustomPrompt="1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 hasCustomPrompt="1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 hasCustomPrompt="1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1453-D52F-4E0F-9772-7459A5490A6F}" type="datetimeFigureOut">
              <a:rPr lang="pl-PL" smtClean="0"/>
              <a:pPr/>
              <a:t>26.02.2021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EAE22-457F-4D09-8FB4-2E45869C676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1453-D52F-4E0F-9772-7459A5490A6F}" type="datetimeFigureOut">
              <a:rPr lang="pl-PL" smtClean="0"/>
              <a:pPr/>
              <a:t>26.02.2021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EAE22-457F-4D09-8FB4-2E45869C676E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Tytuł 5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1453-D52F-4E0F-9772-7459A5490A6F}" type="datetimeFigureOut">
              <a:rPr lang="pl-PL" smtClean="0"/>
              <a:pPr/>
              <a:t>26.02.2021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EAE22-457F-4D09-8FB4-2E45869C676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 hasCustomPrompt="1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 hasCustomPrompt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57AC1453-D52F-4E0F-9772-7459A5490A6F}" type="datetimeFigureOut">
              <a:rPr lang="pl-PL" smtClean="0"/>
              <a:pPr/>
              <a:t>26.02.2021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EAE22-457F-4D09-8FB4-2E45869C676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/>
          <p:cNvSpPr>
            <a:spLocks noGrp="1"/>
          </p:cNvSpPr>
          <p:nvPr>
            <p:ph type="body" sz="half" idx="2" hasCustomPrompt="1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415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 hasCustomPrompt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7AC1453-D52F-4E0F-9772-7459A5490A6F}" type="datetimeFigureOut">
              <a:rPr lang="pl-PL" smtClean="0"/>
              <a:pPr/>
              <a:t>26.02.2021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90EAE22-457F-4D09-8FB4-2E45869C676E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8" name="Dowolny kształt 7"/>
          <p:cNvSpPr/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Dowolny kształt 8"/>
          <p:cNvSpPr/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ójkąt prostokątny 9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Łącznik prosty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ag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Pag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olny kształt 12"/>
          <p:cNvSpPr/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Dowolny kształt 11"/>
          <p:cNvSpPr/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Trójkąt prostokątny 13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Łącznik prosty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ymbol zastępczy tytuł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0" name="Symbol zastępczy tekst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0" name="Symbol zastępczy daty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fld id="{57AC1453-D52F-4E0F-9772-7459A5490A6F}" type="datetimeFigureOut">
              <a:rPr lang="pl-PL" smtClean="0"/>
              <a:pPr/>
              <a:t>26.02.2021</a:t>
            </a:fld>
            <a:endParaRPr lang="pl-PL"/>
          </a:p>
        </p:txBody>
      </p:sp>
      <p:sp>
        <p:nvSpPr>
          <p:cNvPr id="22" name="Symbol zastępczy stopki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pl-PL"/>
          </a:p>
        </p:txBody>
      </p:sp>
      <p:sp>
        <p:nvSpPr>
          <p:cNvPr id="18" name="Symbol zastępczy numeru slajdu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F90EAE22-457F-4D09-8FB4-2E45869C676E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 panose="05040102010807070707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665" indent="-228600" algn="l" rtl="0" eaLnBrk="1" latinLnBrk="0" hangingPunct="1">
        <a:spcBef>
          <a:spcPts val="325"/>
        </a:spcBef>
        <a:buClr>
          <a:schemeClr val="accent1"/>
        </a:buClr>
        <a:buFont typeface="Verdana" panose="020B0604030504040204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790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 panose="05020102010507070707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kursjs.pl/kurs/dom/dom.php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CSS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Kaskadowe Arkusze Stylów</a:t>
            </a: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2857488" y="4357694"/>
            <a:ext cx="4714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dr Sławomir Radomski</a:t>
            </a:r>
          </a:p>
          <a:p>
            <a:r>
              <a:rPr lang="pl-PL" dirty="0" smtClean="0"/>
              <a:t> </a:t>
            </a:r>
            <a:r>
              <a:rPr lang="pl-PL" dirty="0" err="1" smtClean="0"/>
              <a:t>slawomir.radomski@ug.edu.pl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 smtClean="0"/>
              <a:t> Przykładowe właściwości tekstu</a:t>
            </a:r>
            <a:r>
              <a:rPr lang="pl-PL" dirty="0" smtClean="0"/>
              <a:t>: </a:t>
            </a:r>
            <a:endParaRPr lang="pl-PL" dirty="0"/>
          </a:p>
          <a:p>
            <a:r>
              <a:rPr lang="pl-PL" dirty="0" smtClean="0"/>
              <a:t> </a:t>
            </a:r>
            <a:r>
              <a:rPr lang="pl-PL" dirty="0" err="1" smtClean="0"/>
              <a:t>font-family</a:t>
            </a:r>
            <a:r>
              <a:rPr lang="pl-PL" dirty="0" smtClean="0"/>
              <a:t> – krój pisma </a:t>
            </a:r>
          </a:p>
          <a:p>
            <a:r>
              <a:rPr lang="pl-PL" dirty="0" smtClean="0"/>
              <a:t> </a:t>
            </a:r>
            <a:r>
              <a:rPr lang="pl-PL" dirty="0" err="1" smtClean="0"/>
              <a:t>font-size</a:t>
            </a:r>
            <a:r>
              <a:rPr lang="pl-PL" dirty="0" smtClean="0"/>
              <a:t> – stopień (rozmiar) pisma </a:t>
            </a:r>
          </a:p>
          <a:p>
            <a:r>
              <a:rPr lang="pl-PL" dirty="0" smtClean="0"/>
              <a:t> </a:t>
            </a:r>
            <a:r>
              <a:rPr lang="pl-PL" dirty="0" err="1" smtClean="0"/>
              <a:t>color</a:t>
            </a:r>
            <a:r>
              <a:rPr lang="pl-PL" dirty="0" smtClean="0"/>
              <a:t> – kolor tekstu</a:t>
            </a:r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Najważniejsze właściwości selektorów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sposób ułożenia tekstu wewnątrz elementów blokowych.</a:t>
            </a:r>
          </a:p>
          <a:p>
            <a:endParaRPr lang="pl-PL" dirty="0" smtClean="0"/>
          </a:p>
          <a:p>
            <a:pPr>
              <a:buNone/>
            </a:pPr>
            <a:r>
              <a:rPr lang="pl-PL" b="1" dirty="0" err="1" smtClean="0"/>
              <a:t>line-height</a:t>
            </a:r>
            <a:r>
              <a:rPr lang="pl-PL" dirty="0" smtClean="0"/>
              <a:t> – odległość między sąsiednimi liniami tekst </a:t>
            </a:r>
          </a:p>
          <a:p>
            <a:pPr>
              <a:buNone/>
            </a:pPr>
            <a:r>
              <a:rPr lang="pl-PL" b="1" dirty="0" err="1" smtClean="0"/>
              <a:t>vertical-align</a:t>
            </a:r>
            <a:r>
              <a:rPr lang="pl-PL" b="1" dirty="0" smtClean="0"/>
              <a:t> </a:t>
            </a:r>
            <a:r>
              <a:rPr lang="pl-PL" dirty="0" smtClean="0"/>
              <a:t>– ułożenie tekstu w pionie</a:t>
            </a:r>
          </a:p>
          <a:p>
            <a:pPr>
              <a:buNone/>
            </a:pPr>
            <a:r>
              <a:rPr lang="pl-PL" b="1" dirty="0" err="1" smtClean="0"/>
              <a:t>text-align</a:t>
            </a:r>
            <a:r>
              <a:rPr lang="pl-PL" dirty="0" smtClean="0"/>
              <a:t> – ułożenie tekstu w poziomie</a:t>
            </a:r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Tło elementu:</a:t>
            </a:r>
          </a:p>
          <a:p>
            <a:pPr>
              <a:buNone/>
            </a:pPr>
            <a:r>
              <a:rPr lang="pl-PL" b="1" dirty="0" err="1" smtClean="0"/>
              <a:t>background-colo</a:t>
            </a:r>
            <a:r>
              <a:rPr lang="pl-PL" dirty="0" err="1" smtClean="0"/>
              <a:t>r</a:t>
            </a:r>
            <a:r>
              <a:rPr lang="pl-PL" dirty="0" smtClean="0"/>
              <a:t> – kolor tła</a:t>
            </a:r>
          </a:p>
          <a:p>
            <a:pPr>
              <a:buNone/>
            </a:pPr>
            <a:r>
              <a:rPr lang="pl-PL" b="1" dirty="0" err="1" smtClean="0"/>
              <a:t>background-image</a:t>
            </a:r>
            <a:r>
              <a:rPr lang="pl-PL" dirty="0" smtClean="0"/>
              <a:t> – obraz wyświetlany w tle</a:t>
            </a:r>
          </a:p>
          <a:p>
            <a:pPr>
              <a:buNone/>
            </a:pPr>
            <a:r>
              <a:rPr lang="pl-PL" b="1" dirty="0" err="1" smtClean="0"/>
              <a:t>background-repeat</a:t>
            </a:r>
            <a:r>
              <a:rPr lang="pl-PL" b="1" dirty="0" smtClean="0"/>
              <a:t> </a:t>
            </a:r>
            <a:r>
              <a:rPr lang="pl-PL" dirty="0" smtClean="0"/>
              <a:t>– powtarzanie obrazu wyświetlanego w tle w pionie i/lub w poziomie</a:t>
            </a:r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/>
              <a:t>Obramowanie elementu</a:t>
            </a:r>
          </a:p>
          <a:p>
            <a:pPr>
              <a:buNone/>
            </a:pPr>
            <a:r>
              <a:rPr lang="pl-PL" b="1" dirty="0" err="1" smtClean="0"/>
              <a:t>border-style</a:t>
            </a:r>
            <a:r>
              <a:rPr lang="pl-PL" dirty="0" smtClean="0"/>
              <a:t> – styl obramowania </a:t>
            </a:r>
            <a:endParaRPr lang="pl-PL" dirty="0"/>
          </a:p>
          <a:p>
            <a:pPr>
              <a:buNone/>
            </a:pPr>
            <a:r>
              <a:rPr lang="pl-PL" b="1" dirty="0" err="1" smtClean="0"/>
              <a:t>border-width</a:t>
            </a:r>
            <a:r>
              <a:rPr lang="pl-PL" b="1" dirty="0" smtClean="0"/>
              <a:t> </a:t>
            </a:r>
            <a:r>
              <a:rPr lang="pl-PL" dirty="0" smtClean="0"/>
              <a:t>– grubość obramowania </a:t>
            </a:r>
          </a:p>
          <a:p>
            <a:pPr>
              <a:buNone/>
            </a:pPr>
            <a:r>
              <a:rPr lang="pl-PL" b="1" dirty="0" smtClean="0"/>
              <a:t> </a:t>
            </a:r>
            <a:r>
              <a:rPr lang="pl-PL" b="1" dirty="0" err="1" smtClean="0"/>
              <a:t>border-colo</a:t>
            </a:r>
            <a:r>
              <a:rPr lang="pl-PL" dirty="0" err="1" smtClean="0"/>
              <a:t>r</a:t>
            </a:r>
            <a:r>
              <a:rPr lang="pl-PL" dirty="0" smtClean="0"/>
              <a:t> – kolor obramowania</a:t>
            </a:r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Marginesy</a:t>
            </a:r>
          </a:p>
          <a:p>
            <a:pPr>
              <a:buNone/>
            </a:pPr>
            <a:r>
              <a:rPr lang="pl-PL" b="1" dirty="0" err="1" smtClean="0"/>
              <a:t>padding</a:t>
            </a:r>
            <a:r>
              <a:rPr lang="pl-PL" dirty="0" smtClean="0"/>
              <a:t> – rozmiar marginesu wewnętrznego</a:t>
            </a:r>
          </a:p>
          <a:p>
            <a:pPr>
              <a:buNone/>
            </a:pPr>
            <a:r>
              <a:rPr lang="pl-PL" dirty="0" smtClean="0"/>
              <a:t> </a:t>
            </a:r>
            <a:r>
              <a:rPr lang="pl-PL" b="1" dirty="0" err="1" smtClean="0"/>
              <a:t>margin</a:t>
            </a:r>
            <a:r>
              <a:rPr lang="pl-PL" dirty="0" smtClean="0"/>
              <a:t> – rozmiar marginesu zewnętrznego</a:t>
            </a:r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R</a:t>
            </a:r>
            <a:r>
              <a:rPr lang="pl-PL" dirty="0" smtClean="0"/>
              <a:t>ozmiar i położenie elementów:</a:t>
            </a:r>
          </a:p>
          <a:p>
            <a:pPr>
              <a:buNone/>
            </a:pPr>
            <a:r>
              <a:rPr lang="pl-PL" b="1" dirty="0" err="1" smtClean="0"/>
              <a:t>position</a:t>
            </a:r>
            <a:r>
              <a:rPr lang="pl-PL" dirty="0" smtClean="0"/>
              <a:t> – rodzaj pozycjonowania (statyczne, względne lub bezwzględne) position:relative; left: 50px; top: 30px </a:t>
            </a:r>
            <a:endParaRPr lang="pl-PL" dirty="0"/>
          </a:p>
          <a:p>
            <a:pPr>
              <a:buNone/>
            </a:pPr>
            <a:r>
              <a:rPr lang="pl-PL" b="1" dirty="0" err="1" smtClean="0"/>
              <a:t>width</a:t>
            </a:r>
            <a:r>
              <a:rPr lang="pl-PL" dirty="0" smtClean="0"/>
              <a:t> – szerokość elementu </a:t>
            </a:r>
          </a:p>
          <a:p>
            <a:pPr>
              <a:buNone/>
            </a:pPr>
            <a:r>
              <a:rPr lang="pl-PL" b="1" dirty="0" err="1" smtClean="0"/>
              <a:t>height</a:t>
            </a:r>
            <a:r>
              <a:rPr lang="pl-PL" b="1" dirty="0" smtClean="0"/>
              <a:t> </a:t>
            </a:r>
            <a:r>
              <a:rPr lang="pl-PL" dirty="0" smtClean="0"/>
              <a:t>– wysokość elementu</a:t>
            </a:r>
          </a:p>
          <a:p>
            <a:pPr>
              <a:buNone/>
            </a:pPr>
            <a:r>
              <a:rPr lang="pl-PL" dirty="0" smtClean="0"/>
              <a:t> </a:t>
            </a:r>
            <a:r>
              <a:rPr lang="pl-PL" b="1" dirty="0" err="1" smtClean="0"/>
              <a:t>left</a:t>
            </a:r>
            <a:r>
              <a:rPr lang="pl-PL" dirty="0" smtClean="0"/>
              <a:t> – położenie lewej krawędzi elementu (zależy od rodzaju pozycjonowania) </a:t>
            </a:r>
          </a:p>
          <a:p>
            <a:pPr>
              <a:buNone/>
            </a:pPr>
            <a:r>
              <a:rPr lang="pl-PL" b="1" dirty="0" smtClean="0"/>
              <a:t>top</a:t>
            </a:r>
            <a:r>
              <a:rPr lang="pl-PL" dirty="0" smtClean="0"/>
              <a:t> – położenie górnej krawędzi elementu (zależy od rodzaju pozycjonowania)</a:t>
            </a:r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lstStyle/>
          <a:p>
            <a:r>
              <a:rPr lang="pl-PL" dirty="0" smtClean="0"/>
              <a:t>zaawansowane pozycjonowanie elementów na stronie:</a:t>
            </a:r>
          </a:p>
          <a:p>
            <a:pPr>
              <a:buNone/>
            </a:pPr>
            <a:r>
              <a:rPr lang="pl-PL" b="1" dirty="0" err="1" smtClean="0"/>
              <a:t>visibility</a:t>
            </a:r>
            <a:r>
              <a:rPr lang="pl-PL" dirty="0" smtClean="0"/>
              <a:t> – widoczność elementu (visible, hidden i collapse)</a:t>
            </a:r>
          </a:p>
          <a:p>
            <a:pPr>
              <a:buNone/>
            </a:pPr>
            <a:r>
              <a:rPr lang="pl-PL" b="1" dirty="0" err="1" smtClean="0"/>
              <a:t>float</a:t>
            </a:r>
            <a:r>
              <a:rPr lang="pl-PL" dirty="0" smtClean="0"/>
              <a:t> – przyciąganie elementu do krawędzi bocznych innych elementów (tzw. pływanie)- </a:t>
            </a:r>
            <a:r>
              <a:rPr lang="pl-PL" b="1" dirty="0" smtClean="0"/>
              <a:t>left </a:t>
            </a:r>
            <a:r>
              <a:rPr lang="pl-PL" dirty="0" smtClean="0"/>
              <a:t>- element ustawiony po lewej stronie, względem elementów sąsiadujących</a:t>
            </a:r>
          </a:p>
          <a:p>
            <a:pPr>
              <a:buNone/>
            </a:pPr>
            <a:r>
              <a:rPr lang="pl-PL" b="1" dirty="0" smtClean="0"/>
              <a:t>right</a:t>
            </a:r>
            <a:r>
              <a:rPr lang="pl-PL" dirty="0" smtClean="0"/>
              <a:t> - element ustawiony po prawej stronie, względem elementów sąsiadujących</a:t>
            </a:r>
          </a:p>
          <a:p>
            <a:pPr>
              <a:buNone/>
            </a:pPr>
            <a:r>
              <a:rPr lang="pl-PL" b="1" dirty="0" smtClean="0"/>
              <a:t>none</a:t>
            </a:r>
            <a:r>
              <a:rPr lang="pl-PL" dirty="0" smtClean="0"/>
              <a:t> - element nie sąsiaduje z innymi</a:t>
            </a:r>
          </a:p>
          <a:p>
            <a:pPr>
              <a:buNone/>
            </a:pPr>
            <a:r>
              <a:rPr lang="pl-PL" b="1" dirty="0" smtClean="0"/>
              <a:t>clear</a:t>
            </a:r>
            <a:r>
              <a:rPr lang="pl-PL" dirty="0" smtClean="0"/>
              <a:t> – zakaz możliwości przyciągania innych elementów do krawędzi bocznych elementu</a:t>
            </a:r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 zastosowania</a:t>
            </a:r>
            <a:endParaRPr lang="pl-P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285860"/>
            <a:ext cx="7524324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4286256"/>
            <a:ext cx="4293693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0562" y="4643446"/>
            <a:ext cx="5072098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071546"/>
            <a:ext cx="8423039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2928934"/>
            <a:ext cx="7143800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l-PL" dirty="0" smtClean="0"/>
              <a:t>Uwagi ogólne :</a:t>
            </a:r>
          </a:p>
          <a:p>
            <a:r>
              <a:rPr lang="pl-PL" dirty="0" smtClean="0"/>
              <a:t> Pamiętaj, że Twoje strony </a:t>
            </a:r>
            <a:r>
              <a:rPr lang="pl-PL" b="1" dirty="0" smtClean="0"/>
              <a:t>powinny wyświetlać się poprawnie we wszystkich najpopularniejszych przeglądarkach internetowych,</a:t>
            </a:r>
            <a:r>
              <a:rPr lang="pl-PL" dirty="0" smtClean="0"/>
              <a:t> co ze względu na różnice w interpretacji CSS może być czasem trudne.</a:t>
            </a:r>
          </a:p>
          <a:p>
            <a:r>
              <a:rPr lang="pl-PL" dirty="0" smtClean="0"/>
              <a:t> Sprawdzaj </a:t>
            </a:r>
            <a:r>
              <a:rPr lang="pl-PL" b="1" dirty="0" smtClean="0"/>
              <a:t>zgodność kodu HTML oraz CSS ze standardami przy pomocy </a:t>
            </a:r>
            <a:r>
              <a:rPr lang="pl-PL" b="1" dirty="0" err="1" smtClean="0"/>
              <a:t>walidatorów</a:t>
            </a:r>
            <a:r>
              <a:rPr lang="pl-PL" dirty="0" smtClean="0"/>
              <a:t> na stronach W3C. Jeśli Twoja strona spełnia wymagania standardów, to umieść na niej informację o zgodności. Możesz w tym celu wykorzystać kod zawarty na stronach </a:t>
            </a:r>
            <a:r>
              <a:rPr lang="pl-PL" dirty="0" err="1" smtClean="0"/>
              <a:t>walidatorów</a:t>
            </a:r>
            <a:r>
              <a:rPr lang="pl-PL" dirty="0" smtClean="0"/>
              <a:t> W3C. </a:t>
            </a:r>
          </a:p>
          <a:p>
            <a:r>
              <a:rPr lang="pl-PL" dirty="0" smtClean="0"/>
              <a:t>Staraj się </a:t>
            </a:r>
            <a:r>
              <a:rPr lang="pl-PL" b="1" dirty="0" smtClean="0"/>
              <a:t>umieszczać w kodzie CSS komentarze</a:t>
            </a:r>
            <a:r>
              <a:rPr lang="pl-PL" dirty="0" smtClean="0"/>
              <a:t>. W ten sposób nawet rok po jego napisaniu będziesz mógł szybko przypomnieć sobie, do czego służą poszczególne reguły.</a:t>
            </a:r>
          </a:p>
          <a:p>
            <a:r>
              <a:rPr lang="pl-PL" dirty="0" smtClean="0"/>
              <a:t> </a:t>
            </a:r>
            <a:r>
              <a:rPr lang="pl-PL" b="1" dirty="0" smtClean="0"/>
              <a:t>Organizuj arkusze stylów, np. dzieląc je na sekcje. </a:t>
            </a:r>
            <a:r>
              <a:rPr lang="pl-PL" dirty="0" smtClean="0"/>
              <a:t>Dobra organizacja pliku ułatwia jego modyfikację i przeglądanie w przyszłości. </a:t>
            </a:r>
          </a:p>
          <a:p>
            <a:r>
              <a:rPr lang="pl-PL" dirty="0" smtClean="0"/>
              <a:t> Jeśli w regule określasz wartość 0, możesz pominąć jednostkę (np. zamiast 0px możesz napisać 0).</a:t>
            </a:r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Wskazówki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b="1" dirty="0" smtClean="0"/>
              <a:t>Łatwiejsze zarządzanie wyglądem dokumentów </a:t>
            </a:r>
            <a:r>
              <a:rPr lang="pl-PL" dirty="0" smtClean="0"/>
              <a:t>– CSS pozwala grupować informacje o wyglądzie poszczególnych elementów strony, jak również wykorzystywać je wielokrotnie, nawet przez wiele dokumentów. </a:t>
            </a:r>
          </a:p>
          <a:p>
            <a:r>
              <a:rPr lang="pl-PL" b="1" dirty="0" smtClean="0"/>
              <a:t>Mniejszy rozmiar stron – </a:t>
            </a:r>
            <a:r>
              <a:rPr lang="pl-PL" dirty="0" smtClean="0"/>
              <a:t>stosowanie arkuszy stylów pozwala zmniejszyć rozmiar dokumentów HTML i ogólnie ograniczyć ilość danych, jakie musi pobrać użytkownik, by wyświetlić je w przeglądarce – w przypadku, gdy wiele stron wykorzystuje ten sam arkusz CSS, jest on pobierany przez przeglądarkę tylko raz.</a:t>
            </a:r>
          </a:p>
          <a:p>
            <a:r>
              <a:rPr lang="pl-PL" dirty="0" smtClean="0"/>
              <a:t> </a:t>
            </a:r>
            <a:r>
              <a:rPr lang="pl-PL" b="1" dirty="0" smtClean="0"/>
              <a:t>Oddzielenie treści od wyglądu dokumentów </a:t>
            </a:r>
            <a:r>
              <a:rPr lang="pl-PL" dirty="0" smtClean="0"/>
              <a:t>– dzięki CSS można oddzielić zawartość stron od ich wyglądu, dzięki czemu ich treść staje się łatwiej dostępna np. dla wyszukiwarek internetowych lub czytników ekranowych, wykorzystywanych przez osoby niewidome</a:t>
            </a:r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 co?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l-PL" dirty="0" smtClean="0"/>
              <a:t> Tam, gdzie to możliwe, powinieneś używać skróconej notacji CSS oraz grupować style, np. zamiast:</a:t>
            </a:r>
          </a:p>
          <a:p>
            <a:pPr>
              <a:buNone/>
            </a:pPr>
            <a:r>
              <a:rPr lang="pl-PL" b="1" dirty="0" smtClean="0"/>
              <a:t> .styl1 { </a:t>
            </a:r>
            <a:r>
              <a:rPr lang="pl-PL" b="1" dirty="0" err="1" smtClean="0"/>
              <a:t>margin-top</a:t>
            </a:r>
            <a:r>
              <a:rPr lang="pl-PL" b="1" dirty="0" smtClean="0"/>
              <a:t>: 11px; </a:t>
            </a:r>
            <a:r>
              <a:rPr lang="pl-PL" b="1" dirty="0" err="1" smtClean="0"/>
              <a:t>margin-right</a:t>
            </a:r>
            <a:r>
              <a:rPr lang="pl-PL" b="1" dirty="0" smtClean="0"/>
              <a:t>: 11px; </a:t>
            </a:r>
            <a:r>
              <a:rPr lang="pl-PL" b="1" dirty="0" err="1" smtClean="0"/>
              <a:t>margin-bottom</a:t>
            </a:r>
            <a:r>
              <a:rPr lang="pl-PL" b="1" dirty="0" smtClean="0"/>
              <a:t>: 11px; </a:t>
            </a:r>
            <a:r>
              <a:rPr lang="pl-PL" b="1" dirty="0" err="1" smtClean="0"/>
              <a:t>margin-left</a:t>
            </a:r>
            <a:r>
              <a:rPr lang="pl-PL" b="1" dirty="0" smtClean="0"/>
              <a:t>: 11px; </a:t>
            </a:r>
          </a:p>
          <a:p>
            <a:pPr>
              <a:buNone/>
            </a:pPr>
            <a:r>
              <a:rPr lang="pl-PL" b="1" dirty="0" smtClean="0"/>
              <a:t>.styl2 { </a:t>
            </a:r>
            <a:r>
              <a:rPr lang="pl-PL" b="1" dirty="0" err="1" smtClean="0"/>
              <a:t>margin-top</a:t>
            </a:r>
            <a:r>
              <a:rPr lang="pl-PL" b="1" dirty="0" smtClean="0"/>
              <a:t>: 11px; </a:t>
            </a:r>
            <a:r>
              <a:rPr lang="pl-PL" b="1" dirty="0" err="1" smtClean="0"/>
              <a:t>margin-right</a:t>
            </a:r>
            <a:r>
              <a:rPr lang="pl-PL" b="1" dirty="0" smtClean="0"/>
              <a:t>: 11px; </a:t>
            </a:r>
            <a:r>
              <a:rPr lang="pl-PL" b="1" dirty="0" err="1" smtClean="0"/>
              <a:t>margin-bottom</a:t>
            </a:r>
            <a:r>
              <a:rPr lang="pl-PL" b="1" dirty="0" smtClean="0"/>
              <a:t>: 11px; </a:t>
            </a:r>
            <a:r>
              <a:rPr lang="pl-PL" b="1" dirty="0" err="1" smtClean="0"/>
              <a:t>margin-left</a:t>
            </a:r>
            <a:r>
              <a:rPr lang="pl-PL" b="1" dirty="0" smtClean="0"/>
              <a:t>: 11px; } </a:t>
            </a:r>
            <a:r>
              <a:rPr lang="pl-PL" dirty="0" smtClean="0"/>
              <a:t>powinieneś napisać:</a:t>
            </a:r>
          </a:p>
          <a:p>
            <a:pPr>
              <a:buNone/>
            </a:pPr>
            <a:r>
              <a:rPr lang="pl-PL" dirty="0" smtClean="0"/>
              <a:t> </a:t>
            </a:r>
            <a:r>
              <a:rPr lang="pl-PL" b="1" dirty="0" smtClean="0"/>
              <a:t>.styl1, .styl2 { </a:t>
            </a:r>
            <a:r>
              <a:rPr lang="pl-PL" b="1" dirty="0" err="1" smtClean="0"/>
              <a:t>margin</a:t>
            </a:r>
            <a:r>
              <a:rPr lang="pl-PL" b="1" dirty="0" smtClean="0"/>
              <a:t>: 11px; }</a:t>
            </a:r>
            <a:endParaRPr lang="pl-PL" b="1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Skrócona notacja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Typy proste</a:t>
            </a:r>
          </a:p>
          <a:p>
            <a:pPr>
              <a:buNone/>
            </a:pPr>
            <a:r>
              <a:rPr lang="pl-PL" dirty="0" smtClean="0"/>
              <a:t>Dane typu prostego reprezentują proste typy danych - liczby, teksty, wartości boolowskie (prawda/fałsz), niezdefiniowane (</a:t>
            </a:r>
            <a:r>
              <a:rPr lang="pl-PL" dirty="0" err="1" smtClean="0"/>
              <a:t>undefined</a:t>
            </a:r>
            <a:r>
              <a:rPr lang="pl-PL" dirty="0" smtClean="0"/>
              <a:t>) oraz </a:t>
            </a:r>
            <a:r>
              <a:rPr lang="pl-PL" dirty="0" err="1" smtClean="0"/>
              <a:t>null</a:t>
            </a:r>
            <a:r>
              <a:rPr lang="pl-PL" dirty="0" smtClean="0"/>
              <a:t>.</a:t>
            </a:r>
            <a:endParaRPr lang="pl-PL" b="1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JavaScript</a:t>
            </a:r>
            <a:r>
              <a:rPr lang="pl-PL" dirty="0" smtClean="0"/>
              <a:t> - podstawy</a:t>
            </a:r>
            <a:endParaRPr lang="pl-P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4000504"/>
            <a:ext cx="5754687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 smtClean="0"/>
              <a:t>Wszystkie zmienne nie będące typem prostym</a:t>
            </a:r>
            <a:r>
              <a:rPr lang="pl-PL" dirty="0" smtClean="0"/>
              <a:t> są obiektami i są typu referencyjnego.</a:t>
            </a:r>
            <a:br>
              <a:rPr lang="pl-PL" dirty="0" smtClean="0"/>
            </a:br>
            <a:r>
              <a:rPr lang="pl-PL" dirty="0" smtClean="0"/>
              <a:t>Ten typ danych charakteryzuje się tym, że </a:t>
            </a:r>
            <a:r>
              <a:rPr lang="pl-PL" b="1" dirty="0" smtClean="0"/>
              <a:t>zmienne nie mają przypisanej bezpośrednio wartości, a tylko wskazują na miejsce w pamięci, gdzie te dane są przetrzymywane</a:t>
            </a:r>
            <a:r>
              <a:rPr lang="pl-PL" dirty="0" smtClean="0"/>
              <a:t>.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Typy złożone</a:t>
            </a:r>
            <a:endParaRPr lang="pl-PL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41587" y="4857760"/>
            <a:ext cx="6602413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Var</a:t>
            </a:r>
            <a:r>
              <a:rPr lang="pl-PL" dirty="0" smtClean="0"/>
              <a:t> i </a:t>
            </a:r>
            <a:r>
              <a:rPr lang="pl-PL" dirty="0" err="1" smtClean="0"/>
              <a:t>let</a:t>
            </a:r>
            <a:endParaRPr lang="pl-P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643050"/>
            <a:ext cx="4432145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4810" y="1571612"/>
            <a:ext cx="3857652" cy="325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Sprawdzanie </a:t>
            </a:r>
            <a:r>
              <a:rPr lang="pl-PL" dirty="0" err="1" smtClean="0"/>
              <a:t>typów-typeof</a:t>
            </a:r>
            <a:endParaRPr lang="pl-P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428736"/>
            <a:ext cx="5133975" cy="542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Konwersja na liczby</a:t>
            </a:r>
            <a:endParaRPr lang="pl-PL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1643050"/>
            <a:ext cx="7935433" cy="3477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Nazwy zmiennych i stałych które deklarujemy nie mogą być byle jakie. Istnieją pewne zasady których musimy się trzymać. I tak:</a:t>
            </a:r>
          </a:p>
          <a:p>
            <a:r>
              <a:rPr lang="pl-PL" dirty="0" smtClean="0"/>
              <a:t>nazwa zmiennej </a:t>
            </a:r>
            <a:r>
              <a:rPr lang="pl-PL" b="1" dirty="0" smtClean="0"/>
              <a:t>nie może zaczynać się od cyfry</a:t>
            </a:r>
            <a:r>
              <a:rPr lang="pl-PL" dirty="0" smtClean="0"/>
              <a:t>,</a:t>
            </a:r>
          </a:p>
          <a:p>
            <a:r>
              <a:rPr lang="pl-PL" dirty="0" smtClean="0"/>
              <a:t>nazwa zmiennej </a:t>
            </a:r>
            <a:r>
              <a:rPr lang="pl-PL" b="1" dirty="0" smtClean="0"/>
              <a:t>nie może zawierać spacji</a:t>
            </a:r>
            <a:r>
              <a:rPr lang="pl-PL" dirty="0" smtClean="0"/>
              <a:t> (można zamiast spacji używać podkreślenia),</a:t>
            </a:r>
          </a:p>
          <a:p>
            <a:r>
              <a:rPr lang="pl-PL" dirty="0" smtClean="0"/>
              <a:t>nazwą zmiennej </a:t>
            </a:r>
            <a:r>
              <a:rPr lang="pl-PL" b="1" dirty="0" smtClean="0"/>
              <a:t>nie może być</a:t>
            </a:r>
            <a:r>
              <a:rPr lang="pl-PL" dirty="0" smtClean="0"/>
              <a:t> słowo kluczowe zarezerwowane przez </a:t>
            </a:r>
            <a:r>
              <a:rPr lang="pl-PL" dirty="0" err="1" smtClean="0"/>
              <a:t>JavaScript</a:t>
            </a:r>
            <a:r>
              <a:rPr lang="pl-PL" dirty="0" smtClean="0"/>
              <a:t>.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Nazewnictwo zmiennych</a:t>
            </a:r>
            <a:br>
              <a:rPr lang="pl-PL" dirty="0" smtClean="0"/>
            </a:br>
            <a:endParaRPr lang="pl-PL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Operatory</a:t>
            </a:r>
            <a:endParaRPr lang="pl-PL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357298"/>
            <a:ext cx="8080091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Operatory przypisania</a:t>
            </a:r>
            <a:endParaRPr lang="pl-PL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500174"/>
            <a:ext cx="9143999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Operatory porównania</a:t>
            </a:r>
            <a:endParaRPr lang="pl-PL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85860"/>
            <a:ext cx="8215338" cy="4743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pl-PL" dirty="0" smtClean="0"/>
              <a:t>Arkusz CSS stanowi </a:t>
            </a:r>
            <a:r>
              <a:rPr lang="pl-PL" b="1" dirty="0" smtClean="0"/>
              <a:t>zbiór reguł</a:t>
            </a:r>
            <a:r>
              <a:rPr lang="pl-PL" dirty="0" smtClean="0"/>
              <a:t>, które informują przeglądarkę, jak wyświetlać określone elementy na stronie. Każda reguła składa się z dwóch części: tzw. selektora i definicji, którą tworzy zbiór par właściwość-wartość:</a:t>
            </a:r>
          </a:p>
          <a:p>
            <a:pPr>
              <a:buNone/>
            </a:pPr>
            <a:r>
              <a:rPr lang="pl-PL" b="1" dirty="0" smtClean="0"/>
              <a:t> selektor { właściwość: wartość; … } </a:t>
            </a:r>
          </a:p>
          <a:p>
            <a:pPr>
              <a:buNone/>
            </a:pPr>
            <a:r>
              <a:rPr lang="pl-PL" dirty="0" smtClean="0"/>
              <a:t>Selektor określa, jakich elementów strony dotyczy reguła, definicja zaś mówi, jakie wartości powinny przyjąć wybrane właściwości tych elementów, takie jak kolor czy styl tekstu. </a:t>
            </a:r>
          </a:p>
          <a:p>
            <a:pPr>
              <a:buNone/>
            </a:pPr>
            <a:r>
              <a:rPr lang="pl-PL" dirty="0" smtClean="0"/>
              <a:t>Przykładowo następująca reguła: </a:t>
            </a:r>
          </a:p>
          <a:p>
            <a:pPr>
              <a:buNone/>
            </a:pPr>
            <a:r>
              <a:rPr lang="pl-PL" b="1" dirty="0" smtClean="0"/>
              <a:t>h1 { </a:t>
            </a:r>
            <a:r>
              <a:rPr lang="pl-PL" b="1" dirty="0" err="1" smtClean="0"/>
              <a:t>font-family</a:t>
            </a:r>
            <a:r>
              <a:rPr lang="pl-PL" b="1" dirty="0" smtClean="0"/>
              <a:t>: Arial; font-style: </a:t>
            </a:r>
            <a:r>
              <a:rPr lang="pl-PL" b="1" dirty="0" err="1" smtClean="0"/>
              <a:t>italic</a:t>
            </a:r>
            <a:r>
              <a:rPr lang="pl-PL" b="1" dirty="0" smtClean="0"/>
              <a:t> }</a:t>
            </a:r>
          </a:p>
          <a:p>
            <a:pPr>
              <a:buNone/>
            </a:pPr>
            <a:r>
              <a:rPr lang="pl-PL" dirty="0" smtClean="0"/>
              <a:t> określa, że tekst wewnątrz wszystkich elementów h1 na stronie powinien zostać wyświetlony krojem Arial, pismem pochyłym. </a:t>
            </a:r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Reguły CSS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Operatory logiczne</a:t>
            </a:r>
            <a:endParaRPr lang="pl-PL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3188" y="1643050"/>
            <a:ext cx="8433653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Obiekt  </a:t>
            </a:r>
            <a:r>
              <a:rPr lang="pl-PL" dirty="0" err="1" smtClean="0"/>
              <a:t>Math</a:t>
            </a:r>
            <a:r>
              <a:rPr lang="pl-PL" dirty="0" smtClean="0"/>
              <a:t>() - metody</a:t>
            </a:r>
            <a:endParaRPr lang="pl-PL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214422"/>
            <a:ext cx="7169163" cy="5285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500174"/>
            <a:ext cx="7507307" cy="2745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Operacje na </a:t>
            </a:r>
            <a:r>
              <a:rPr lang="pl-PL" dirty="0" err="1" smtClean="0"/>
              <a:t>Stringach</a:t>
            </a:r>
            <a:endParaRPr lang="pl-PL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5" y="1357298"/>
            <a:ext cx="8572560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const</a:t>
            </a:r>
            <a:r>
              <a:rPr lang="pl-PL" dirty="0" smtClean="0"/>
              <a:t> </a:t>
            </a:r>
            <a:r>
              <a:rPr lang="pl-PL" dirty="0" err="1" smtClean="0"/>
              <a:t>text</a:t>
            </a:r>
            <a:r>
              <a:rPr lang="pl-PL" dirty="0" smtClean="0"/>
              <a:t> = "Ala ma kota";</a:t>
            </a:r>
          </a:p>
          <a:p>
            <a:endParaRPr lang="pl-PL" dirty="0" smtClean="0"/>
          </a:p>
          <a:p>
            <a:pPr>
              <a:buNone/>
            </a:pPr>
            <a:r>
              <a:rPr lang="pl-PL" dirty="0" smtClean="0"/>
              <a:t> </a:t>
            </a:r>
            <a:r>
              <a:rPr lang="pl-PL" dirty="0" err="1" smtClean="0"/>
              <a:t>text.length</a:t>
            </a:r>
            <a:r>
              <a:rPr lang="pl-PL" dirty="0" smtClean="0"/>
              <a:t>; //zwróci 11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Pobieranie długości tekstu</a:t>
            </a:r>
            <a:endParaRPr lang="pl-PL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const</a:t>
            </a:r>
            <a:r>
              <a:rPr lang="pl-PL" dirty="0" smtClean="0"/>
              <a:t> </a:t>
            </a:r>
            <a:r>
              <a:rPr lang="pl-PL" dirty="0" err="1" smtClean="0"/>
              <a:t>text</a:t>
            </a:r>
            <a:r>
              <a:rPr lang="pl-PL" dirty="0" smtClean="0"/>
              <a:t> = "Ala ma kota, a kot ma Ale"; </a:t>
            </a:r>
            <a:r>
              <a:rPr lang="pl-PL" dirty="0" err="1" smtClean="0"/>
              <a:t>console.log</a:t>
            </a:r>
            <a:r>
              <a:rPr lang="pl-PL" dirty="0" smtClean="0"/>
              <a:t>(</a:t>
            </a:r>
            <a:r>
              <a:rPr lang="pl-PL" dirty="0" err="1" smtClean="0"/>
              <a:t>text.charAt</a:t>
            </a:r>
            <a:r>
              <a:rPr lang="pl-PL" dirty="0" smtClean="0"/>
              <a:t>(0)); //A </a:t>
            </a:r>
            <a:r>
              <a:rPr lang="pl-PL" dirty="0" err="1" smtClean="0"/>
              <a:t>console.log</a:t>
            </a:r>
            <a:r>
              <a:rPr lang="pl-PL" dirty="0" smtClean="0"/>
              <a:t>(</a:t>
            </a:r>
            <a:r>
              <a:rPr lang="pl-PL" dirty="0" err="1" smtClean="0"/>
              <a:t>text.charAt</a:t>
            </a:r>
            <a:r>
              <a:rPr lang="pl-PL" dirty="0" smtClean="0"/>
              <a:t>(4)); //m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Pobieranie znaku z pozycji</a:t>
            </a:r>
            <a:endParaRPr lang="pl-PL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const</a:t>
            </a:r>
            <a:r>
              <a:rPr lang="pl-PL" dirty="0" smtClean="0"/>
              <a:t> </a:t>
            </a:r>
            <a:r>
              <a:rPr lang="pl-PL" dirty="0" err="1" smtClean="0"/>
              <a:t>text</a:t>
            </a:r>
            <a:r>
              <a:rPr lang="pl-PL" dirty="0" smtClean="0"/>
              <a:t> = "Ala ma kota"; </a:t>
            </a:r>
            <a:r>
              <a:rPr lang="pl-PL" dirty="0" err="1" smtClean="0"/>
              <a:t>console.log</a:t>
            </a:r>
            <a:r>
              <a:rPr lang="pl-PL" dirty="0" smtClean="0"/>
              <a:t>(</a:t>
            </a:r>
            <a:r>
              <a:rPr lang="pl-PL" dirty="0" err="1" smtClean="0"/>
              <a:t>text.charCodeAt</a:t>
            </a:r>
            <a:r>
              <a:rPr lang="pl-PL" dirty="0" smtClean="0"/>
              <a:t>(0)); //65 (A) </a:t>
            </a:r>
            <a:r>
              <a:rPr lang="pl-PL" dirty="0" err="1" smtClean="0"/>
              <a:t>console.log</a:t>
            </a:r>
            <a:r>
              <a:rPr lang="pl-PL" dirty="0" smtClean="0"/>
              <a:t>(</a:t>
            </a:r>
            <a:r>
              <a:rPr lang="pl-PL" dirty="0" err="1" smtClean="0"/>
              <a:t>text.charCodeAt</a:t>
            </a:r>
            <a:r>
              <a:rPr lang="pl-PL" dirty="0" smtClean="0"/>
              <a:t>(4)); //109 (m)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Pobieranie kodu znaku</a:t>
            </a:r>
            <a:endParaRPr lang="pl-PL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const</a:t>
            </a:r>
            <a:r>
              <a:rPr lang="pl-PL" dirty="0" smtClean="0"/>
              <a:t> </a:t>
            </a:r>
            <a:r>
              <a:rPr lang="pl-PL" dirty="0" err="1" smtClean="0"/>
              <a:t>text</a:t>
            </a:r>
            <a:r>
              <a:rPr lang="pl-PL" dirty="0" smtClean="0"/>
              <a:t> = "Ala ma kota"; </a:t>
            </a:r>
            <a:r>
              <a:rPr lang="pl-PL" dirty="0" err="1" smtClean="0"/>
              <a:t>console.log</a:t>
            </a:r>
            <a:r>
              <a:rPr lang="pl-PL" dirty="0" smtClean="0"/>
              <a:t>(</a:t>
            </a:r>
            <a:r>
              <a:rPr lang="pl-PL" dirty="0" err="1" smtClean="0"/>
              <a:t>text.toUpperCase</a:t>
            </a:r>
            <a:r>
              <a:rPr lang="pl-PL" dirty="0" smtClean="0"/>
              <a:t>()); //ALA MA KOTA </a:t>
            </a:r>
          </a:p>
          <a:p>
            <a:r>
              <a:rPr lang="pl-PL" dirty="0" err="1" smtClean="0"/>
              <a:t>console.log</a:t>
            </a:r>
            <a:r>
              <a:rPr lang="pl-PL" dirty="0" smtClean="0"/>
              <a:t>(</a:t>
            </a:r>
            <a:r>
              <a:rPr lang="pl-PL" dirty="0" err="1" smtClean="0"/>
              <a:t>text.toLowerCase</a:t>
            </a:r>
            <a:r>
              <a:rPr lang="pl-PL" dirty="0" smtClean="0"/>
              <a:t>()); //</a:t>
            </a:r>
            <a:r>
              <a:rPr lang="pl-PL" dirty="0" err="1" smtClean="0"/>
              <a:t>ala</a:t>
            </a:r>
            <a:r>
              <a:rPr lang="pl-PL" dirty="0" smtClean="0"/>
              <a:t> ma kota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Wielkość liter</a:t>
            </a:r>
            <a:endParaRPr lang="pl-PL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const</a:t>
            </a:r>
            <a:r>
              <a:rPr lang="pl-PL" dirty="0" smtClean="0"/>
              <a:t> </a:t>
            </a:r>
            <a:r>
              <a:rPr lang="pl-PL" dirty="0" err="1" smtClean="0"/>
              <a:t>text</a:t>
            </a:r>
            <a:r>
              <a:rPr lang="pl-PL" dirty="0" smtClean="0"/>
              <a:t> = "Ala ma kota"; </a:t>
            </a:r>
            <a:r>
              <a:rPr lang="pl-PL" dirty="0" err="1" smtClean="0"/>
              <a:t>console.log</a:t>
            </a:r>
            <a:r>
              <a:rPr lang="pl-PL" dirty="0" smtClean="0"/>
              <a:t>(</a:t>
            </a:r>
            <a:r>
              <a:rPr lang="pl-PL" dirty="0" err="1" smtClean="0"/>
              <a:t>text.substr</a:t>
            </a:r>
            <a:r>
              <a:rPr lang="pl-PL" dirty="0" smtClean="0"/>
              <a:t>(0)); //Ala ma kota </a:t>
            </a:r>
            <a:r>
              <a:rPr lang="pl-PL" dirty="0" err="1" smtClean="0"/>
              <a:t>console.log</a:t>
            </a:r>
            <a:r>
              <a:rPr lang="pl-PL" dirty="0" smtClean="0"/>
              <a:t>(</a:t>
            </a:r>
            <a:r>
              <a:rPr lang="pl-PL" dirty="0" err="1" smtClean="0"/>
              <a:t>text.substr</a:t>
            </a:r>
            <a:r>
              <a:rPr lang="pl-PL" dirty="0" smtClean="0"/>
              <a:t>(0, 3)); //Ala </a:t>
            </a:r>
            <a:r>
              <a:rPr lang="pl-PL" dirty="0" err="1" smtClean="0"/>
              <a:t>console.log</a:t>
            </a:r>
            <a:r>
              <a:rPr lang="pl-PL" dirty="0" smtClean="0"/>
              <a:t>(</a:t>
            </a:r>
            <a:r>
              <a:rPr lang="pl-PL" dirty="0" err="1" smtClean="0"/>
              <a:t>text.substr</a:t>
            </a:r>
            <a:r>
              <a:rPr lang="pl-PL" dirty="0" smtClean="0"/>
              <a:t>(7, 4)); //kota </a:t>
            </a:r>
            <a:r>
              <a:rPr lang="pl-PL" dirty="0" err="1" smtClean="0"/>
              <a:t>console.log</a:t>
            </a:r>
            <a:r>
              <a:rPr lang="pl-PL" dirty="0" smtClean="0"/>
              <a:t>(</a:t>
            </a:r>
            <a:r>
              <a:rPr lang="pl-PL" dirty="0" err="1" smtClean="0"/>
              <a:t>text.substr</a:t>
            </a:r>
            <a:r>
              <a:rPr lang="pl-PL" dirty="0" smtClean="0"/>
              <a:t>(4, </a:t>
            </a:r>
            <a:r>
              <a:rPr lang="pl-PL" dirty="0" err="1" smtClean="0"/>
              <a:t>text.length</a:t>
            </a:r>
            <a:r>
              <a:rPr lang="pl-PL" dirty="0" smtClean="0"/>
              <a:t> - 4)); //wypisze tekst od 4 litery do końca - "ma kota„</a:t>
            </a:r>
          </a:p>
          <a:p>
            <a:endParaRPr lang="pl-PL" dirty="0" smtClean="0"/>
          </a:p>
          <a:p>
            <a:r>
              <a:rPr lang="pl-PL" dirty="0" err="1" smtClean="0"/>
              <a:t>Substring</a:t>
            </a:r>
            <a:r>
              <a:rPr lang="pl-PL" dirty="0" smtClean="0"/>
              <a:t>(początek, koniec)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Pobieranie kawałka tekstu (początek-długość)</a:t>
            </a:r>
            <a:endParaRPr lang="pl-PL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Przycinanie tekstu</a:t>
            </a:r>
            <a:endParaRPr lang="pl-PL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428735"/>
            <a:ext cx="4857784" cy="4937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Selektor typu odnosi się do wszystkich elementów określonego rodzaju. Przykładowo reguła:</a:t>
            </a:r>
          </a:p>
          <a:p>
            <a:pPr>
              <a:buNone/>
            </a:pPr>
            <a:r>
              <a:rPr lang="pl-PL" b="1" dirty="0" smtClean="0"/>
              <a:t> h1 { </a:t>
            </a:r>
            <a:r>
              <a:rPr lang="pl-PL" b="1" dirty="0" err="1" smtClean="0"/>
              <a:t>font-weight</a:t>
            </a:r>
            <a:r>
              <a:rPr lang="pl-PL" b="1" dirty="0" smtClean="0"/>
              <a:t>: </a:t>
            </a:r>
            <a:r>
              <a:rPr lang="pl-PL" b="1" dirty="0" err="1" smtClean="0"/>
              <a:t>bold</a:t>
            </a:r>
            <a:r>
              <a:rPr lang="pl-PL" b="1" dirty="0" smtClean="0"/>
              <a:t> } </a:t>
            </a:r>
          </a:p>
          <a:p>
            <a:pPr>
              <a:buNone/>
            </a:pPr>
            <a:r>
              <a:rPr lang="pl-PL" dirty="0" smtClean="0"/>
              <a:t>zostanie zastosowana dla wszystkich elementów h1 w dokumencie.</a:t>
            </a:r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Rodzaje selektorów</a:t>
            </a:r>
            <a:br>
              <a:rPr lang="pl-PL" dirty="0" smtClean="0"/>
            </a:br>
            <a:r>
              <a:rPr lang="pl-PL" dirty="0" smtClean="0"/>
              <a:t>selektory typu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Instrukcje warunkowe</a:t>
            </a:r>
            <a:endParaRPr lang="pl-PL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714488"/>
            <a:ext cx="6371743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Pętla for</a:t>
            </a:r>
            <a:endParaRPr lang="pl-PL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2714620"/>
            <a:ext cx="360045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Pętla </a:t>
            </a:r>
            <a:r>
              <a:rPr lang="pl-PL" dirty="0" err="1" smtClean="0"/>
              <a:t>while</a:t>
            </a:r>
            <a:endParaRPr lang="pl-PL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8662" y="1785926"/>
            <a:ext cx="3972480" cy="2076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8" y="3214686"/>
            <a:ext cx="2381250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Funkcje</a:t>
            </a:r>
            <a:endParaRPr lang="pl-PL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7" y="2000240"/>
            <a:ext cx="8358246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Parametry funkcji</a:t>
            </a:r>
            <a:endParaRPr lang="pl-PL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357298"/>
            <a:ext cx="307657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868" y="3571876"/>
            <a:ext cx="4933950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Tworzenie tablicy</a:t>
            </a:r>
            <a:endParaRPr lang="pl-PL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785926"/>
            <a:ext cx="8631237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4000504"/>
            <a:ext cx="885828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/>
              <a:t>&lt;body&gt;</a:t>
            </a:r>
          </a:p>
          <a:p>
            <a:pPr>
              <a:buNone/>
            </a:pPr>
            <a:r>
              <a:rPr lang="pl-PL" b="1" dirty="0" smtClean="0"/>
              <a:t>&lt;</a:t>
            </a:r>
            <a:r>
              <a:rPr lang="pl-PL" b="1" dirty="0" err="1" smtClean="0"/>
              <a:t>script</a:t>
            </a:r>
            <a:r>
              <a:rPr lang="pl-PL" b="1" dirty="0" smtClean="0"/>
              <a:t>&gt; </a:t>
            </a:r>
            <a:r>
              <a:rPr lang="pl-PL" b="1" dirty="0" err="1" smtClean="0"/>
              <a:t>console.log</a:t>
            </a:r>
            <a:r>
              <a:rPr lang="pl-PL" b="1" dirty="0" smtClean="0"/>
              <a:t>("Nasz pierwszy skrypt!"); &lt;/</a:t>
            </a:r>
            <a:r>
              <a:rPr lang="pl-PL" b="1" dirty="0" err="1" smtClean="0"/>
              <a:t>script</a:t>
            </a:r>
            <a:r>
              <a:rPr lang="pl-PL" b="1" dirty="0" smtClean="0"/>
              <a:t>&gt; </a:t>
            </a:r>
          </a:p>
          <a:p>
            <a:pPr>
              <a:buNone/>
            </a:pPr>
            <a:r>
              <a:rPr lang="pl-PL" dirty="0" smtClean="0"/>
              <a:t>&lt;/body&gt;</a:t>
            </a:r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Skrypty </a:t>
            </a:r>
            <a:r>
              <a:rPr lang="pl-PL" dirty="0" err="1" smtClean="0"/>
              <a:t>JavaScript</a:t>
            </a:r>
            <a:r>
              <a:rPr lang="pl-PL" dirty="0" smtClean="0"/>
              <a:t> na stronie</a:t>
            </a:r>
            <a:endParaRPr lang="pl-PL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pl-PL" dirty="0" smtClean="0"/>
              <a:t>&lt;!DOCTYPE </a:t>
            </a:r>
            <a:r>
              <a:rPr lang="pl-PL" dirty="0" err="1" smtClean="0"/>
              <a:t>html</a:t>
            </a:r>
            <a:r>
              <a:rPr lang="pl-PL" dirty="0" smtClean="0"/>
              <a:t>&gt;</a:t>
            </a:r>
          </a:p>
          <a:p>
            <a:pPr>
              <a:buNone/>
            </a:pPr>
            <a:r>
              <a:rPr lang="pl-PL" dirty="0" smtClean="0"/>
              <a:t> &lt;</a:t>
            </a:r>
            <a:r>
              <a:rPr lang="pl-PL" dirty="0" err="1" smtClean="0"/>
              <a:t>html</a:t>
            </a:r>
            <a:r>
              <a:rPr lang="pl-PL" dirty="0" smtClean="0"/>
              <a:t>&gt;</a:t>
            </a:r>
          </a:p>
          <a:p>
            <a:pPr>
              <a:buNone/>
            </a:pPr>
            <a:r>
              <a:rPr lang="pl-PL" dirty="0" smtClean="0"/>
              <a:t> &lt;</a:t>
            </a:r>
            <a:r>
              <a:rPr lang="pl-PL" dirty="0" err="1" smtClean="0"/>
              <a:t>head</a:t>
            </a:r>
            <a:r>
              <a:rPr lang="pl-PL" dirty="0" smtClean="0"/>
              <a:t>&gt; </a:t>
            </a:r>
          </a:p>
          <a:p>
            <a:pPr>
              <a:buNone/>
            </a:pPr>
            <a:r>
              <a:rPr lang="pl-PL" dirty="0" smtClean="0"/>
              <a:t>&lt;meta charset="UTF-8"&gt; &lt;</a:t>
            </a:r>
            <a:r>
              <a:rPr lang="pl-PL" dirty="0" err="1" smtClean="0"/>
              <a:t>title&gt;Document</a:t>
            </a:r>
            <a:r>
              <a:rPr lang="pl-PL" dirty="0" smtClean="0"/>
              <a:t>&lt;/</a:t>
            </a:r>
            <a:r>
              <a:rPr lang="pl-PL" dirty="0" err="1" smtClean="0"/>
              <a:t>title</a:t>
            </a:r>
            <a:r>
              <a:rPr lang="pl-PL" dirty="0" smtClean="0"/>
              <a:t>&gt;</a:t>
            </a:r>
          </a:p>
          <a:p>
            <a:pPr>
              <a:buNone/>
            </a:pPr>
            <a:r>
              <a:rPr lang="pl-PL" dirty="0" smtClean="0"/>
              <a:t> &lt;</a:t>
            </a:r>
            <a:r>
              <a:rPr lang="pl-PL" dirty="0" err="1" smtClean="0"/>
              <a:t>script</a:t>
            </a:r>
            <a:r>
              <a:rPr lang="pl-PL" dirty="0" smtClean="0"/>
              <a:t> </a:t>
            </a:r>
            <a:r>
              <a:rPr lang="pl-PL" dirty="0" err="1" smtClean="0"/>
              <a:t>src="modernizr.js</a:t>
            </a:r>
            <a:r>
              <a:rPr lang="pl-PL" dirty="0" smtClean="0"/>
              <a:t>"&gt;&lt;/</a:t>
            </a:r>
            <a:r>
              <a:rPr lang="pl-PL" dirty="0" err="1" smtClean="0"/>
              <a:t>script</a:t>
            </a:r>
            <a:r>
              <a:rPr lang="pl-PL" dirty="0" smtClean="0"/>
              <a:t>&gt; &lt;/</a:t>
            </a:r>
            <a:r>
              <a:rPr lang="pl-PL" dirty="0" err="1" smtClean="0"/>
              <a:t>head</a:t>
            </a:r>
            <a:r>
              <a:rPr lang="pl-PL" dirty="0" smtClean="0"/>
              <a:t>&gt; </a:t>
            </a:r>
          </a:p>
          <a:p>
            <a:pPr>
              <a:buNone/>
            </a:pPr>
            <a:r>
              <a:rPr lang="pl-PL" dirty="0" smtClean="0"/>
              <a:t>&lt;body&gt; ..treść strony... </a:t>
            </a:r>
          </a:p>
          <a:p>
            <a:pPr>
              <a:buNone/>
            </a:pPr>
            <a:r>
              <a:rPr lang="pl-PL" dirty="0" smtClean="0"/>
              <a:t>&lt;</a:t>
            </a:r>
            <a:r>
              <a:rPr lang="pl-PL" dirty="0" err="1" smtClean="0"/>
              <a:t>script</a:t>
            </a:r>
            <a:r>
              <a:rPr lang="pl-PL" dirty="0" smtClean="0"/>
              <a:t> </a:t>
            </a:r>
            <a:r>
              <a:rPr lang="pl-PL" dirty="0" err="1" smtClean="0"/>
              <a:t>src="super-script.js</a:t>
            </a:r>
            <a:r>
              <a:rPr lang="pl-PL" dirty="0" smtClean="0"/>
              <a:t>"&gt;</a:t>
            </a:r>
          </a:p>
          <a:p>
            <a:pPr>
              <a:buNone/>
            </a:pPr>
            <a:r>
              <a:rPr lang="pl-PL" dirty="0" smtClean="0"/>
              <a:t>&lt;/</a:t>
            </a:r>
            <a:r>
              <a:rPr lang="pl-PL" dirty="0" err="1" smtClean="0"/>
              <a:t>script</a:t>
            </a:r>
            <a:r>
              <a:rPr lang="pl-PL" dirty="0" smtClean="0"/>
              <a:t>&gt;</a:t>
            </a:r>
          </a:p>
          <a:p>
            <a:pPr>
              <a:buNone/>
            </a:pPr>
            <a:r>
              <a:rPr lang="pl-PL" dirty="0" smtClean="0"/>
              <a:t> &lt;/body&gt; </a:t>
            </a:r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r>
              <a:rPr lang="pl-PL" dirty="0" smtClean="0"/>
              <a:t>&lt;/</a:t>
            </a:r>
            <a:r>
              <a:rPr lang="pl-PL" dirty="0" err="1" smtClean="0"/>
              <a:t>html</a:t>
            </a:r>
            <a:r>
              <a:rPr lang="pl-PL" dirty="0" smtClean="0"/>
              <a:t>&gt;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 oddzielnym pliku</a:t>
            </a:r>
            <a:endParaRPr lang="pl-PL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/>
              <a:t>&lt;</a:t>
            </a:r>
            <a:r>
              <a:rPr lang="pl-PL" dirty="0" err="1" smtClean="0"/>
              <a:t>script</a:t>
            </a:r>
            <a:r>
              <a:rPr lang="pl-PL" dirty="0" smtClean="0"/>
              <a:t> </a:t>
            </a:r>
            <a:r>
              <a:rPr lang="pl-PL" dirty="0" err="1" smtClean="0"/>
              <a:t>src</a:t>
            </a:r>
            <a:r>
              <a:rPr lang="pl-PL" dirty="0" smtClean="0"/>
              <a:t>="..." </a:t>
            </a:r>
            <a:r>
              <a:rPr lang="pl-PL" dirty="0" err="1" smtClean="0"/>
              <a:t>defer</a:t>
            </a:r>
            <a:r>
              <a:rPr lang="pl-PL" dirty="0" smtClean="0"/>
              <a:t>&gt;</a:t>
            </a:r>
          </a:p>
          <a:p>
            <a:pPr>
              <a:buNone/>
            </a:pPr>
            <a:r>
              <a:rPr lang="pl-PL" dirty="0" smtClean="0"/>
              <a:t>&lt;/</a:t>
            </a:r>
            <a:r>
              <a:rPr lang="pl-PL" dirty="0" err="1" smtClean="0"/>
              <a:t>script</a:t>
            </a:r>
            <a:r>
              <a:rPr lang="pl-PL" dirty="0" smtClean="0"/>
              <a:t>&gt; &lt;</a:t>
            </a:r>
            <a:r>
              <a:rPr lang="pl-PL" dirty="0" err="1" smtClean="0"/>
              <a:t>script</a:t>
            </a:r>
            <a:r>
              <a:rPr lang="pl-PL" dirty="0" smtClean="0"/>
              <a:t> </a:t>
            </a:r>
            <a:r>
              <a:rPr lang="pl-PL" dirty="0" err="1" smtClean="0"/>
              <a:t>src</a:t>
            </a:r>
            <a:r>
              <a:rPr lang="pl-PL" dirty="0" smtClean="0"/>
              <a:t>="..." </a:t>
            </a:r>
            <a:r>
              <a:rPr lang="pl-PL" dirty="0" err="1" smtClean="0"/>
              <a:t>async</a:t>
            </a:r>
            <a:r>
              <a:rPr lang="pl-PL" dirty="0" smtClean="0"/>
              <a:t>&gt;</a:t>
            </a:r>
          </a:p>
          <a:p>
            <a:pPr>
              <a:buNone/>
            </a:pPr>
            <a:r>
              <a:rPr lang="pl-PL" dirty="0" smtClean="0"/>
              <a:t>&lt;/</a:t>
            </a:r>
            <a:r>
              <a:rPr lang="pl-PL" dirty="0" err="1" smtClean="0"/>
              <a:t>script</a:t>
            </a:r>
            <a:r>
              <a:rPr lang="pl-PL" dirty="0" smtClean="0"/>
              <a:t>&gt; &lt;</a:t>
            </a:r>
            <a:r>
              <a:rPr lang="pl-PL" dirty="0" err="1" smtClean="0"/>
              <a:t>script</a:t>
            </a:r>
            <a:r>
              <a:rPr lang="pl-PL" dirty="0" smtClean="0"/>
              <a:t> </a:t>
            </a:r>
            <a:r>
              <a:rPr lang="pl-PL" dirty="0" err="1" smtClean="0"/>
              <a:t>src</a:t>
            </a:r>
            <a:r>
              <a:rPr lang="pl-PL" dirty="0" smtClean="0"/>
              <a:t>="..." </a:t>
            </a:r>
            <a:r>
              <a:rPr lang="pl-PL" dirty="0" err="1" smtClean="0"/>
              <a:t>async</a:t>
            </a:r>
            <a:r>
              <a:rPr lang="pl-PL" dirty="0" smtClean="0"/>
              <a:t> </a:t>
            </a:r>
            <a:r>
              <a:rPr lang="pl-PL" dirty="0" err="1" smtClean="0"/>
              <a:t>defer</a:t>
            </a:r>
            <a:r>
              <a:rPr lang="pl-PL" dirty="0" smtClean="0"/>
              <a:t>&gt;&lt;/</a:t>
            </a:r>
            <a:r>
              <a:rPr lang="pl-PL" dirty="0" err="1" smtClean="0"/>
              <a:t>script</a:t>
            </a:r>
            <a:r>
              <a:rPr lang="pl-PL" dirty="0" smtClean="0"/>
              <a:t>&gt;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Atrybuty </a:t>
            </a:r>
            <a:r>
              <a:rPr lang="pl-PL" dirty="0" err="1" smtClean="0"/>
              <a:t>async</a:t>
            </a:r>
            <a:r>
              <a:rPr lang="pl-PL" dirty="0" smtClean="0"/>
              <a:t> i </a:t>
            </a:r>
            <a:r>
              <a:rPr lang="pl-PL" dirty="0" err="1" smtClean="0"/>
              <a:t>defer</a:t>
            </a:r>
            <a:r>
              <a:rPr lang="pl-PL" dirty="0" smtClean="0"/>
              <a:t/>
            </a:r>
            <a:br>
              <a:rPr lang="pl-PL" dirty="0" smtClean="0"/>
            </a:br>
            <a:endParaRPr lang="pl-PL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dirty="0" smtClean="0"/>
              <a:t>Atrybut </a:t>
            </a:r>
            <a:r>
              <a:rPr lang="pl-PL" b="1" dirty="0" err="1" smtClean="0"/>
              <a:t>async</a:t>
            </a:r>
            <a:r>
              <a:rPr lang="pl-PL" dirty="0" smtClean="0"/>
              <a:t> powoduje, że jeżeli przeglądarka czytając kod strony natrafi na plik ze skryptem zacznie go wczytywać w tle, równocześnie czytając dalszą część kodu strony. Jeżeli cały plik ze skryptem się wczyta, wtedy kod zostanie odpalony.</a:t>
            </a:r>
          </a:p>
          <a:p>
            <a:r>
              <a:rPr lang="pl-PL" dirty="0" smtClean="0"/>
              <a:t>Atrybut </a:t>
            </a:r>
            <a:r>
              <a:rPr lang="pl-PL" b="1" dirty="0" err="1" smtClean="0"/>
              <a:t>defer</a:t>
            </a:r>
            <a:r>
              <a:rPr lang="pl-PL" dirty="0" smtClean="0"/>
              <a:t> działa w miarę podobnie. Plik ze skryptem też będzie wczytywany w tle. Różnica jest taka, że jeżeli przeglądarka wczyta już cały plik ze skryptem, odpali go po załadowaniu całego dokumentu.</a:t>
            </a:r>
          </a:p>
          <a:p>
            <a:r>
              <a:rPr lang="pl-PL" dirty="0" smtClean="0"/>
              <a:t>Różnica między tymi atrybutami jest też taka, że skrypty z atrybutem </a:t>
            </a:r>
            <a:r>
              <a:rPr lang="pl-PL" dirty="0" err="1" smtClean="0"/>
              <a:t>defer</a:t>
            </a:r>
            <a:r>
              <a:rPr lang="pl-PL" dirty="0" smtClean="0"/>
              <a:t> będą odpalane w kolejności w jakiej zostały wstawione do dokumentu. W przypadku </a:t>
            </a:r>
            <a:r>
              <a:rPr lang="pl-PL" dirty="0" err="1" smtClean="0"/>
              <a:t>async</a:t>
            </a:r>
            <a:r>
              <a:rPr lang="pl-PL" dirty="0" smtClean="0"/>
              <a:t> skrypty będą odpalane w kolejności "kto pierwszy ten lepszy", czyli który skrypt wczyta się wcześniej, ten zostanie wcześniej odpalony.</a:t>
            </a:r>
          </a:p>
          <a:p>
            <a:pPr>
              <a:buNone/>
            </a:pP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Selektor klasy odnosi się do wszystkich elementów o określonej wartości atrybutu </a:t>
            </a:r>
            <a:r>
              <a:rPr lang="pl-PL" dirty="0" err="1" smtClean="0"/>
              <a:t>class</a:t>
            </a:r>
            <a:r>
              <a:rPr lang="pl-PL" dirty="0" smtClean="0"/>
              <a:t>. Przykładowo reguła:</a:t>
            </a:r>
          </a:p>
          <a:p>
            <a:pPr>
              <a:buNone/>
            </a:pPr>
            <a:r>
              <a:rPr lang="pl-PL" b="1" dirty="0" smtClean="0"/>
              <a:t> .akapit { </a:t>
            </a:r>
            <a:r>
              <a:rPr lang="pl-PL" b="1" dirty="0" err="1" smtClean="0"/>
              <a:t>font-weight</a:t>
            </a:r>
            <a:r>
              <a:rPr lang="pl-PL" b="1" dirty="0" smtClean="0"/>
              <a:t>: </a:t>
            </a:r>
            <a:r>
              <a:rPr lang="pl-PL" b="1" dirty="0" err="1" smtClean="0"/>
              <a:t>bold</a:t>
            </a:r>
            <a:r>
              <a:rPr lang="pl-PL" b="1" dirty="0" smtClean="0"/>
              <a:t>; } </a:t>
            </a:r>
          </a:p>
          <a:p>
            <a:pPr>
              <a:buNone/>
            </a:pPr>
            <a:r>
              <a:rPr lang="pl-PL" dirty="0" smtClean="0"/>
              <a:t>zostanie zastosowana dla elementów dowolnego rodzaju, którym przypisano klasę akapit, np.:</a:t>
            </a:r>
          </a:p>
          <a:p>
            <a:pPr>
              <a:buNone/>
            </a:pPr>
            <a:r>
              <a:rPr lang="pl-PL" b="1" dirty="0" smtClean="0"/>
              <a:t>&lt;p </a:t>
            </a:r>
            <a:r>
              <a:rPr lang="pl-PL" b="1" dirty="0" err="1" smtClean="0"/>
              <a:t>class=„akapit</a:t>
            </a:r>
            <a:r>
              <a:rPr lang="pl-PL" b="1" dirty="0" smtClean="0"/>
              <a:t>”&gt;…&lt;/p&gt;</a:t>
            </a:r>
          </a:p>
          <a:p>
            <a:pPr>
              <a:buNone/>
            </a:pPr>
            <a:endParaRPr lang="pl-PL" dirty="0" smtClean="0"/>
          </a:p>
          <a:p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Selektor klasy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pl-PL" dirty="0" smtClean="0"/>
              <a:t>&lt;!DOCTYPE </a:t>
            </a:r>
            <a:r>
              <a:rPr lang="pl-PL" dirty="0" err="1" smtClean="0"/>
              <a:t>html</a:t>
            </a:r>
            <a:r>
              <a:rPr lang="pl-PL" dirty="0" smtClean="0"/>
              <a:t>&gt;</a:t>
            </a:r>
          </a:p>
          <a:p>
            <a:pPr>
              <a:buNone/>
            </a:pPr>
            <a:r>
              <a:rPr lang="pl-PL" dirty="0" smtClean="0"/>
              <a:t> &lt;</a:t>
            </a:r>
            <a:r>
              <a:rPr lang="pl-PL" dirty="0" err="1" smtClean="0"/>
              <a:t>html</a:t>
            </a:r>
            <a:r>
              <a:rPr lang="pl-PL" dirty="0" smtClean="0"/>
              <a:t>&gt;</a:t>
            </a:r>
          </a:p>
          <a:p>
            <a:pPr>
              <a:buNone/>
            </a:pPr>
            <a:r>
              <a:rPr lang="pl-PL" dirty="0" smtClean="0"/>
              <a:t> &lt;</a:t>
            </a:r>
            <a:r>
              <a:rPr lang="pl-PL" dirty="0" err="1" smtClean="0"/>
              <a:t>head</a:t>
            </a:r>
            <a:r>
              <a:rPr lang="pl-PL" dirty="0" smtClean="0"/>
              <a:t>&gt;</a:t>
            </a:r>
          </a:p>
          <a:p>
            <a:pPr>
              <a:buNone/>
            </a:pPr>
            <a:r>
              <a:rPr lang="pl-PL" dirty="0" smtClean="0"/>
              <a:t> &lt;meta charset="UTF-8"&gt; &lt;</a:t>
            </a:r>
            <a:r>
              <a:rPr lang="pl-PL" dirty="0" err="1" smtClean="0"/>
              <a:t>title&gt;Document</a:t>
            </a:r>
            <a:r>
              <a:rPr lang="pl-PL" dirty="0" smtClean="0"/>
              <a:t>&lt;/</a:t>
            </a:r>
            <a:r>
              <a:rPr lang="pl-PL" dirty="0" err="1" smtClean="0"/>
              <a:t>title</a:t>
            </a:r>
            <a:r>
              <a:rPr lang="pl-PL" dirty="0" smtClean="0"/>
              <a:t>&gt;</a:t>
            </a:r>
          </a:p>
          <a:p>
            <a:pPr>
              <a:buNone/>
            </a:pPr>
            <a:r>
              <a:rPr lang="pl-PL" dirty="0" smtClean="0"/>
              <a:t> &lt;</a:t>
            </a:r>
            <a:r>
              <a:rPr lang="pl-PL" dirty="0" err="1" smtClean="0"/>
              <a:t>script</a:t>
            </a:r>
            <a:r>
              <a:rPr lang="pl-PL" dirty="0" smtClean="0"/>
              <a:t> </a:t>
            </a:r>
            <a:r>
              <a:rPr lang="pl-PL" dirty="0" err="1" smtClean="0"/>
              <a:t>defer</a:t>
            </a:r>
            <a:r>
              <a:rPr lang="pl-PL" dirty="0" smtClean="0"/>
              <a:t> </a:t>
            </a:r>
            <a:r>
              <a:rPr lang="pl-PL" dirty="0" err="1" smtClean="0"/>
              <a:t>src="super-script.js</a:t>
            </a:r>
            <a:r>
              <a:rPr lang="pl-PL" dirty="0" smtClean="0"/>
              <a:t>"&gt;</a:t>
            </a:r>
          </a:p>
          <a:p>
            <a:pPr>
              <a:buNone/>
            </a:pPr>
            <a:r>
              <a:rPr lang="pl-PL" dirty="0" smtClean="0"/>
              <a:t>&lt;/</a:t>
            </a:r>
            <a:r>
              <a:rPr lang="pl-PL" dirty="0" err="1" smtClean="0"/>
              <a:t>script</a:t>
            </a:r>
            <a:r>
              <a:rPr lang="pl-PL" dirty="0" smtClean="0"/>
              <a:t>&gt; </a:t>
            </a:r>
          </a:p>
          <a:p>
            <a:pPr>
              <a:buNone/>
            </a:pPr>
            <a:r>
              <a:rPr lang="pl-PL" dirty="0" smtClean="0"/>
              <a:t>&lt;/</a:t>
            </a:r>
            <a:r>
              <a:rPr lang="pl-PL" dirty="0" err="1" smtClean="0"/>
              <a:t>head</a:t>
            </a:r>
            <a:r>
              <a:rPr lang="pl-PL" dirty="0" smtClean="0"/>
              <a:t>&gt; </a:t>
            </a:r>
          </a:p>
          <a:p>
            <a:pPr>
              <a:buNone/>
            </a:pPr>
            <a:r>
              <a:rPr lang="pl-PL" dirty="0" smtClean="0"/>
              <a:t>&lt;body&gt; ..treść strony... &lt;/body&gt;</a:t>
            </a:r>
          </a:p>
          <a:p>
            <a:pPr>
              <a:buNone/>
            </a:pPr>
            <a:r>
              <a:rPr lang="pl-PL" dirty="0" smtClean="0"/>
              <a:t> &lt;/</a:t>
            </a:r>
            <a:r>
              <a:rPr lang="pl-PL" dirty="0" err="1" smtClean="0"/>
              <a:t>html</a:t>
            </a:r>
            <a:r>
              <a:rPr lang="pl-PL" dirty="0" smtClean="0"/>
              <a:t>&gt;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Zalecenia</a:t>
            </a:r>
            <a:endParaRPr lang="pl-PL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pl-PL" dirty="0" err="1" smtClean="0"/>
              <a:t>function</a:t>
            </a:r>
            <a:r>
              <a:rPr lang="pl-PL" dirty="0" smtClean="0"/>
              <a:t> f(){</a:t>
            </a:r>
            <a:br>
              <a:rPr lang="pl-PL" dirty="0" smtClean="0"/>
            </a:br>
            <a:r>
              <a:rPr lang="pl-PL" dirty="0" err="1" smtClean="0"/>
              <a:t>var</a:t>
            </a:r>
            <a:r>
              <a:rPr lang="pl-PL" dirty="0" smtClean="0"/>
              <a:t> x = input1.value</a:t>
            </a:r>
            <a:br>
              <a:rPr lang="pl-PL" dirty="0" smtClean="0"/>
            </a:br>
            <a:r>
              <a:rPr lang="pl-PL" dirty="0" smtClean="0"/>
              <a:t> </a:t>
            </a:r>
            <a:r>
              <a:rPr lang="pl-PL" dirty="0" err="1" smtClean="0"/>
              <a:t>if</a:t>
            </a:r>
            <a:r>
              <a:rPr lang="pl-PL" dirty="0" smtClean="0"/>
              <a:t>(x==""){</a:t>
            </a:r>
            <a:br>
              <a:rPr lang="pl-PL" dirty="0" smtClean="0"/>
            </a:br>
            <a:r>
              <a:rPr lang="pl-PL" dirty="0" smtClean="0"/>
              <a:t> p1.style.color="red"</a:t>
            </a:r>
            <a:br>
              <a:rPr lang="pl-PL" dirty="0" smtClean="0"/>
            </a:br>
            <a:r>
              <a:rPr lang="pl-PL" dirty="0" smtClean="0"/>
              <a:t> p1.innerHTML="WPISZ HASŁO"</a:t>
            </a:r>
            <a:br>
              <a:rPr lang="pl-PL" dirty="0" smtClean="0"/>
            </a:br>
            <a:r>
              <a:rPr lang="pl-PL" dirty="0" smtClean="0"/>
              <a:t> }</a:t>
            </a:r>
            <a:br>
              <a:rPr lang="pl-PL" dirty="0" smtClean="0"/>
            </a:br>
            <a:r>
              <a:rPr lang="pl-PL" dirty="0" smtClean="0"/>
              <a:t> </a:t>
            </a:r>
            <a:r>
              <a:rPr lang="pl-PL" dirty="0" err="1" smtClean="0"/>
              <a:t>else</a:t>
            </a:r>
            <a:r>
              <a:rPr lang="pl-PL" dirty="0" smtClean="0"/>
              <a:t> </a:t>
            </a:r>
            <a:r>
              <a:rPr lang="pl-PL" dirty="0" err="1" smtClean="0"/>
              <a:t>if</a:t>
            </a:r>
            <a:r>
              <a:rPr lang="pl-PL" dirty="0" smtClean="0"/>
              <a:t>(</a:t>
            </a:r>
            <a:r>
              <a:rPr lang="pl-PL" dirty="0" err="1" smtClean="0"/>
              <a:t>x.search</a:t>
            </a:r>
            <a:r>
              <a:rPr lang="pl-PL" dirty="0" smtClean="0"/>
              <a:t>("[0-9]")&gt;=0 &amp;&amp; x.length&gt;6){</a:t>
            </a:r>
            <a:br>
              <a:rPr lang="pl-PL" dirty="0" smtClean="0"/>
            </a:br>
            <a:r>
              <a:rPr lang="pl-PL" dirty="0" smtClean="0"/>
              <a:t> p1.style.color="green"</a:t>
            </a:r>
            <a:br>
              <a:rPr lang="pl-PL" dirty="0" smtClean="0"/>
            </a:br>
            <a:r>
              <a:rPr lang="pl-PL" dirty="0" smtClean="0"/>
              <a:t> p1.innerHTML="DOBRE"        </a:t>
            </a:r>
            <a:br>
              <a:rPr lang="pl-PL" dirty="0" smtClean="0"/>
            </a:br>
            <a:r>
              <a:rPr lang="pl-PL" dirty="0" smtClean="0"/>
              <a:t> }</a:t>
            </a:r>
            <a:br>
              <a:rPr lang="pl-PL" dirty="0" smtClean="0"/>
            </a:br>
            <a:r>
              <a:rPr lang="pl-PL" dirty="0" smtClean="0"/>
              <a:t> </a:t>
            </a:r>
            <a:r>
              <a:rPr lang="pl-PL" dirty="0" err="1" smtClean="0"/>
              <a:t>else</a:t>
            </a:r>
            <a:r>
              <a:rPr lang="pl-PL" dirty="0" smtClean="0"/>
              <a:t> </a:t>
            </a:r>
            <a:r>
              <a:rPr lang="pl-PL" dirty="0" err="1" smtClean="0"/>
              <a:t>if</a:t>
            </a:r>
            <a:r>
              <a:rPr lang="pl-PL" dirty="0" smtClean="0"/>
              <a:t>(</a:t>
            </a:r>
            <a:r>
              <a:rPr lang="pl-PL" dirty="0" err="1" smtClean="0"/>
              <a:t>x.search</a:t>
            </a:r>
            <a:r>
              <a:rPr lang="pl-PL" dirty="0" smtClean="0"/>
              <a:t>("[0-9]")&gt;=0 &amp;&amp; x.length&gt;=4 &amp;&amp; x.length&lt;=6){</a:t>
            </a:r>
            <a:br>
              <a:rPr lang="pl-PL" dirty="0" smtClean="0"/>
            </a:br>
            <a:r>
              <a:rPr lang="pl-PL" dirty="0" smtClean="0"/>
              <a:t> p1.style.color="blue"</a:t>
            </a:r>
            <a:br>
              <a:rPr lang="pl-PL" dirty="0" smtClean="0"/>
            </a:br>
            <a:r>
              <a:rPr lang="pl-PL" dirty="0" smtClean="0"/>
              <a:t> p1.innerHTML="ŚREDNIE"       </a:t>
            </a:r>
            <a:br>
              <a:rPr lang="pl-PL" dirty="0" smtClean="0"/>
            </a:br>
            <a:r>
              <a:rPr lang="pl-PL" dirty="0" smtClean="0"/>
              <a:t> }</a:t>
            </a:r>
            <a:br>
              <a:rPr lang="pl-PL" dirty="0" smtClean="0"/>
            </a:br>
            <a:r>
              <a:rPr lang="pl-PL" dirty="0" smtClean="0"/>
              <a:t> </a:t>
            </a:r>
            <a:r>
              <a:rPr lang="pl-PL" dirty="0" err="1" smtClean="0"/>
              <a:t>else</a:t>
            </a:r>
            <a:r>
              <a:rPr lang="pl-PL" dirty="0" smtClean="0"/>
              <a:t> {</a:t>
            </a:r>
            <a:br>
              <a:rPr lang="pl-PL" dirty="0" smtClean="0"/>
            </a:br>
            <a:r>
              <a:rPr lang="pl-PL" dirty="0" smtClean="0"/>
              <a:t> p1.style.color="yellow"</a:t>
            </a:r>
            <a:br>
              <a:rPr lang="pl-PL" dirty="0" smtClean="0"/>
            </a:br>
            <a:r>
              <a:rPr lang="pl-PL" dirty="0" smtClean="0"/>
              <a:t> p1.innerHTML="SŁABE"</a:t>
            </a:r>
            <a:br>
              <a:rPr lang="pl-PL" dirty="0" smtClean="0"/>
            </a:br>
            <a:r>
              <a:rPr lang="pl-PL" dirty="0" smtClean="0"/>
              <a:t> }</a:t>
            </a:r>
          </a:p>
          <a:p>
            <a:pPr>
              <a:buNone/>
            </a:pP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JavaScript</a:t>
            </a:r>
            <a:r>
              <a:rPr lang="pl-PL" dirty="0" smtClean="0"/>
              <a:t> zad. 3</a:t>
            </a: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4643438" y="357166"/>
            <a:ext cx="45005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&lt;</a:t>
            </a:r>
            <a:r>
              <a:rPr lang="pl-PL" dirty="0" err="1" smtClean="0"/>
              <a:t>input</a:t>
            </a:r>
            <a:r>
              <a:rPr lang="pl-PL" dirty="0" smtClean="0"/>
              <a:t> </a:t>
            </a:r>
            <a:r>
              <a:rPr lang="pl-PL" dirty="0" err="1" smtClean="0"/>
              <a:t>type="password</a:t>
            </a:r>
            <a:r>
              <a:rPr lang="pl-PL" dirty="0" smtClean="0"/>
              <a:t>" id="input1"&gt;</a:t>
            </a:r>
            <a:br>
              <a:rPr lang="pl-PL" dirty="0" smtClean="0"/>
            </a:br>
            <a:r>
              <a:rPr lang="pl-PL" dirty="0" smtClean="0"/>
              <a:t>&lt;</a:t>
            </a:r>
            <a:r>
              <a:rPr lang="pl-PL" dirty="0" err="1" smtClean="0"/>
              <a:t>input</a:t>
            </a:r>
            <a:r>
              <a:rPr lang="pl-PL" dirty="0" smtClean="0"/>
              <a:t> </a:t>
            </a:r>
            <a:r>
              <a:rPr lang="pl-PL" dirty="0" err="1" smtClean="0"/>
              <a:t>type="button</a:t>
            </a:r>
            <a:r>
              <a:rPr lang="pl-PL" dirty="0" smtClean="0"/>
              <a:t>" </a:t>
            </a:r>
            <a:r>
              <a:rPr lang="pl-PL" dirty="0" err="1" smtClean="0"/>
              <a:t>value="sprawdź</a:t>
            </a:r>
            <a:r>
              <a:rPr lang="pl-PL" dirty="0" smtClean="0"/>
              <a:t>" </a:t>
            </a:r>
            <a:r>
              <a:rPr lang="pl-PL" dirty="0" err="1" smtClean="0"/>
              <a:t>onclick="f</a:t>
            </a:r>
            <a:r>
              <a:rPr lang="pl-PL" dirty="0" smtClean="0"/>
              <a:t>()"&gt;</a:t>
            </a:r>
            <a:br>
              <a:rPr lang="pl-PL" dirty="0" smtClean="0"/>
            </a:br>
            <a:r>
              <a:rPr lang="pl-PL" dirty="0" smtClean="0"/>
              <a:t>   &lt;/p&gt;</a:t>
            </a:r>
            <a:br>
              <a:rPr lang="pl-PL" dirty="0" smtClean="0"/>
            </a:br>
            <a:r>
              <a:rPr lang="pl-PL" dirty="0" smtClean="0"/>
              <a:t>   &lt;</a:t>
            </a:r>
            <a:r>
              <a:rPr lang="pl-PL" dirty="0" err="1" smtClean="0"/>
              <a:t>p</a:t>
            </a:r>
            <a:r>
              <a:rPr lang="pl-PL" dirty="0" smtClean="0"/>
              <a:t> id="p1"&gt;&lt;/p&gt;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Pole tekstowe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Walidacja formularzy</a:t>
            </a:r>
            <a:endParaRPr lang="pl-P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214554"/>
            <a:ext cx="857256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3500438"/>
            <a:ext cx="8555037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Wyrażenia regularne</a:t>
            </a:r>
            <a:endParaRPr lang="pl-P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857364"/>
            <a:ext cx="7480434" cy="4286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Dzięki interfejsowi DOM każdy element dokumentu jest reprezentowany przez odpowiedni obiekt w </a:t>
            </a:r>
            <a:r>
              <a:rPr lang="pl-PL" dirty="0" err="1" smtClean="0"/>
              <a:t>JavaScript</a:t>
            </a:r>
            <a:r>
              <a:rPr lang="pl-PL" dirty="0" smtClean="0"/>
              <a:t>, który ma swoje właściwości i metody. Dodatkowo taki interfejs udostępnia nam masę odpowiednich metod i właściwości, które pozwalają nam na takim dokumencie działać.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err="1" smtClean="0"/>
              <a:t>Document</a:t>
            </a:r>
            <a:r>
              <a:rPr lang="pl-PL" dirty="0" smtClean="0"/>
              <a:t> </a:t>
            </a:r>
            <a:r>
              <a:rPr lang="pl-PL" dirty="0" err="1" smtClean="0"/>
              <a:t>Object</a:t>
            </a:r>
            <a:r>
              <a:rPr lang="pl-PL" dirty="0" smtClean="0"/>
              <a:t> Model</a:t>
            </a:r>
            <a:br>
              <a:rPr lang="pl-PL" dirty="0" smtClean="0"/>
            </a:br>
            <a:endParaRPr lang="pl-PL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Według DOM wszystko w dokumencie HTML jest węzłem: </a:t>
            </a:r>
          </a:p>
          <a:p>
            <a:r>
              <a:rPr lang="pl-PL" dirty="0" smtClean="0"/>
              <a:t> dokument – węzeł </a:t>
            </a:r>
            <a:r>
              <a:rPr lang="pl-PL" dirty="0" err="1" smtClean="0"/>
              <a:t>document</a:t>
            </a:r>
            <a:r>
              <a:rPr lang="pl-PL" dirty="0" smtClean="0"/>
              <a:t> </a:t>
            </a:r>
          </a:p>
          <a:p>
            <a:r>
              <a:rPr lang="pl-PL" dirty="0" smtClean="0"/>
              <a:t> każdy znacznik – węzeł element </a:t>
            </a:r>
          </a:p>
          <a:p>
            <a:r>
              <a:rPr lang="pl-PL" dirty="0" smtClean="0"/>
              <a:t> tekst w znacznikach – węzeł </a:t>
            </a:r>
            <a:r>
              <a:rPr lang="pl-PL" dirty="0" err="1" smtClean="0"/>
              <a:t>text</a:t>
            </a:r>
            <a:r>
              <a:rPr lang="pl-PL" dirty="0" smtClean="0"/>
              <a:t> </a:t>
            </a:r>
          </a:p>
          <a:p>
            <a:r>
              <a:rPr lang="pl-PL" dirty="0" smtClean="0"/>
              <a:t> każdy atrybut – węzeł </a:t>
            </a:r>
            <a:r>
              <a:rPr lang="pl-PL" dirty="0" err="1" smtClean="0"/>
              <a:t>attribute</a:t>
            </a:r>
            <a:r>
              <a:rPr lang="pl-PL" dirty="0" smtClean="0"/>
              <a:t> </a:t>
            </a:r>
          </a:p>
          <a:p>
            <a:r>
              <a:rPr lang="pl-PL" dirty="0" smtClean="0"/>
              <a:t> komentarze – węzeł </a:t>
            </a:r>
            <a:r>
              <a:rPr lang="pl-PL" dirty="0" err="1" smtClean="0"/>
              <a:t>comment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DRZEWIASTA STRUKTURA DOKUMENTU HTML</a:t>
            </a:r>
            <a:endParaRPr lang="pl-PL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88" y="4346329"/>
            <a:ext cx="2714612" cy="2511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>
                <a:hlinkClick r:id="rId2"/>
              </a:rPr>
              <a:t>getElementById</a:t>
            </a:r>
            <a:r>
              <a:rPr lang="pl-PL" dirty="0" smtClean="0">
                <a:hlinkClick r:id="rId2"/>
              </a:rPr>
              <a:t>(id)</a:t>
            </a:r>
            <a:r>
              <a:rPr lang="pl-PL" dirty="0" smtClean="0"/>
              <a:t> - pobiera jeden element o danym id</a:t>
            </a:r>
          </a:p>
          <a:p>
            <a:r>
              <a:rPr lang="pl-PL" dirty="0" err="1" smtClean="0">
                <a:hlinkClick r:id="rId2"/>
              </a:rPr>
              <a:t>getElementsByTagName</a:t>
            </a:r>
            <a:r>
              <a:rPr lang="pl-PL" dirty="0" smtClean="0">
                <a:hlinkClick r:id="rId2"/>
              </a:rPr>
              <a:t>(</a:t>
            </a:r>
            <a:r>
              <a:rPr lang="pl-PL" dirty="0" err="1" smtClean="0">
                <a:hlinkClick r:id="rId2"/>
              </a:rPr>
              <a:t>nazwa_tagu</a:t>
            </a:r>
            <a:r>
              <a:rPr lang="pl-PL" dirty="0" smtClean="0">
                <a:hlinkClick r:id="rId2"/>
              </a:rPr>
              <a:t>)</a:t>
            </a:r>
            <a:r>
              <a:rPr lang="pl-PL" dirty="0" smtClean="0"/>
              <a:t> - pobiera elementy o danym znaczniku</a:t>
            </a:r>
          </a:p>
          <a:p>
            <a:r>
              <a:rPr lang="pl-PL" dirty="0" err="1" smtClean="0">
                <a:hlinkClick r:id="rId2"/>
              </a:rPr>
              <a:t>getElementsByClassName</a:t>
            </a:r>
            <a:r>
              <a:rPr lang="pl-PL" dirty="0" smtClean="0">
                <a:hlinkClick r:id="rId2"/>
              </a:rPr>
              <a:t>(</a:t>
            </a:r>
            <a:r>
              <a:rPr lang="pl-PL" dirty="0" err="1" smtClean="0">
                <a:hlinkClick r:id="rId2"/>
              </a:rPr>
              <a:t>nazwa_klasy</a:t>
            </a:r>
            <a:r>
              <a:rPr lang="pl-PL" dirty="0" smtClean="0">
                <a:hlinkClick r:id="rId2"/>
              </a:rPr>
              <a:t>)</a:t>
            </a:r>
            <a:r>
              <a:rPr lang="pl-PL" dirty="0" smtClean="0"/>
              <a:t> - pobiera elementy o danej klasie</a:t>
            </a:r>
          </a:p>
          <a:p>
            <a:r>
              <a:rPr lang="pl-PL" dirty="0" err="1" smtClean="0">
                <a:hlinkClick r:id="rId2"/>
              </a:rPr>
              <a:t>querySelector</a:t>
            </a:r>
            <a:r>
              <a:rPr lang="pl-PL" dirty="0" smtClean="0">
                <a:hlinkClick r:id="rId2"/>
              </a:rPr>
              <a:t>(</a:t>
            </a:r>
            <a:r>
              <a:rPr lang="pl-PL" dirty="0" err="1" smtClean="0">
                <a:hlinkClick r:id="rId2"/>
              </a:rPr>
              <a:t>css_selector</a:t>
            </a:r>
            <a:r>
              <a:rPr lang="pl-PL" dirty="0" smtClean="0">
                <a:hlinkClick r:id="rId2"/>
              </a:rPr>
              <a:t>)</a:t>
            </a:r>
            <a:r>
              <a:rPr lang="pl-PL" dirty="0" smtClean="0"/>
              <a:t> - pobiera pierwszy element pasujący do selektora </a:t>
            </a:r>
            <a:r>
              <a:rPr lang="pl-PL" dirty="0" err="1" smtClean="0"/>
              <a:t>css</a:t>
            </a:r>
            <a:endParaRPr lang="pl-PL" dirty="0" smtClean="0"/>
          </a:p>
          <a:p>
            <a:r>
              <a:rPr lang="pl-PL" dirty="0" err="1" smtClean="0">
                <a:hlinkClick r:id="rId2"/>
              </a:rPr>
              <a:t>querySelectorAll</a:t>
            </a:r>
            <a:r>
              <a:rPr lang="pl-PL" dirty="0" smtClean="0">
                <a:hlinkClick r:id="rId2"/>
              </a:rPr>
              <a:t>(</a:t>
            </a:r>
            <a:r>
              <a:rPr lang="pl-PL" dirty="0" err="1" smtClean="0">
                <a:hlinkClick r:id="rId2"/>
              </a:rPr>
              <a:t>css_selector</a:t>
            </a:r>
            <a:r>
              <a:rPr lang="pl-PL" dirty="0" smtClean="0">
                <a:hlinkClick r:id="rId2"/>
              </a:rPr>
              <a:t>)</a:t>
            </a:r>
            <a:r>
              <a:rPr lang="pl-PL" dirty="0" smtClean="0"/>
              <a:t>- pobiera elementy pasujące do selektora </a:t>
            </a:r>
            <a:r>
              <a:rPr lang="pl-PL" dirty="0" err="1" smtClean="0"/>
              <a:t>css</a:t>
            </a:r>
            <a:endParaRPr lang="pl-PL" dirty="0" smtClean="0"/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Odwoływanie się do elementów - węzłów</a:t>
            </a:r>
            <a:br>
              <a:rPr lang="pl-PL" dirty="0" smtClean="0"/>
            </a:br>
            <a:endParaRPr lang="pl-PL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 użycia DOM</a:t>
            </a:r>
            <a:endParaRPr lang="pl-PL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1571612"/>
            <a:ext cx="4829088" cy="5000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Zdarzenia -</a:t>
            </a:r>
            <a:r>
              <a:rPr lang="pl-PL" dirty="0" err="1" smtClean="0"/>
              <a:t>addEventListener</a:t>
            </a:r>
            <a:endParaRPr lang="pl-P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357298"/>
            <a:ext cx="7240606" cy="4876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Pola typu Email</a:t>
            </a:r>
            <a:br>
              <a:rPr lang="pl-PL" dirty="0" smtClean="0"/>
            </a:br>
            <a:endParaRPr lang="pl-PL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643050"/>
            <a:ext cx="7748609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l-PL" dirty="0" smtClean="0"/>
              <a:t>Selektor ID działa na podobnej zasadzie, co selektor klasy, z tymże wybiera elementy o określonej wartości atrybutu id. Ponieważ wartość tego atrybutu jest unikatowa, selektor tego typu zawsze odnosi się do co najwyżej jednego elementu na stronie. Przykładowo reguła:</a:t>
            </a:r>
          </a:p>
          <a:p>
            <a:pPr>
              <a:buNone/>
            </a:pPr>
            <a:r>
              <a:rPr lang="pl-PL" b="1" dirty="0" smtClean="0"/>
              <a:t> #stopka { </a:t>
            </a:r>
            <a:r>
              <a:rPr lang="pl-PL" b="1" dirty="0" err="1" smtClean="0"/>
              <a:t>font-weight</a:t>
            </a:r>
            <a:r>
              <a:rPr lang="pl-PL" b="1" dirty="0" smtClean="0"/>
              <a:t>: </a:t>
            </a:r>
            <a:r>
              <a:rPr lang="pl-PL" b="1" dirty="0" err="1" smtClean="0"/>
              <a:t>bold</a:t>
            </a:r>
            <a:r>
              <a:rPr lang="pl-PL" b="1" dirty="0" smtClean="0"/>
              <a:t>; } </a:t>
            </a:r>
          </a:p>
          <a:p>
            <a:pPr>
              <a:buNone/>
            </a:pPr>
            <a:r>
              <a:rPr lang="pl-PL" dirty="0" smtClean="0"/>
              <a:t>zostanie zastosowana dla elementu dowolnego rodzaju posiadającego atrybut </a:t>
            </a:r>
            <a:r>
              <a:rPr lang="pl-PL" dirty="0" err="1" smtClean="0"/>
              <a:t>id="stopka</a:t>
            </a:r>
            <a:r>
              <a:rPr lang="pl-PL" dirty="0" smtClean="0"/>
              <a:t>", np.: </a:t>
            </a:r>
          </a:p>
          <a:p>
            <a:pPr>
              <a:buNone/>
            </a:pPr>
            <a:r>
              <a:rPr lang="pl-PL" b="1" dirty="0" smtClean="0"/>
              <a:t>&lt;div </a:t>
            </a:r>
            <a:r>
              <a:rPr lang="pl-PL" b="1" dirty="0" err="1" smtClean="0"/>
              <a:t>id=„stopka</a:t>
            </a:r>
            <a:r>
              <a:rPr lang="pl-PL" b="1" dirty="0" smtClean="0"/>
              <a:t>”&gt;…&lt;/div&gt;</a:t>
            </a:r>
          </a:p>
          <a:p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Selektor ID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Pola typu RADIO</a:t>
            </a:r>
            <a:br>
              <a:rPr lang="pl-PL" dirty="0" smtClean="0"/>
            </a:br>
            <a:endParaRPr lang="pl-PL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00108"/>
            <a:ext cx="9059863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Utwórz formularz zawierający pola: imię nazwisko, email -  sprawdzający, czy imię i nazwisko zawiera dozwolone polskie znaki, duże pierwsze litery, adres email jest odpowiednio sformatowany i w przypadku poprawnego wpisania wyświetla poprawne dane na stronie </a:t>
            </a:r>
            <a:r>
              <a:rPr lang="pl-PL" dirty="0" err="1" smtClean="0"/>
              <a:t>np</a:t>
            </a:r>
            <a:r>
              <a:rPr lang="pl-PL" dirty="0" smtClean="0"/>
              <a:t> alert. (może reagować na wciśnięcie przycisku)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</a:t>
            </a:r>
            <a:endParaRPr lang="pl-PL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By precyzyjniej określić elementy, poszczególne rodzaje selektorów można łączyć ze sobą. Przykładowo reguła:</a:t>
            </a:r>
          </a:p>
          <a:p>
            <a:pPr>
              <a:buNone/>
            </a:pPr>
            <a:r>
              <a:rPr lang="pl-PL" dirty="0" smtClean="0"/>
              <a:t> </a:t>
            </a:r>
            <a:r>
              <a:rPr lang="pl-PL" b="1" dirty="0" err="1" smtClean="0"/>
              <a:t>p.akapit</a:t>
            </a:r>
            <a:r>
              <a:rPr lang="pl-PL" b="1" dirty="0" smtClean="0"/>
              <a:t> { </a:t>
            </a:r>
            <a:r>
              <a:rPr lang="pl-PL" b="1" dirty="0" err="1" smtClean="0"/>
              <a:t>font-weight</a:t>
            </a:r>
            <a:r>
              <a:rPr lang="pl-PL" b="1" dirty="0" smtClean="0"/>
              <a:t>: </a:t>
            </a:r>
            <a:r>
              <a:rPr lang="pl-PL" b="1" dirty="0" err="1" smtClean="0"/>
              <a:t>bold</a:t>
            </a:r>
            <a:r>
              <a:rPr lang="pl-PL" b="1" dirty="0" smtClean="0"/>
              <a:t>; } </a:t>
            </a:r>
          </a:p>
          <a:p>
            <a:pPr>
              <a:buNone/>
            </a:pPr>
            <a:r>
              <a:rPr lang="pl-PL" dirty="0" smtClean="0"/>
              <a:t>zostanie zastosowana wyłącznie dla takich elementów p, którym przypisano klasę akapit.</a:t>
            </a:r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Łączenie selektorów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bezpośrednio w dokumencie HTML, w nagłówku strony:</a:t>
            </a:r>
          </a:p>
          <a:p>
            <a:endParaRPr lang="pl-PL" dirty="0" smtClean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Definiowanie stylów dla dokumentu HTML</a:t>
            </a:r>
            <a:endParaRPr lang="pl-P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3214686"/>
            <a:ext cx="5150252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 dokumencie HTML jako wartość atrybutu style wybranych elementów:</a:t>
            </a:r>
          </a:p>
          <a:p>
            <a:endParaRPr lang="pl-PL" dirty="0"/>
          </a:p>
          <a:p>
            <a:endParaRPr lang="pl-PL" dirty="0" smtClean="0"/>
          </a:p>
          <a:p>
            <a:r>
              <a:rPr lang="pl-PL" dirty="0" smtClean="0"/>
              <a:t>w zewnętrznym pliku CSS – wymagane jest wskazanie go przy pomocy elementu link , np.:</a:t>
            </a:r>
          </a:p>
          <a:p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2285992"/>
            <a:ext cx="5171137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4714884"/>
            <a:ext cx="7670185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l">
  <a:themeElements>
    <a:clrScheme name="Hol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ol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Hol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4388</TotalTime>
  <Words>1523</Words>
  <Application>WPS Presentation</Application>
  <PresentationFormat>Pokaz na ekranie (4:3)</PresentationFormat>
  <Paragraphs>186</Paragraphs>
  <Slides>61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61</vt:i4>
      </vt:variant>
    </vt:vector>
  </HeadingPairs>
  <TitlesOfParts>
    <vt:vector size="62" baseType="lpstr">
      <vt:lpstr>Hol</vt:lpstr>
      <vt:lpstr>CSS</vt:lpstr>
      <vt:lpstr>Po co?</vt:lpstr>
      <vt:lpstr>Reguły CSS</vt:lpstr>
      <vt:lpstr>Rodzaje selektorów selektory typu</vt:lpstr>
      <vt:lpstr>Selektor klasy</vt:lpstr>
      <vt:lpstr>Selektor ID</vt:lpstr>
      <vt:lpstr>Łączenie selektorów</vt:lpstr>
      <vt:lpstr>Definiowanie stylów dla dokumentu HTML</vt:lpstr>
      <vt:lpstr>Slajd 9</vt:lpstr>
      <vt:lpstr>Najważniejsze właściwości selektorów</vt:lpstr>
      <vt:lpstr>Slajd 11</vt:lpstr>
      <vt:lpstr>Slajd 12</vt:lpstr>
      <vt:lpstr>Slajd 13</vt:lpstr>
      <vt:lpstr>Slajd 14</vt:lpstr>
      <vt:lpstr>Slajd 15</vt:lpstr>
      <vt:lpstr>Slajd 16</vt:lpstr>
      <vt:lpstr>Przykład zastosowania</vt:lpstr>
      <vt:lpstr>Slajd 18</vt:lpstr>
      <vt:lpstr>Wskazówki</vt:lpstr>
      <vt:lpstr>Skrócona notacja</vt:lpstr>
      <vt:lpstr>JavaScript - podstawy</vt:lpstr>
      <vt:lpstr>Typy złożone</vt:lpstr>
      <vt:lpstr>Var i let</vt:lpstr>
      <vt:lpstr>Sprawdzanie typów-typeof</vt:lpstr>
      <vt:lpstr>Konwersja na liczby</vt:lpstr>
      <vt:lpstr>Nazewnictwo zmiennych </vt:lpstr>
      <vt:lpstr>Operatory</vt:lpstr>
      <vt:lpstr>Operatory przypisania</vt:lpstr>
      <vt:lpstr>Operatory porównania</vt:lpstr>
      <vt:lpstr>Operatory logiczne</vt:lpstr>
      <vt:lpstr>Obiekt  Math() - metody</vt:lpstr>
      <vt:lpstr>Slajd 32</vt:lpstr>
      <vt:lpstr>Operacje na Stringach</vt:lpstr>
      <vt:lpstr>Pobieranie długości tekstu</vt:lpstr>
      <vt:lpstr>Pobieranie znaku z pozycji</vt:lpstr>
      <vt:lpstr>Pobieranie kodu znaku</vt:lpstr>
      <vt:lpstr>Wielkość liter</vt:lpstr>
      <vt:lpstr>Pobieranie kawałka tekstu (początek-długość)</vt:lpstr>
      <vt:lpstr>Przycinanie tekstu</vt:lpstr>
      <vt:lpstr>Instrukcje warunkowe</vt:lpstr>
      <vt:lpstr>Pętla for</vt:lpstr>
      <vt:lpstr>Pętla while</vt:lpstr>
      <vt:lpstr>Funkcje</vt:lpstr>
      <vt:lpstr>Parametry funkcji</vt:lpstr>
      <vt:lpstr>Tworzenie tablicy</vt:lpstr>
      <vt:lpstr>Skrypty JavaScript na stronie</vt:lpstr>
      <vt:lpstr>W oddzielnym pliku</vt:lpstr>
      <vt:lpstr>Atrybuty async i defer </vt:lpstr>
      <vt:lpstr>Slajd 49</vt:lpstr>
      <vt:lpstr>Zalecenia</vt:lpstr>
      <vt:lpstr>JavaScript zad. 3</vt:lpstr>
      <vt:lpstr>Walidacja formularzy</vt:lpstr>
      <vt:lpstr>Wyrażenia regularne</vt:lpstr>
      <vt:lpstr>Document Object Model </vt:lpstr>
      <vt:lpstr>DRZEWIASTA STRUKTURA DOKUMENTU HTML</vt:lpstr>
      <vt:lpstr>Odwoływanie się do elementów - węzłów </vt:lpstr>
      <vt:lpstr>Przykład użycia DOM</vt:lpstr>
      <vt:lpstr>Zdarzenia -addEventListener</vt:lpstr>
      <vt:lpstr>Pola typu Email </vt:lpstr>
      <vt:lpstr>Pola typu RADIO </vt:lpstr>
      <vt:lpstr>Zadanie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</dc:title>
  <dc:creator>Slawek</dc:creator>
  <cp:lastModifiedBy>Użytkownik</cp:lastModifiedBy>
  <cp:revision>52</cp:revision>
  <dcterms:created xsi:type="dcterms:W3CDTF">2018-03-02T06:57:00Z</dcterms:created>
  <dcterms:modified xsi:type="dcterms:W3CDTF">2021-02-26T17:02:40Z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1045-10.2.0.5978</vt:lpwstr>
  </property>
</Properties>
</file>