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1"/>
  </p:notesMasterIdLst>
  <p:sldIdLst>
    <p:sldId id="256" r:id="rId2"/>
    <p:sldId id="257" r:id="rId3"/>
    <p:sldId id="273" r:id="rId4"/>
    <p:sldId id="281" r:id="rId5"/>
    <p:sldId id="280" r:id="rId6"/>
    <p:sldId id="285" r:id="rId7"/>
    <p:sldId id="286" r:id="rId8"/>
    <p:sldId id="287" r:id="rId9"/>
    <p:sldId id="258" r:id="rId10"/>
    <p:sldId id="268" r:id="rId11"/>
    <p:sldId id="269" r:id="rId12"/>
    <p:sldId id="259" r:id="rId13"/>
    <p:sldId id="284" r:id="rId14"/>
    <p:sldId id="260" r:id="rId15"/>
    <p:sldId id="270" r:id="rId16"/>
    <p:sldId id="261" r:id="rId17"/>
    <p:sldId id="271" r:id="rId18"/>
    <p:sldId id="262" r:id="rId19"/>
    <p:sldId id="272" r:id="rId20"/>
    <p:sldId id="263" r:id="rId21"/>
    <p:sldId id="277" r:id="rId22"/>
    <p:sldId id="278" r:id="rId23"/>
    <p:sldId id="279" r:id="rId24"/>
    <p:sldId id="282" r:id="rId25"/>
    <p:sldId id="288" r:id="rId26"/>
    <p:sldId id="264" r:id="rId27"/>
    <p:sldId id="265" r:id="rId28"/>
    <p:sldId id="267" r:id="rId29"/>
    <p:sldId id="26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3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E75DCC-250E-4EFD-9DEF-F43C3AF8F6A8}" type="datetimeFigureOut">
              <a:rPr lang="pl-PL" smtClean="0"/>
              <a:t>29.07.2025</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4115F1-A994-4762-B8B1-E5D250CE0338}" type="slidenum">
              <a:rPr lang="pl-PL" smtClean="0"/>
              <a:t>‹#›</a:t>
            </a:fld>
            <a:endParaRPr lang="pl-PL"/>
          </a:p>
        </p:txBody>
      </p:sp>
    </p:spTree>
    <p:extLst>
      <p:ext uri="{BB962C8B-B14F-4D97-AF65-F5344CB8AC3E}">
        <p14:creationId xmlns:p14="http://schemas.microsoft.com/office/powerpoint/2010/main" val="1775640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endParaRPr lang="pl-PL" dirty="0"/>
          </a:p>
        </p:txBody>
      </p:sp>
      <p:sp>
        <p:nvSpPr>
          <p:cNvPr id="4" name="Symbol zastępczy numeru slajdu 3"/>
          <p:cNvSpPr>
            <a:spLocks noGrp="1"/>
          </p:cNvSpPr>
          <p:nvPr>
            <p:ph type="sldNum" sz="quarter" idx="5"/>
          </p:nvPr>
        </p:nvSpPr>
        <p:spPr/>
        <p:txBody>
          <a:bodyPr/>
          <a:lstStyle/>
          <a:p>
            <a:fld id="{9C4115F1-A994-4762-B8B1-E5D250CE0338}" type="slidenum">
              <a:rPr lang="pl-PL" smtClean="0"/>
              <a:t>23</a:t>
            </a:fld>
            <a:endParaRPr lang="pl-PL"/>
          </a:p>
        </p:txBody>
      </p:sp>
    </p:spTree>
    <p:extLst>
      <p:ext uri="{BB962C8B-B14F-4D97-AF65-F5344CB8AC3E}">
        <p14:creationId xmlns:p14="http://schemas.microsoft.com/office/powerpoint/2010/main" val="15631146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l-PL"/>
              <a:t>Kliknij, aby edytować styl</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25CF0B5-0460-4364-928C-261A061CE6A2}" type="datetimeFigureOut">
              <a:rPr lang="pl-PL" smtClean="0"/>
              <a:t>29.07.2025</a:t>
            </a:fld>
            <a:endParaRPr lang="pl-PL"/>
          </a:p>
        </p:txBody>
      </p:sp>
      <p:sp>
        <p:nvSpPr>
          <p:cNvPr id="5" name="Footer Placeholder 4"/>
          <p:cNvSpPr>
            <a:spLocks noGrp="1"/>
          </p:cNvSpPr>
          <p:nvPr>
            <p:ph type="ftr" sz="quarter" idx="11"/>
          </p:nvPr>
        </p:nvSpPr>
        <p:spPr>
          <a:xfrm>
            <a:off x="1876424" y="5410201"/>
            <a:ext cx="5124886" cy="365125"/>
          </a:xfrm>
        </p:spPr>
        <p:txBody>
          <a:bodyPr/>
          <a:lstStyle/>
          <a:p>
            <a:endParaRPr lang="pl-PL"/>
          </a:p>
        </p:txBody>
      </p:sp>
      <p:sp>
        <p:nvSpPr>
          <p:cNvPr id="6" name="Slide Number Placeholder 5"/>
          <p:cNvSpPr>
            <a:spLocks noGrp="1"/>
          </p:cNvSpPr>
          <p:nvPr>
            <p:ph type="sldNum" sz="quarter" idx="12"/>
          </p:nvPr>
        </p:nvSpPr>
        <p:spPr>
          <a:xfrm>
            <a:off x="9896911" y="5410199"/>
            <a:ext cx="771089" cy="365125"/>
          </a:xfrm>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119241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braz panoramiczny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l-PL"/>
              <a:t>Kliknij ikonę, aby dodać obraz</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25CF0B5-0460-4364-928C-261A061CE6A2}" type="datetimeFigureOut">
              <a:rPr lang="pl-PL" smtClean="0"/>
              <a:t>29.07.2025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1016612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ytuł i podpis">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25CF0B5-0460-4364-928C-261A061CE6A2}" type="datetimeFigureOut">
              <a:rPr lang="pl-PL" smtClean="0"/>
              <a:t>29.07.2025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1320695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Oferta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l-PL"/>
              <a:t>Kliknij, aby edytować styl</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25CF0B5-0460-4364-928C-261A061CE6A2}" type="datetimeFigureOut">
              <a:rPr lang="pl-PL" smtClean="0"/>
              <a:t>29.07.2025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13C2552-65BD-4A72-AD68-A644EBD468DD}" type="slidenum">
              <a:rPr lang="pl-PL" smtClean="0"/>
              <a:t>‹#›</a:t>
            </a:fld>
            <a:endParaRPr lang="pl-PL"/>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31147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Karta nazwy">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l-PL"/>
              <a:t>Kliknij, aby edytować styl</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25CF0B5-0460-4364-928C-261A061CE6A2}" type="datetimeFigureOut">
              <a:rPr lang="pl-PL" smtClean="0"/>
              <a:t>29.07.2025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31748551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kolumna">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l-PL"/>
              <a:t>Kliknij, aby edytować styl</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025CF0B5-0460-4364-928C-261A061CE6A2}" type="datetimeFigureOut">
              <a:rPr lang="pl-PL" smtClean="0"/>
              <a:t>29.07.2025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6587772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kolumna obrazu">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l-PL"/>
              <a:t>Kliknij, aby edytować styl</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l-PL"/>
              <a:t>Kliknij ikonę, aby dodać obraz</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Kliknij, aby edytować style wzorca tekstu</a:t>
            </a:r>
          </a:p>
        </p:txBody>
      </p:sp>
      <p:sp>
        <p:nvSpPr>
          <p:cNvPr id="3" name="Date Placeholder 2"/>
          <p:cNvSpPr>
            <a:spLocks noGrp="1"/>
          </p:cNvSpPr>
          <p:nvPr>
            <p:ph type="dt" sz="half" idx="10"/>
          </p:nvPr>
        </p:nvSpPr>
        <p:spPr/>
        <p:txBody>
          <a:bodyPr/>
          <a:lstStyle/>
          <a:p>
            <a:fld id="{025CF0B5-0460-4364-928C-261A061CE6A2}" type="datetimeFigureOut">
              <a:rPr lang="pl-PL" smtClean="0"/>
              <a:t>29.07.2025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9631870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ncho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25CF0B5-0460-4364-928C-261A061CE6A2}" type="datetimeFigureOut">
              <a:rPr lang="pl-PL" smtClean="0"/>
              <a:t>29.07.2025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525907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l-PL"/>
              <a:t>Kliknij, aby edytować styl</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25CF0B5-0460-4364-928C-261A061CE6A2}" type="datetimeFigureOut">
              <a:rPr lang="pl-PL" smtClean="0"/>
              <a:t>29.07.2025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3964206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025CF0B5-0460-4364-928C-261A061CE6A2}" type="datetimeFigureOut">
              <a:rPr lang="pl-PL" smtClean="0"/>
              <a:t>29.07.2025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228384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l-PL"/>
              <a:t>Kliknij, aby edytować styl</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Date Placeholder 3"/>
          <p:cNvSpPr>
            <a:spLocks noGrp="1"/>
          </p:cNvSpPr>
          <p:nvPr>
            <p:ph type="dt" sz="half" idx="10"/>
          </p:nvPr>
        </p:nvSpPr>
        <p:spPr/>
        <p:txBody>
          <a:bodyPr/>
          <a:lstStyle/>
          <a:p>
            <a:fld id="{025CF0B5-0460-4364-928C-261A061CE6A2}" type="datetimeFigureOut">
              <a:rPr lang="pl-PL" smtClean="0"/>
              <a:t>29.07.2025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27158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025CF0B5-0460-4364-928C-261A061CE6A2}" type="datetimeFigureOut">
              <a:rPr lang="pl-PL" smtClean="0"/>
              <a:t>29.07.2025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94417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l-PL"/>
              <a:t>Kliknij, aby edytować styl</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Content Placeholder 3"/>
          <p:cNvSpPr>
            <a:spLocks noGrp="1"/>
          </p:cNvSpPr>
          <p:nvPr>
            <p:ph sz="half" idx="2"/>
          </p:nvPr>
        </p:nvSpPr>
        <p:spPr>
          <a:xfrm>
            <a:off x="1141410" y="3073397"/>
            <a:ext cx="4878391"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Content Placeholder 5"/>
          <p:cNvSpPr>
            <a:spLocks noGrp="1"/>
          </p:cNvSpPr>
          <p:nvPr>
            <p:ph sz="quarter" idx="4"/>
          </p:nvPr>
        </p:nvSpPr>
        <p:spPr>
          <a:xfrm>
            <a:off x="6172200" y="3073397"/>
            <a:ext cx="4875210" cy="2717801"/>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025CF0B5-0460-4364-928C-261A061CE6A2}" type="datetimeFigureOut">
              <a:rPr lang="pl-PL" smtClean="0"/>
              <a:t>29.07.2025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7950844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025CF0B5-0460-4364-928C-261A061CE6A2}" type="datetimeFigureOut">
              <a:rPr lang="pl-PL" smtClean="0"/>
              <a:t>29.07.2025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22246639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5CF0B5-0460-4364-928C-261A061CE6A2}" type="datetimeFigureOut">
              <a:rPr lang="pl-PL" smtClean="0"/>
              <a:t>29.07.2025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2373558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l-PL"/>
              <a:t>Kliknij, aby edytować styl</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25CF0B5-0460-4364-928C-261A061CE6A2}" type="datetimeFigureOut">
              <a:rPr lang="pl-PL" smtClean="0"/>
              <a:t>29.07.2025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3846538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l-PL"/>
              <a:t>Kliknij, aby edytować styl</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Date Placeholder 4"/>
          <p:cNvSpPr>
            <a:spLocks noGrp="1"/>
          </p:cNvSpPr>
          <p:nvPr>
            <p:ph type="dt" sz="half" idx="10"/>
          </p:nvPr>
        </p:nvSpPr>
        <p:spPr/>
        <p:txBody>
          <a:bodyPr/>
          <a:lstStyle/>
          <a:p>
            <a:fld id="{025CF0B5-0460-4364-928C-261A061CE6A2}" type="datetimeFigureOut">
              <a:rPr lang="pl-PL" smtClean="0"/>
              <a:t>29.07.2025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D13C2552-65BD-4A72-AD68-A644EBD468DD}" type="slidenum">
              <a:rPr lang="pl-PL" smtClean="0"/>
              <a:t>‹#›</a:t>
            </a:fld>
            <a:endParaRPr lang="pl-PL"/>
          </a:p>
        </p:txBody>
      </p:sp>
    </p:spTree>
    <p:extLst>
      <p:ext uri="{BB962C8B-B14F-4D97-AF65-F5344CB8AC3E}">
        <p14:creationId xmlns:p14="http://schemas.microsoft.com/office/powerpoint/2010/main" val="1568287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25CF0B5-0460-4364-928C-261A061CE6A2}" type="datetimeFigureOut">
              <a:rPr lang="pl-PL" smtClean="0"/>
              <a:t>29.07.2025</a:t>
            </a:fld>
            <a:endParaRPr lang="pl-PL"/>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pl-PL"/>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13C2552-65BD-4A72-AD68-A644EBD468DD}" type="slidenum">
              <a:rPr lang="pl-PL" smtClean="0"/>
              <a:t>‹#›</a:t>
            </a:fld>
            <a:endParaRPr lang="pl-PL"/>
          </a:p>
        </p:txBody>
      </p:sp>
    </p:spTree>
    <p:extLst>
      <p:ext uri="{BB962C8B-B14F-4D97-AF65-F5344CB8AC3E}">
        <p14:creationId xmlns:p14="http://schemas.microsoft.com/office/powerpoint/2010/main" val="234556735"/>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8035095-C1DE-7505-4677-A75E2135C64E}"/>
              </a:ext>
            </a:extLst>
          </p:cNvPr>
          <p:cNvSpPr>
            <a:spLocks noGrp="1"/>
          </p:cNvSpPr>
          <p:nvPr>
            <p:ph type="ctrTitle"/>
          </p:nvPr>
        </p:nvSpPr>
        <p:spPr>
          <a:xfrm>
            <a:off x="1876424" y="250166"/>
            <a:ext cx="8791575" cy="1170671"/>
          </a:xfrm>
        </p:spPr>
        <p:txBody>
          <a:bodyPr>
            <a:normAutofit fontScale="90000"/>
          </a:bodyPr>
          <a:lstStyle/>
          <a:p>
            <a:pPr algn="ctr"/>
            <a:r>
              <a:rPr lang="pl-PL" dirty="0">
                <a:latin typeface="Times New Roman" panose="02020603050405020304" pitchFamily="18" charset="0"/>
                <a:cs typeface="Times New Roman" panose="02020603050405020304" pitchFamily="18" charset="0"/>
              </a:rPr>
              <a:t>Projekt na Układy elektroniczne</a:t>
            </a:r>
          </a:p>
        </p:txBody>
      </p:sp>
      <p:sp>
        <p:nvSpPr>
          <p:cNvPr id="3" name="Podtytuł 2">
            <a:extLst>
              <a:ext uri="{FF2B5EF4-FFF2-40B4-BE49-F238E27FC236}">
                <a16:creationId xmlns:a16="http://schemas.microsoft.com/office/drawing/2014/main" id="{F88250A2-8291-F8D3-A7F0-C7D64F3CAD78}"/>
              </a:ext>
            </a:extLst>
          </p:cNvPr>
          <p:cNvSpPr>
            <a:spLocks noGrp="1"/>
          </p:cNvSpPr>
          <p:nvPr>
            <p:ph type="subTitle" idx="1"/>
          </p:nvPr>
        </p:nvSpPr>
        <p:spPr>
          <a:xfrm>
            <a:off x="1876423" y="2926789"/>
            <a:ext cx="8791575" cy="2826898"/>
          </a:xfrm>
        </p:spPr>
        <p:txBody>
          <a:bodyPr>
            <a:normAutofit/>
          </a:bodyPr>
          <a:lstStyle/>
          <a:p>
            <a:r>
              <a:rPr lang="pl-PL" b="0" i="0" dirty="0">
                <a:solidFill>
                  <a:schemeClr val="tx1"/>
                </a:solidFill>
                <a:effectLst/>
                <a:latin typeface="Times New Roman" panose="02020603050405020304" pitchFamily="18" charset="0"/>
                <a:cs typeface="Times New Roman" panose="02020603050405020304" pitchFamily="18" charset="0"/>
              </a:rPr>
              <a:t>Termostat to urządzenie, które zaprojektowałem w celu zapewnienia odpowiedniej regulacji temperatury dla ptaszników. Ptaszniki są zimnokrwistymi stawonogami, które wymagają kontrolowanego środowiska, aby utrzymać swoje ciało w odpowiedniej temperaturze.</a:t>
            </a:r>
            <a:endParaRPr lang="pl-PL"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3916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8497D5D-DE1C-72B0-48C8-5DDF474AF209}"/>
              </a:ext>
            </a:extLst>
          </p:cNvPr>
          <p:cNvSpPr>
            <a:spLocks noGrp="1"/>
          </p:cNvSpPr>
          <p:nvPr>
            <p:ph type="title"/>
          </p:nvPr>
        </p:nvSpPr>
        <p:spPr/>
        <p:txBody>
          <a:bodyPr/>
          <a:lstStyle/>
          <a:p>
            <a:pPr algn="ctr"/>
            <a:r>
              <a:rPr lang="pl-PL" dirty="0">
                <a:latin typeface="Times New Roman" panose="02020603050405020304" pitchFamily="18" charset="0"/>
                <a:cs typeface="Times New Roman" panose="02020603050405020304" pitchFamily="18" charset="0"/>
              </a:rPr>
              <a:t>komparator z histereza </a:t>
            </a:r>
          </a:p>
        </p:txBody>
      </p:sp>
      <p:pic>
        <p:nvPicPr>
          <p:cNvPr id="4" name="Symbol zastępczy zawartości 3">
            <a:extLst>
              <a:ext uri="{FF2B5EF4-FFF2-40B4-BE49-F238E27FC236}">
                <a16:creationId xmlns:a16="http://schemas.microsoft.com/office/drawing/2014/main" id="{01D92E17-6DBC-015D-71BD-826C87C2E2AD}"/>
              </a:ext>
            </a:extLst>
          </p:cNvPr>
          <p:cNvPicPr>
            <a:picLocks noGrp="1" noChangeAspect="1"/>
          </p:cNvPicPr>
          <p:nvPr>
            <p:ph idx="1"/>
          </p:nvPr>
        </p:nvPicPr>
        <p:blipFill>
          <a:blip r:embed="rId2"/>
          <a:stretch>
            <a:fillRect/>
          </a:stretch>
        </p:blipFill>
        <p:spPr>
          <a:xfrm>
            <a:off x="1425995" y="4554401"/>
            <a:ext cx="3896269" cy="2191056"/>
          </a:xfrm>
          <a:prstGeom prst="rect">
            <a:avLst/>
          </a:prstGeom>
        </p:spPr>
      </p:pic>
      <p:sp>
        <p:nvSpPr>
          <p:cNvPr id="6" name="pole tekstowe 5">
            <a:extLst>
              <a:ext uri="{FF2B5EF4-FFF2-40B4-BE49-F238E27FC236}">
                <a16:creationId xmlns:a16="http://schemas.microsoft.com/office/drawing/2014/main" id="{652672F0-9984-2291-06F2-DB43314C6118}"/>
              </a:ext>
            </a:extLst>
          </p:cNvPr>
          <p:cNvSpPr txBox="1"/>
          <p:nvPr/>
        </p:nvSpPr>
        <p:spPr>
          <a:xfrm>
            <a:off x="2192524" y="1997839"/>
            <a:ext cx="7803774" cy="2862322"/>
          </a:xfrm>
          <a:prstGeom prst="rect">
            <a:avLst/>
          </a:prstGeom>
          <a:noFill/>
        </p:spPr>
        <p:txBody>
          <a:bodyPr vert="horz" wrap="square" rtlCol="0" anchor="t">
            <a:spAutoFit/>
          </a:bodyPr>
          <a:lstStyle/>
          <a:p>
            <a:pPr algn="just"/>
            <a:r>
              <a:rPr lang="pl-PL" sz="1800" b="0" i="0" dirty="0">
                <a:effectLst/>
                <a:latin typeface="Times New Roman" panose="02020603050405020304" pitchFamily="18" charset="0"/>
                <a:cs typeface="Times New Roman" panose="02020603050405020304" pitchFamily="18" charset="0"/>
              </a:rPr>
              <a:t>Wydajność zmienia się przez bardzo krótki czas. To z pewnością zabije przekaźniki, jeśli nie jest to uwarunkowane. Możesz pomyśleć o dodaniu filtrów kondensatorów, ale to nie poprawi sytuacji. Aby rozwiązać ten problem, musimy użyć obwodu komparatora jako obwodu Schmitta-</a:t>
            </a:r>
            <a:r>
              <a:rPr lang="pl-PL" sz="1800" b="0" i="0" dirty="0" err="1">
                <a:effectLst/>
                <a:latin typeface="Times New Roman" panose="02020603050405020304" pitchFamily="18" charset="0"/>
                <a:cs typeface="Times New Roman" panose="02020603050405020304" pitchFamily="18" charset="0"/>
              </a:rPr>
              <a:t>Triggera</a:t>
            </a:r>
            <a:r>
              <a:rPr lang="pl-PL" sz="1800" b="0" i="0" dirty="0">
                <a:effectLst/>
                <a:latin typeface="Times New Roman" panose="02020603050405020304" pitchFamily="18" charset="0"/>
                <a:cs typeface="Times New Roman" panose="02020603050405020304" pitchFamily="18" charset="0"/>
              </a:rPr>
              <a:t> lub komparatora z histerezą ( w moim przypadku to 2). Wydajność zmienia się przez bardzo krótki czas. To z pewnością zabije przekaźniki, jeśli nie jest to uwarunkowane. Możesz pomyśleć o dodaniu filtrów kondensatorów, ale to nie poprawi sytuacji. Aby rozwiązać ten problem, musimy użyć obwodu komparatora jako obwodu Schmitta-</a:t>
            </a:r>
            <a:r>
              <a:rPr lang="pl-PL" sz="1800" b="0" i="0" dirty="0" err="1">
                <a:effectLst/>
                <a:latin typeface="Times New Roman" panose="02020603050405020304" pitchFamily="18" charset="0"/>
                <a:cs typeface="Times New Roman" panose="02020603050405020304" pitchFamily="18" charset="0"/>
              </a:rPr>
              <a:t>Triggera</a:t>
            </a:r>
            <a:r>
              <a:rPr lang="pl-PL" sz="1800" b="0" i="0" dirty="0">
                <a:effectLst/>
                <a:latin typeface="Times New Roman" panose="02020603050405020304" pitchFamily="18" charset="0"/>
                <a:cs typeface="Times New Roman" panose="02020603050405020304" pitchFamily="18" charset="0"/>
              </a:rPr>
              <a:t> lub komparatora z histerezą.</a:t>
            </a:r>
            <a:endParaRPr lang="pl-PL" sz="1800" dirty="0">
              <a:latin typeface="Times New Roman" panose="02020603050405020304" pitchFamily="18" charset="0"/>
              <a:cs typeface="Times New Roman" panose="02020603050405020304" pitchFamily="18" charset="0"/>
            </a:endParaRPr>
          </a:p>
          <a:p>
            <a:pPr algn="just"/>
            <a:endParaRPr lang="pl-PL" sz="1800" dirty="0">
              <a:latin typeface="Times New Roman" panose="02020603050405020304" pitchFamily="18" charset="0"/>
              <a:cs typeface="Times New Roman" panose="02020603050405020304" pitchFamily="18" charset="0"/>
            </a:endParaRPr>
          </a:p>
        </p:txBody>
      </p:sp>
      <p:pic>
        <p:nvPicPr>
          <p:cNvPr id="7" name="Obraz 6">
            <a:extLst>
              <a:ext uri="{FF2B5EF4-FFF2-40B4-BE49-F238E27FC236}">
                <a16:creationId xmlns:a16="http://schemas.microsoft.com/office/drawing/2014/main" id="{1236F3B2-F94F-A7C0-1C24-365786FAA83D}"/>
              </a:ext>
            </a:extLst>
          </p:cNvPr>
          <p:cNvPicPr>
            <a:picLocks noChangeAspect="1"/>
          </p:cNvPicPr>
          <p:nvPr/>
        </p:nvPicPr>
        <p:blipFill>
          <a:blip r:embed="rId3"/>
          <a:stretch>
            <a:fillRect/>
          </a:stretch>
        </p:blipFill>
        <p:spPr>
          <a:xfrm>
            <a:off x="6182443" y="4910645"/>
            <a:ext cx="4864968" cy="1478569"/>
          </a:xfrm>
          <a:prstGeom prst="rect">
            <a:avLst/>
          </a:prstGeom>
        </p:spPr>
      </p:pic>
    </p:spTree>
    <p:extLst>
      <p:ext uri="{BB962C8B-B14F-4D97-AF65-F5344CB8AC3E}">
        <p14:creationId xmlns:p14="http://schemas.microsoft.com/office/powerpoint/2010/main" val="1547740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49997A6-9D1E-B052-27B7-1F9D4FCEB175}"/>
              </a:ext>
            </a:extLst>
          </p:cNvPr>
          <p:cNvSpPr>
            <a:spLocks noGrp="1"/>
          </p:cNvSpPr>
          <p:nvPr>
            <p:ph type="title"/>
          </p:nvPr>
        </p:nvSpPr>
        <p:spPr>
          <a:xfrm>
            <a:off x="1143001" y="-14527"/>
            <a:ext cx="9905998" cy="1478570"/>
          </a:xfrm>
        </p:spPr>
        <p:txBody>
          <a:bodyPr/>
          <a:lstStyle/>
          <a:p>
            <a:pPr algn="ctr"/>
            <a:r>
              <a:rPr lang="pl-PL" dirty="0"/>
              <a:t>Opis komparatora z histerezą</a:t>
            </a:r>
          </a:p>
        </p:txBody>
      </p:sp>
      <p:sp>
        <p:nvSpPr>
          <p:cNvPr id="3" name="Symbol zastępczy zawartości 2">
            <a:extLst>
              <a:ext uri="{FF2B5EF4-FFF2-40B4-BE49-F238E27FC236}">
                <a16:creationId xmlns:a16="http://schemas.microsoft.com/office/drawing/2014/main" id="{02467D05-8347-B4B7-B895-256AC0E08277}"/>
              </a:ext>
            </a:extLst>
          </p:cNvPr>
          <p:cNvSpPr>
            <a:spLocks noGrp="1"/>
          </p:cNvSpPr>
          <p:nvPr>
            <p:ph idx="1"/>
          </p:nvPr>
        </p:nvSpPr>
        <p:spPr>
          <a:xfrm>
            <a:off x="1141413" y="1350499"/>
            <a:ext cx="5695486" cy="5683348"/>
          </a:xfrm>
        </p:spPr>
        <p:txBody>
          <a:bodyPr>
            <a:normAutofit fontScale="70000" lnSpcReduction="20000"/>
          </a:bodyPr>
          <a:lstStyle/>
          <a:p>
            <a:pPr algn="just"/>
            <a:r>
              <a:rPr lang="pl-PL" sz="2400" dirty="0">
                <a:latin typeface="Times New Roman" panose="02020603050405020304" pitchFamily="18" charset="0"/>
                <a:cs typeface="Times New Roman" panose="02020603050405020304" pitchFamily="18" charset="0"/>
              </a:rPr>
              <a:t>Tutaj rezystor R2 jest używany jako rezystor sprzężenia zwrotnego. Ten rezystor sprzężenia zwrotnego działa jak nasz rezystor sterujący histerezą. P gdy wejściowy </a:t>
            </a:r>
            <a:r>
              <a:rPr lang="pl-PL" sz="2400" dirty="0" err="1">
                <a:latin typeface="Times New Roman" panose="02020603050405020304" pitchFamily="18" charset="0"/>
                <a:cs typeface="Times New Roman" panose="02020603050405020304" pitchFamily="18" charset="0"/>
              </a:rPr>
              <a:t>Vin</a:t>
            </a:r>
            <a:r>
              <a:rPr lang="pl-PL" sz="2400" dirty="0">
                <a:latin typeface="Times New Roman" panose="02020603050405020304" pitchFamily="18" charset="0"/>
                <a:cs typeface="Times New Roman" panose="02020603050405020304" pitchFamily="18" charset="0"/>
              </a:rPr>
              <a:t> jest niższy niż napięcie odniesienia, wyjście będzie wysokie. Następnie rezystor sprzężenia zwrotnego przeniesie niewielki prąd do </a:t>
            </a:r>
            <a:r>
              <a:rPr lang="pl-PL" sz="2400" dirty="0" err="1">
                <a:latin typeface="Times New Roman" panose="02020603050405020304" pitchFamily="18" charset="0"/>
                <a:cs typeface="Times New Roman" panose="02020603050405020304" pitchFamily="18" charset="0"/>
              </a:rPr>
              <a:t>pinu</a:t>
            </a:r>
            <a:r>
              <a:rPr lang="pl-PL" sz="2400" dirty="0">
                <a:latin typeface="Times New Roman" panose="02020603050405020304" pitchFamily="18" charset="0"/>
                <a:cs typeface="Times New Roman" panose="02020603050405020304" pitchFamily="18" charset="0"/>
              </a:rPr>
              <a:t> odniesienia, co nieco zwiększy napięcie </a:t>
            </a:r>
            <a:r>
              <a:rPr lang="pl-PL" sz="2400" dirty="0" err="1">
                <a:latin typeface="Times New Roman" panose="02020603050405020304" pitchFamily="18" charset="0"/>
                <a:cs typeface="Times New Roman" panose="02020603050405020304" pitchFamily="18" charset="0"/>
              </a:rPr>
              <a:t>pinu</a:t>
            </a:r>
            <a:r>
              <a:rPr lang="pl-PL" sz="2400" dirty="0">
                <a:latin typeface="Times New Roman" panose="02020603050405020304" pitchFamily="18" charset="0"/>
                <a:cs typeface="Times New Roman" panose="02020603050405020304" pitchFamily="18" charset="0"/>
              </a:rPr>
              <a:t>. To sprawia, że napięcie odniesienia jest nieco wyższe niż obecne napięcie </a:t>
            </a:r>
            <a:r>
              <a:rPr lang="pl-PL" sz="2400" dirty="0" err="1">
                <a:latin typeface="Times New Roman" panose="02020603050405020304" pitchFamily="18" charset="0"/>
                <a:cs typeface="Times New Roman" panose="02020603050405020304" pitchFamily="18" charset="0"/>
              </a:rPr>
              <a:t>Vin</a:t>
            </a:r>
            <a:r>
              <a:rPr lang="pl-PL" sz="2400" dirty="0">
                <a:latin typeface="Times New Roman" panose="02020603050405020304" pitchFamily="18" charset="0"/>
                <a:cs typeface="Times New Roman" panose="02020603050405020304" pitchFamily="18" charset="0"/>
              </a:rPr>
              <a:t>. Aby wyłączyć wyjście, pin </a:t>
            </a:r>
            <a:r>
              <a:rPr lang="pl-PL" sz="2400" dirty="0" err="1">
                <a:latin typeface="Times New Roman" panose="02020603050405020304" pitchFamily="18" charset="0"/>
                <a:cs typeface="Times New Roman" panose="02020603050405020304" pitchFamily="18" charset="0"/>
              </a:rPr>
              <a:t>Vin</a:t>
            </a:r>
            <a:r>
              <a:rPr lang="pl-PL" sz="2400" dirty="0">
                <a:latin typeface="Times New Roman" panose="02020603050405020304" pitchFamily="18" charset="0"/>
                <a:cs typeface="Times New Roman" panose="02020603050405020304" pitchFamily="18" charset="0"/>
              </a:rPr>
              <a:t> musi być nieco wyższy niż poprzednie napięcie </a:t>
            </a:r>
            <a:r>
              <a:rPr lang="pl-PL" sz="2400" dirty="0" err="1">
                <a:latin typeface="Times New Roman" panose="02020603050405020304" pitchFamily="18" charset="0"/>
                <a:cs typeface="Times New Roman" panose="02020603050405020304" pitchFamily="18" charset="0"/>
              </a:rPr>
              <a:t>odniesienia.Ale</a:t>
            </a:r>
            <a:r>
              <a:rPr lang="pl-PL" sz="2400" dirty="0">
                <a:latin typeface="Times New Roman" panose="02020603050405020304" pitchFamily="18" charset="0"/>
                <a:cs typeface="Times New Roman" panose="02020603050405020304" pitchFamily="18" charset="0"/>
              </a:rPr>
              <a:t> gdy jest wyższy niż ustawione napięcie odniesienia, napięcie wyjściowe będzie niskie. Ponownie rezystor sprzężenia zwrotnego pobierze trochę prądu z </a:t>
            </a:r>
            <a:r>
              <a:rPr lang="pl-PL" sz="2400" dirty="0" err="1">
                <a:latin typeface="Times New Roman" panose="02020603050405020304" pitchFamily="18" charset="0"/>
                <a:cs typeface="Times New Roman" panose="02020603050405020304" pitchFamily="18" charset="0"/>
              </a:rPr>
              <a:t>pinu</a:t>
            </a:r>
            <a:r>
              <a:rPr lang="pl-PL" sz="2400" dirty="0">
                <a:latin typeface="Times New Roman" panose="02020603050405020304" pitchFamily="18" charset="0"/>
                <a:cs typeface="Times New Roman" panose="02020603050405020304" pitchFamily="18" charset="0"/>
              </a:rPr>
              <a:t> referencyjnego, co faktycznie zwiększy rzeczywiste napięcie odniesienia. Co teraz? pin </a:t>
            </a:r>
            <a:r>
              <a:rPr lang="pl-PL" sz="2400" dirty="0" err="1">
                <a:latin typeface="Times New Roman" panose="02020603050405020304" pitchFamily="18" charset="0"/>
                <a:cs typeface="Times New Roman" panose="02020603050405020304" pitchFamily="18" charset="0"/>
              </a:rPr>
              <a:t>Vin</a:t>
            </a:r>
            <a:r>
              <a:rPr lang="pl-PL" sz="2400" dirty="0">
                <a:latin typeface="Times New Roman" panose="02020603050405020304" pitchFamily="18" charset="0"/>
                <a:cs typeface="Times New Roman" panose="02020603050405020304" pitchFamily="18" charset="0"/>
              </a:rPr>
              <a:t> musi być niższy niż to napięcie (rzeczywiste napięcie odniesienia + spadek napięcia z powodu rezystora sprzężenia zwrotnego). W ten sposób działa </a:t>
            </a:r>
            <a:r>
              <a:rPr lang="pl-PL" sz="2400" dirty="0" err="1">
                <a:latin typeface="Times New Roman" panose="02020603050405020304" pitchFamily="18" charset="0"/>
                <a:cs typeface="Times New Roman" panose="02020603050405020304" pitchFamily="18" charset="0"/>
              </a:rPr>
              <a:t>histereza.Ta</a:t>
            </a:r>
            <a:r>
              <a:rPr lang="pl-PL" sz="2400" dirty="0">
                <a:latin typeface="Times New Roman" panose="02020603050405020304" pitchFamily="18" charset="0"/>
                <a:cs typeface="Times New Roman" panose="02020603050405020304" pitchFamily="18" charset="0"/>
              </a:rPr>
              <a:t> histereza pomaga kontrolować </a:t>
            </a:r>
            <a:r>
              <a:rPr lang="pl-PL" sz="2400" dirty="0" err="1">
                <a:latin typeface="Times New Roman" panose="02020603050405020304" pitchFamily="18" charset="0"/>
                <a:cs typeface="Times New Roman" panose="02020603050405020304" pitchFamily="18" charset="0"/>
              </a:rPr>
              <a:t>napiecie</a:t>
            </a:r>
            <a:r>
              <a:rPr lang="pl-PL" sz="2400" dirty="0">
                <a:latin typeface="Times New Roman" panose="02020603050405020304" pitchFamily="18" charset="0"/>
                <a:cs typeface="Times New Roman" panose="02020603050405020304" pitchFamily="18" charset="0"/>
              </a:rPr>
              <a:t> wyjściowe z wahań w tym samym zakresie napięcia wejściowego. Chroni to przekaźniki przed drganiem, zapewniając dłuższą żywotność.</a:t>
            </a:r>
          </a:p>
          <a:p>
            <a:pPr algn="just"/>
            <a:endParaRPr lang="pl-PL" dirty="0">
              <a:latin typeface="Times New Roman" panose="02020603050405020304" pitchFamily="18" charset="0"/>
              <a:cs typeface="Times New Roman" panose="02020603050405020304" pitchFamily="18" charset="0"/>
            </a:endParaRPr>
          </a:p>
        </p:txBody>
      </p:sp>
      <p:pic>
        <p:nvPicPr>
          <p:cNvPr id="5" name="Obraz 4">
            <a:extLst>
              <a:ext uri="{FF2B5EF4-FFF2-40B4-BE49-F238E27FC236}">
                <a16:creationId xmlns:a16="http://schemas.microsoft.com/office/drawing/2014/main" id="{E8907201-FF1F-E95A-C7E6-3C022373C62C}"/>
              </a:ext>
            </a:extLst>
          </p:cNvPr>
          <p:cNvPicPr>
            <a:picLocks noChangeAspect="1"/>
          </p:cNvPicPr>
          <p:nvPr/>
        </p:nvPicPr>
        <p:blipFill>
          <a:blip r:embed="rId2"/>
          <a:stretch>
            <a:fillRect/>
          </a:stretch>
        </p:blipFill>
        <p:spPr>
          <a:xfrm>
            <a:off x="6836899" y="2829069"/>
            <a:ext cx="5257732" cy="1597938"/>
          </a:xfrm>
          <a:prstGeom prst="rect">
            <a:avLst/>
          </a:prstGeom>
        </p:spPr>
      </p:pic>
    </p:spTree>
    <p:extLst>
      <p:ext uri="{BB962C8B-B14F-4D97-AF65-F5344CB8AC3E}">
        <p14:creationId xmlns:p14="http://schemas.microsoft.com/office/powerpoint/2010/main" val="631534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34DC85-555B-3C6F-FAAD-BFC4DEC23C8A}"/>
              </a:ext>
            </a:extLst>
          </p:cNvPr>
          <p:cNvSpPr>
            <a:spLocks noGrp="1"/>
          </p:cNvSpPr>
          <p:nvPr>
            <p:ph type="title"/>
          </p:nvPr>
        </p:nvSpPr>
        <p:spPr>
          <a:xfrm>
            <a:off x="1143001" y="-45439"/>
            <a:ext cx="9905998" cy="1478570"/>
          </a:xfrm>
        </p:spPr>
        <p:txBody>
          <a:bodyPr>
            <a:normAutofit/>
          </a:bodyPr>
          <a:lstStyle/>
          <a:p>
            <a:pPr algn="ctr"/>
            <a:r>
              <a:rPr lang="pl-PL" sz="2400" dirty="0">
                <a:latin typeface="Times New Roman" panose="02020603050405020304" pitchFamily="18" charset="0"/>
                <a:cs typeface="Times New Roman" panose="02020603050405020304" pitchFamily="18" charset="0"/>
              </a:rPr>
              <a:t>Dzielniki napięcia oraz wartości histerezy</a:t>
            </a:r>
          </a:p>
        </p:txBody>
      </p:sp>
      <p:pic>
        <p:nvPicPr>
          <p:cNvPr id="5" name="Symbol zastępczy zawartości 4">
            <a:extLst>
              <a:ext uri="{FF2B5EF4-FFF2-40B4-BE49-F238E27FC236}">
                <a16:creationId xmlns:a16="http://schemas.microsoft.com/office/drawing/2014/main" id="{C8349E2C-1BD0-C787-E149-9D30DF01EAA2}"/>
              </a:ext>
            </a:extLst>
          </p:cNvPr>
          <p:cNvPicPr>
            <a:picLocks noGrp="1" noChangeAspect="1"/>
          </p:cNvPicPr>
          <p:nvPr>
            <p:ph idx="1"/>
          </p:nvPr>
        </p:nvPicPr>
        <p:blipFill>
          <a:blip r:embed="rId2"/>
          <a:stretch>
            <a:fillRect/>
          </a:stretch>
        </p:blipFill>
        <p:spPr>
          <a:xfrm>
            <a:off x="5897665" y="1327024"/>
            <a:ext cx="5579659" cy="1954382"/>
          </a:xfrm>
        </p:spPr>
      </p:pic>
      <p:pic>
        <p:nvPicPr>
          <p:cNvPr id="7" name="Obraz 6">
            <a:extLst>
              <a:ext uri="{FF2B5EF4-FFF2-40B4-BE49-F238E27FC236}">
                <a16:creationId xmlns:a16="http://schemas.microsoft.com/office/drawing/2014/main" id="{E0715F42-A9CD-3665-B5C9-210910919E99}"/>
              </a:ext>
            </a:extLst>
          </p:cNvPr>
          <p:cNvPicPr>
            <a:picLocks noChangeAspect="1"/>
          </p:cNvPicPr>
          <p:nvPr/>
        </p:nvPicPr>
        <p:blipFill>
          <a:blip r:embed="rId3"/>
          <a:stretch>
            <a:fillRect/>
          </a:stretch>
        </p:blipFill>
        <p:spPr>
          <a:xfrm>
            <a:off x="1434903" y="5121832"/>
            <a:ext cx="2537003" cy="929190"/>
          </a:xfrm>
          <a:prstGeom prst="rect">
            <a:avLst/>
          </a:prstGeom>
        </p:spPr>
      </p:pic>
      <p:sp>
        <p:nvSpPr>
          <p:cNvPr id="8" name="pole tekstowe 7">
            <a:extLst>
              <a:ext uri="{FF2B5EF4-FFF2-40B4-BE49-F238E27FC236}">
                <a16:creationId xmlns:a16="http://schemas.microsoft.com/office/drawing/2014/main" id="{9FBC852E-0BAB-3885-C6FF-52E549D08C36}"/>
              </a:ext>
            </a:extLst>
          </p:cNvPr>
          <p:cNvSpPr txBox="1"/>
          <p:nvPr/>
        </p:nvSpPr>
        <p:spPr>
          <a:xfrm>
            <a:off x="1017277" y="1257981"/>
            <a:ext cx="4754664" cy="3493264"/>
          </a:xfrm>
          <a:prstGeom prst="rect">
            <a:avLst/>
          </a:prstGeom>
          <a:noFill/>
        </p:spPr>
        <p:txBody>
          <a:bodyPr wrap="square" rtlCol="0">
            <a:spAutoFit/>
          </a:bodyPr>
          <a:lstStyle/>
          <a:p>
            <a:pPr algn="just"/>
            <a:r>
              <a:rPr lang="pl-PL" sz="1300" dirty="0">
                <a:latin typeface="Times New Roman" panose="02020603050405020304" pitchFamily="18" charset="0"/>
                <a:cs typeface="Times New Roman" panose="02020603050405020304" pitchFamily="18" charset="0"/>
              </a:rPr>
              <a:t>Opis układu</a:t>
            </a:r>
          </a:p>
          <a:p>
            <a:pPr algn="just"/>
            <a:r>
              <a:rPr lang="pl-PL" sz="1300" dirty="0">
                <a:latin typeface="Times New Roman" panose="02020603050405020304" pitchFamily="18" charset="0"/>
                <a:cs typeface="Times New Roman" panose="02020603050405020304" pitchFamily="18" charset="0"/>
              </a:rPr>
              <a:t>Jeżeli napięcie odniesienia na wejściu nieodwracającym jest niższe niż na odwracającym wtedy na wyjściu wzmacniacza pojawia się napięcie zasilania –</a:t>
            </a:r>
            <a:r>
              <a:rPr lang="pl-PL" sz="1300" dirty="0" err="1">
                <a:latin typeface="Times New Roman" panose="02020603050405020304" pitchFamily="18" charset="0"/>
                <a:cs typeface="Times New Roman" panose="02020603050405020304" pitchFamily="18" charset="0"/>
              </a:rPr>
              <a:t>Vcc</a:t>
            </a:r>
            <a:r>
              <a:rPr lang="pl-PL" sz="1300" dirty="0">
                <a:latin typeface="Times New Roman" panose="02020603050405020304" pitchFamily="18" charset="0"/>
                <a:cs typeface="Times New Roman" panose="02020603050405020304" pitchFamily="18" charset="0"/>
              </a:rPr>
              <a:t> czyli w tym wypadku 0V natomiast jeżeli jest wyższe pojawia się +</a:t>
            </a:r>
            <a:r>
              <a:rPr lang="pl-PL" sz="1300" dirty="0" err="1">
                <a:latin typeface="Times New Roman" panose="02020603050405020304" pitchFamily="18" charset="0"/>
                <a:cs typeface="Times New Roman" panose="02020603050405020304" pitchFamily="18" charset="0"/>
              </a:rPr>
              <a:t>Vcc</a:t>
            </a:r>
            <a:r>
              <a:rPr lang="pl-PL" sz="1300" dirty="0">
                <a:latin typeface="Times New Roman" panose="02020603050405020304" pitchFamily="18" charset="0"/>
                <a:cs typeface="Times New Roman" panose="02020603050405020304" pitchFamily="18" charset="0"/>
              </a:rPr>
              <a:t> czyli około +12 V oczywiście należy uwzględnić histerezę którą wyliczyłem na poziomie około 0.023V z wzoru </a:t>
            </a:r>
            <a:r>
              <a:rPr lang="pl-PL" sz="1300" dirty="0" err="1">
                <a:latin typeface="Times New Roman" panose="02020603050405020304" pitchFamily="18" charset="0"/>
                <a:cs typeface="Times New Roman" panose="02020603050405020304" pitchFamily="18" charset="0"/>
              </a:rPr>
              <a:t>his</a:t>
            </a:r>
            <a:r>
              <a:rPr lang="pl-PL" sz="1300" dirty="0">
                <a:latin typeface="Times New Roman" panose="02020603050405020304" pitchFamily="18" charset="0"/>
                <a:cs typeface="Times New Roman" panose="02020603050405020304" pitchFamily="18" charset="0"/>
              </a:rPr>
              <a:t>=(</a:t>
            </a:r>
            <a:r>
              <a:rPr lang="pl-PL" sz="1300" dirty="0" err="1">
                <a:latin typeface="Times New Roman" panose="02020603050405020304" pitchFamily="18" charset="0"/>
                <a:cs typeface="Times New Roman" panose="02020603050405020304" pitchFamily="18" charset="0"/>
              </a:rPr>
              <a:t>Uwe</a:t>
            </a:r>
            <a:r>
              <a:rPr lang="pl-PL" sz="1300" dirty="0">
                <a:latin typeface="Times New Roman" panose="02020603050405020304" pitchFamily="18" charset="0"/>
                <a:cs typeface="Times New Roman" panose="02020603050405020304" pitchFamily="18" charset="0"/>
              </a:rPr>
              <a:t>*(rez. potencjometru))/(rez. Potencjometru + R10) co odpowiada 5 stopniom dlaczego tyle wychodzi ponieważ B=R1/(R1+R2) </a:t>
            </a:r>
            <a:r>
              <a:rPr lang="pl-PL" sz="1300" dirty="0" err="1">
                <a:latin typeface="Times New Roman" panose="02020603050405020304" pitchFamily="18" charset="0"/>
                <a:cs typeface="Times New Roman" panose="02020603050405020304" pitchFamily="18" charset="0"/>
              </a:rPr>
              <a:t>his</a:t>
            </a:r>
            <a:r>
              <a:rPr lang="pl-PL" sz="1300" dirty="0">
                <a:latin typeface="Times New Roman" panose="02020603050405020304" pitchFamily="18" charset="0"/>
                <a:cs typeface="Times New Roman" panose="02020603050405020304" pitchFamily="18" charset="0"/>
              </a:rPr>
              <a:t>=B*VCC(dodatnie) </a:t>
            </a:r>
          </a:p>
          <a:p>
            <a:pPr algn="just"/>
            <a:r>
              <a:rPr lang="pl-PL" sz="1300" dirty="0">
                <a:latin typeface="Times New Roman" panose="02020603050405020304" pitchFamily="18" charset="0"/>
                <a:cs typeface="Times New Roman" panose="02020603050405020304" pitchFamily="18" charset="0"/>
              </a:rPr>
              <a:t>–(-B*VCC(ujemne)</a:t>
            </a:r>
          </a:p>
          <a:p>
            <a:pPr algn="just"/>
            <a:r>
              <a:rPr lang="pl-PL" sz="1300" dirty="0">
                <a:latin typeface="Times New Roman" panose="02020603050405020304" pitchFamily="18" charset="0"/>
                <a:cs typeface="Times New Roman" panose="02020603050405020304" pitchFamily="18" charset="0"/>
              </a:rPr>
              <a:t>a VCC ujemne = 0 V stąd musimy uwzględnić tylko VUTP i on wynosi 0.023V więc nasze napięcie załączenia i wyłączenia będzie oscylować miedzy 1.24V-1.26 V </a:t>
            </a:r>
          </a:p>
          <a:p>
            <a:pPr algn="just"/>
            <a:r>
              <a:rPr lang="pl-PL" sz="1300" dirty="0">
                <a:latin typeface="Times New Roman" panose="02020603050405020304" pitchFamily="18" charset="0"/>
                <a:cs typeface="Times New Roman" panose="02020603050405020304" pitchFamily="18" charset="0"/>
              </a:rPr>
              <a:t>Co odpowiada 40-45 stopni dobrze obrazuje to symulacja w </a:t>
            </a:r>
            <a:r>
              <a:rPr lang="pl-PL" sz="1300" dirty="0" err="1">
                <a:latin typeface="Times New Roman" panose="02020603050405020304" pitchFamily="18" charset="0"/>
                <a:cs typeface="Times New Roman" panose="02020603050405020304" pitchFamily="18" charset="0"/>
              </a:rPr>
              <a:t>ltspice</a:t>
            </a:r>
            <a:r>
              <a:rPr lang="pl-PL" sz="1300" dirty="0">
                <a:latin typeface="Times New Roman" panose="02020603050405020304" pitchFamily="18" charset="0"/>
                <a:cs typeface="Times New Roman" panose="02020603050405020304" pitchFamily="18" charset="0"/>
              </a:rPr>
              <a:t> gdzie zamiast dzielnika napięcia w postaci termistor i R14 wykorzystałem źródło napięcia sinusoidalnego o ampl. 2 V co obrazuje kiedy układ się załącza dla jakich wartości napięć</a:t>
            </a:r>
          </a:p>
        </p:txBody>
      </p:sp>
      <p:pic>
        <p:nvPicPr>
          <p:cNvPr id="11" name="Obraz 10">
            <a:extLst>
              <a:ext uri="{FF2B5EF4-FFF2-40B4-BE49-F238E27FC236}">
                <a16:creationId xmlns:a16="http://schemas.microsoft.com/office/drawing/2014/main" id="{0001EA35-DB34-5CED-00ED-1E2EAD3D33F3}"/>
              </a:ext>
            </a:extLst>
          </p:cNvPr>
          <p:cNvPicPr>
            <a:picLocks noChangeAspect="1"/>
          </p:cNvPicPr>
          <p:nvPr/>
        </p:nvPicPr>
        <p:blipFill>
          <a:blip r:embed="rId4"/>
          <a:stretch>
            <a:fillRect/>
          </a:stretch>
        </p:blipFill>
        <p:spPr>
          <a:xfrm>
            <a:off x="5771942" y="3987473"/>
            <a:ext cx="5579659" cy="1954383"/>
          </a:xfrm>
          <a:prstGeom prst="rect">
            <a:avLst/>
          </a:prstGeom>
        </p:spPr>
      </p:pic>
      <p:sp>
        <p:nvSpPr>
          <p:cNvPr id="3" name="pole tekstowe 2">
            <a:extLst>
              <a:ext uri="{FF2B5EF4-FFF2-40B4-BE49-F238E27FC236}">
                <a16:creationId xmlns:a16="http://schemas.microsoft.com/office/drawing/2014/main" id="{7D2F9B7D-77A1-9089-BE6F-F5A8674ABE5F}"/>
              </a:ext>
            </a:extLst>
          </p:cNvPr>
          <p:cNvSpPr txBox="1"/>
          <p:nvPr/>
        </p:nvSpPr>
        <p:spPr>
          <a:xfrm>
            <a:off x="6360178" y="3301318"/>
            <a:ext cx="4403188" cy="646331"/>
          </a:xfrm>
          <a:prstGeom prst="rect">
            <a:avLst/>
          </a:prstGeom>
          <a:noFill/>
        </p:spPr>
        <p:txBody>
          <a:bodyPr wrap="square" rtlCol="0">
            <a:spAutoFit/>
          </a:bodyPr>
          <a:lstStyle/>
          <a:p>
            <a:pPr algn="ctr"/>
            <a:r>
              <a:rPr lang="pl-PL" dirty="0">
                <a:latin typeface="Times New Roman" panose="02020603050405020304" pitchFamily="18" charset="0"/>
                <a:cs typeface="Times New Roman" panose="02020603050405020304" pitchFamily="18" charset="0"/>
              </a:rPr>
              <a:t>Rys 1 Schemat bloku odpowiedzialnego za przełączanie przekaźnika</a:t>
            </a:r>
          </a:p>
        </p:txBody>
      </p:sp>
      <p:sp>
        <p:nvSpPr>
          <p:cNvPr id="4" name="pole tekstowe 3">
            <a:extLst>
              <a:ext uri="{FF2B5EF4-FFF2-40B4-BE49-F238E27FC236}">
                <a16:creationId xmlns:a16="http://schemas.microsoft.com/office/drawing/2014/main" id="{0E5BB176-8D98-DDF9-3DCE-28DB61331072}"/>
              </a:ext>
            </a:extLst>
          </p:cNvPr>
          <p:cNvSpPr txBox="1"/>
          <p:nvPr/>
        </p:nvSpPr>
        <p:spPr>
          <a:xfrm>
            <a:off x="889703" y="6118883"/>
            <a:ext cx="3784209" cy="646331"/>
          </a:xfrm>
          <a:prstGeom prst="rect">
            <a:avLst/>
          </a:prstGeom>
          <a:noFill/>
        </p:spPr>
        <p:txBody>
          <a:bodyPr wrap="square" rtlCol="0">
            <a:spAutoFit/>
          </a:bodyPr>
          <a:lstStyle/>
          <a:p>
            <a:pPr algn="ctr"/>
            <a:r>
              <a:rPr lang="pl-PL" dirty="0">
                <a:latin typeface="Times New Roman" panose="02020603050405020304" pitchFamily="18" charset="0"/>
                <a:cs typeface="Times New Roman" panose="02020603050405020304" pitchFamily="18" charset="0"/>
              </a:rPr>
              <a:t>Rys 3. Dzielnik napięcia wzór na napięcie wyjściowe </a:t>
            </a:r>
          </a:p>
        </p:txBody>
      </p:sp>
      <p:sp>
        <p:nvSpPr>
          <p:cNvPr id="6" name="pole tekstowe 5">
            <a:extLst>
              <a:ext uri="{FF2B5EF4-FFF2-40B4-BE49-F238E27FC236}">
                <a16:creationId xmlns:a16="http://schemas.microsoft.com/office/drawing/2014/main" id="{963F0622-91EA-8AF4-042A-5868C4033FE2}"/>
              </a:ext>
            </a:extLst>
          </p:cNvPr>
          <p:cNvSpPr txBox="1"/>
          <p:nvPr/>
        </p:nvSpPr>
        <p:spPr>
          <a:xfrm>
            <a:off x="6239786" y="5941856"/>
            <a:ext cx="4517311" cy="923330"/>
          </a:xfrm>
          <a:prstGeom prst="rect">
            <a:avLst/>
          </a:prstGeom>
          <a:noFill/>
        </p:spPr>
        <p:txBody>
          <a:bodyPr wrap="square" rtlCol="0">
            <a:spAutoFit/>
          </a:bodyPr>
          <a:lstStyle/>
          <a:p>
            <a:pPr algn="ctr"/>
            <a:r>
              <a:rPr lang="pl-PL" dirty="0">
                <a:latin typeface="Times New Roman" panose="02020603050405020304" pitchFamily="18" charset="0"/>
                <a:cs typeface="Times New Roman" panose="02020603050405020304" pitchFamily="18" charset="0"/>
              </a:rPr>
              <a:t>Rys 2. symulacja obrazująca wartość histerezy </a:t>
            </a:r>
            <a:r>
              <a:rPr lang="pl-PL" dirty="0" err="1">
                <a:latin typeface="Times New Roman" panose="02020603050405020304" pitchFamily="18" charset="0"/>
                <a:cs typeface="Times New Roman" panose="02020603050405020304" pitchFamily="18" charset="0"/>
              </a:rPr>
              <a:t>Uwył</a:t>
            </a:r>
            <a:r>
              <a:rPr lang="pl-PL" dirty="0">
                <a:latin typeface="Times New Roman" panose="02020603050405020304" pitchFamily="18" charset="0"/>
                <a:cs typeface="Times New Roman" panose="02020603050405020304" pitchFamily="18" charset="0"/>
              </a:rPr>
              <a:t> – </a:t>
            </a:r>
            <a:r>
              <a:rPr lang="pl-PL" dirty="0" err="1">
                <a:latin typeface="Times New Roman" panose="02020603050405020304" pitchFamily="18" charset="0"/>
                <a:cs typeface="Times New Roman" panose="02020603050405020304" pitchFamily="18" charset="0"/>
              </a:rPr>
              <a:t>Uzał</a:t>
            </a:r>
            <a:r>
              <a:rPr lang="pl-PL" dirty="0">
                <a:latin typeface="Times New Roman" panose="02020603050405020304" pitchFamily="18" charset="0"/>
                <a:cs typeface="Times New Roman" panose="02020603050405020304" pitchFamily="18" charset="0"/>
              </a:rPr>
              <a:t> 1.265 V - 1.242 V =0.023 V zgodnie z obliczeniami</a:t>
            </a:r>
          </a:p>
        </p:txBody>
      </p:sp>
    </p:spTree>
    <p:extLst>
      <p:ext uri="{BB962C8B-B14F-4D97-AF65-F5344CB8AC3E}">
        <p14:creationId xmlns:p14="http://schemas.microsoft.com/office/powerpoint/2010/main" val="108062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85EC8C9-CD60-F826-FCB3-F0EEA60AC1BE}"/>
              </a:ext>
            </a:extLst>
          </p:cNvPr>
          <p:cNvSpPr>
            <a:spLocks noGrp="1"/>
          </p:cNvSpPr>
          <p:nvPr>
            <p:ph type="title"/>
          </p:nvPr>
        </p:nvSpPr>
        <p:spPr/>
        <p:txBody>
          <a:bodyPr/>
          <a:lstStyle/>
          <a:p>
            <a:r>
              <a:rPr lang="pl-PL" dirty="0"/>
              <a:t>Dzięki temu programowi ustaliłem wartości rezystancji dla poszczególnych temperatur</a:t>
            </a:r>
          </a:p>
        </p:txBody>
      </p:sp>
      <p:pic>
        <p:nvPicPr>
          <p:cNvPr id="5" name="Symbol zastępczy zawartości 4">
            <a:extLst>
              <a:ext uri="{FF2B5EF4-FFF2-40B4-BE49-F238E27FC236}">
                <a16:creationId xmlns:a16="http://schemas.microsoft.com/office/drawing/2014/main" id="{83624C69-5F65-9668-7535-195D900ACA07}"/>
              </a:ext>
            </a:extLst>
          </p:cNvPr>
          <p:cNvPicPr>
            <a:picLocks noGrp="1" noChangeAspect="1"/>
          </p:cNvPicPr>
          <p:nvPr>
            <p:ph idx="1"/>
          </p:nvPr>
        </p:nvPicPr>
        <p:blipFill>
          <a:blip r:embed="rId2"/>
          <a:stretch>
            <a:fillRect/>
          </a:stretch>
        </p:blipFill>
        <p:spPr>
          <a:xfrm>
            <a:off x="2278966" y="1799321"/>
            <a:ext cx="7307183" cy="4812495"/>
          </a:xfrm>
        </p:spPr>
      </p:pic>
    </p:spTree>
    <p:extLst>
      <p:ext uri="{BB962C8B-B14F-4D97-AF65-F5344CB8AC3E}">
        <p14:creationId xmlns:p14="http://schemas.microsoft.com/office/powerpoint/2010/main" val="3536683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CEA0620-984B-5D35-23EA-D0E3A1FB1FF8}"/>
              </a:ext>
            </a:extLst>
          </p:cNvPr>
          <p:cNvSpPr>
            <a:spLocks noGrp="1"/>
          </p:cNvSpPr>
          <p:nvPr>
            <p:ph type="title"/>
          </p:nvPr>
        </p:nvSpPr>
        <p:spPr>
          <a:xfrm>
            <a:off x="1143001" y="0"/>
            <a:ext cx="9905998" cy="1478570"/>
          </a:xfrm>
        </p:spPr>
        <p:txBody>
          <a:bodyPr>
            <a:normAutofit/>
          </a:bodyPr>
          <a:lstStyle/>
          <a:p>
            <a:pPr algn="ctr"/>
            <a:r>
              <a:rPr lang="pl-PL" sz="3400" dirty="0">
                <a:latin typeface="Times New Roman" panose="02020603050405020304" pitchFamily="18" charset="0"/>
                <a:cs typeface="Times New Roman" panose="02020603050405020304" pitchFamily="18" charset="0"/>
              </a:rPr>
              <a:t>Skąd wartość rezystora histerezy 600 k</a:t>
            </a:r>
          </a:p>
        </p:txBody>
      </p:sp>
      <p:sp>
        <p:nvSpPr>
          <p:cNvPr id="3" name="Symbol zastępczy zawartości 2">
            <a:extLst>
              <a:ext uri="{FF2B5EF4-FFF2-40B4-BE49-F238E27FC236}">
                <a16:creationId xmlns:a16="http://schemas.microsoft.com/office/drawing/2014/main" id="{89368FF7-56EA-1F85-F0F0-057C302F662B}"/>
              </a:ext>
            </a:extLst>
          </p:cNvPr>
          <p:cNvSpPr>
            <a:spLocks noGrp="1"/>
          </p:cNvSpPr>
          <p:nvPr>
            <p:ph idx="1"/>
          </p:nvPr>
        </p:nvSpPr>
        <p:spPr>
          <a:xfrm>
            <a:off x="211014" y="1658873"/>
            <a:ext cx="6189785" cy="3937502"/>
          </a:xfrm>
        </p:spPr>
        <p:txBody>
          <a:bodyPr>
            <a:normAutofit/>
          </a:bodyPr>
          <a:lstStyle/>
          <a:p>
            <a:pPr marL="457200" lvl="1" indent="0" algn="just">
              <a:buNone/>
            </a:pPr>
            <a:r>
              <a:rPr lang="pl-PL" sz="1800" dirty="0">
                <a:latin typeface="Times New Roman" panose="02020603050405020304" pitchFamily="18" charset="0"/>
                <a:cs typeface="Times New Roman" panose="02020603050405020304" pitchFamily="18" charset="0"/>
              </a:rPr>
              <a:t>A no stąd że Rh=((</a:t>
            </a:r>
            <a:r>
              <a:rPr lang="pl-PL" sz="1800" dirty="0" err="1">
                <a:latin typeface="Times New Roman" panose="02020603050405020304" pitchFamily="18" charset="0"/>
                <a:cs typeface="Times New Roman" panose="02020603050405020304" pitchFamily="18" charset="0"/>
              </a:rPr>
              <a:t>Uwe</a:t>
            </a:r>
            <a:r>
              <a:rPr lang="pl-PL" sz="1800" dirty="0">
                <a:latin typeface="Times New Roman" panose="02020603050405020304" pitchFamily="18" charset="0"/>
                <a:cs typeface="Times New Roman" panose="02020603050405020304" pitchFamily="18" charset="0"/>
              </a:rPr>
              <a:t>*pot odniesienia)/histereza)-pot odniesienia </a:t>
            </a:r>
            <a:r>
              <a:rPr lang="pl-PL" sz="1800" dirty="0" err="1">
                <a:latin typeface="Times New Roman" panose="02020603050405020304" pitchFamily="18" charset="0"/>
                <a:cs typeface="Times New Roman" panose="02020603050405020304" pitchFamily="18" charset="0"/>
              </a:rPr>
              <a:t>Uwe</a:t>
            </a:r>
            <a:r>
              <a:rPr lang="pl-PL" sz="1800" dirty="0">
                <a:latin typeface="Times New Roman" panose="02020603050405020304" pitchFamily="18" charset="0"/>
                <a:cs typeface="Times New Roman" panose="02020603050405020304" pitchFamily="18" charset="0"/>
              </a:rPr>
              <a:t>=12V potencjometr odniesienia=1155,408 (dla 40 stopni) </a:t>
            </a:r>
            <a:r>
              <a:rPr lang="pl-PL" sz="1800" dirty="0" err="1">
                <a:latin typeface="Times New Roman" panose="02020603050405020304" pitchFamily="18" charset="0"/>
                <a:cs typeface="Times New Roman" panose="02020603050405020304" pitchFamily="18" charset="0"/>
              </a:rPr>
              <a:t>ohm</a:t>
            </a:r>
            <a:r>
              <a:rPr lang="pl-PL" sz="1800" dirty="0">
                <a:latin typeface="Times New Roman" panose="02020603050405020304" pitchFamily="18" charset="0"/>
                <a:cs typeface="Times New Roman" panose="02020603050405020304" pitchFamily="18" charset="0"/>
              </a:rPr>
              <a:t> histereza =0.023V Rh=12V*1155.408ohm/0.023V= 601 666 </a:t>
            </a:r>
            <a:r>
              <a:rPr lang="pl-PL" sz="1800" dirty="0" err="1">
                <a:latin typeface="Times New Roman" panose="02020603050405020304" pitchFamily="18" charset="0"/>
                <a:cs typeface="Times New Roman" panose="02020603050405020304" pitchFamily="18" charset="0"/>
              </a:rPr>
              <a:t>ohm</a:t>
            </a:r>
            <a:r>
              <a:rPr lang="pl-PL" sz="1800" dirty="0">
                <a:latin typeface="Times New Roman" panose="02020603050405020304" pitchFamily="18" charset="0"/>
                <a:cs typeface="Times New Roman" panose="02020603050405020304" pitchFamily="18" charset="0"/>
              </a:rPr>
              <a:t> wartość 0.023V ustaliłem na początku obliczając wartości napięć dla termistora od 40 do 45 stopni co przedstawia zrzut ekranu Dla 40 stopni-1.242V dla 45 -1.261 V Czyli około 0.023 V</a:t>
            </a:r>
          </a:p>
          <a:p>
            <a:pPr marL="457200" lvl="1" indent="0" algn="just">
              <a:buNone/>
            </a:pPr>
            <a:endParaRPr lang="pl-PL" sz="1800" dirty="0">
              <a:latin typeface="Times New Roman" panose="02020603050405020304" pitchFamily="18" charset="0"/>
              <a:cs typeface="Times New Roman" panose="02020603050405020304" pitchFamily="18" charset="0"/>
            </a:endParaRPr>
          </a:p>
        </p:txBody>
      </p:sp>
      <p:pic>
        <p:nvPicPr>
          <p:cNvPr id="5" name="Obraz 4">
            <a:extLst>
              <a:ext uri="{FF2B5EF4-FFF2-40B4-BE49-F238E27FC236}">
                <a16:creationId xmlns:a16="http://schemas.microsoft.com/office/drawing/2014/main" id="{85BAE3F8-DB12-BD02-E02E-B89704D9CF98}"/>
              </a:ext>
            </a:extLst>
          </p:cNvPr>
          <p:cNvPicPr>
            <a:picLocks noChangeAspect="1"/>
          </p:cNvPicPr>
          <p:nvPr/>
        </p:nvPicPr>
        <p:blipFill>
          <a:blip r:embed="rId2"/>
          <a:stretch>
            <a:fillRect/>
          </a:stretch>
        </p:blipFill>
        <p:spPr>
          <a:xfrm>
            <a:off x="6400799" y="1839176"/>
            <a:ext cx="3778643" cy="3937502"/>
          </a:xfrm>
          <a:prstGeom prst="rect">
            <a:avLst/>
          </a:prstGeom>
        </p:spPr>
      </p:pic>
      <p:pic>
        <p:nvPicPr>
          <p:cNvPr id="8" name="Obraz 7">
            <a:extLst>
              <a:ext uri="{FF2B5EF4-FFF2-40B4-BE49-F238E27FC236}">
                <a16:creationId xmlns:a16="http://schemas.microsoft.com/office/drawing/2014/main" id="{3204AA2E-B1B9-E456-C4BE-9C91DF4B263F}"/>
              </a:ext>
            </a:extLst>
          </p:cNvPr>
          <p:cNvPicPr>
            <a:picLocks noChangeAspect="1"/>
          </p:cNvPicPr>
          <p:nvPr/>
        </p:nvPicPr>
        <p:blipFill>
          <a:blip r:embed="rId3"/>
          <a:stretch>
            <a:fillRect/>
          </a:stretch>
        </p:blipFill>
        <p:spPr>
          <a:xfrm>
            <a:off x="10232318" y="1645153"/>
            <a:ext cx="1934374" cy="4594329"/>
          </a:xfrm>
          <a:prstGeom prst="rect">
            <a:avLst/>
          </a:prstGeom>
        </p:spPr>
      </p:pic>
    </p:spTree>
    <p:extLst>
      <p:ext uri="{BB962C8B-B14F-4D97-AF65-F5344CB8AC3E}">
        <p14:creationId xmlns:p14="http://schemas.microsoft.com/office/powerpoint/2010/main" val="911732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431230-C74D-6A9E-0DFC-363AB14DC52F}"/>
              </a:ext>
            </a:extLst>
          </p:cNvPr>
          <p:cNvSpPr>
            <a:spLocks noGrp="1"/>
          </p:cNvSpPr>
          <p:nvPr>
            <p:ph type="title"/>
          </p:nvPr>
        </p:nvSpPr>
        <p:spPr/>
        <p:txBody>
          <a:bodyPr/>
          <a:lstStyle/>
          <a:p>
            <a:pPr algn="ctr"/>
            <a:r>
              <a:rPr lang="pl-PL" sz="3600" b="0" i="0" dirty="0">
                <a:effectLst/>
                <a:latin typeface="Times New Roman" panose="02020603050405020304" pitchFamily="18" charset="0"/>
                <a:cs typeface="Times New Roman" panose="02020603050405020304" pitchFamily="18" charset="0"/>
              </a:rPr>
              <a:t>Kondensator na wejściu nieodwracającym i odwracającym</a:t>
            </a:r>
            <a:endParaRPr lang="pl-PL" dirty="0">
              <a:latin typeface="Times New Roman" panose="02020603050405020304" pitchFamily="18" charset="0"/>
              <a:cs typeface="Times New Roman" panose="02020603050405020304" pitchFamily="18" charset="0"/>
            </a:endParaRPr>
          </a:p>
        </p:txBody>
      </p:sp>
      <p:sp>
        <p:nvSpPr>
          <p:cNvPr id="6" name="Symbol zastępczy zawartości 5">
            <a:extLst>
              <a:ext uri="{FF2B5EF4-FFF2-40B4-BE49-F238E27FC236}">
                <a16:creationId xmlns:a16="http://schemas.microsoft.com/office/drawing/2014/main" id="{04693DF5-360F-9064-3A3E-07ECDD213A4C}"/>
              </a:ext>
            </a:extLst>
          </p:cNvPr>
          <p:cNvSpPr>
            <a:spLocks noGrp="1"/>
          </p:cNvSpPr>
          <p:nvPr>
            <p:ph idx="1"/>
          </p:nvPr>
        </p:nvSpPr>
        <p:spPr>
          <a:xfrm>
            <a:off x="1141413" y="2249486"/>
            <a:ext cx="4612274" cy="4165381"/>
          </a:xfrm>
        </p:spPr>
        <p:txBody>
          <a:bodyPr>
            <a:normAutofit fontScale="62500" lnSpcReduction="20000"/>
          </a:bodyPr>
          <a:lstStyle/>
          <a:p>
            <a:pPr algn="just"/>
            <a:r>
              <a:rPr lang="pl-PL" sz="2400" b="0" i="0" dirty="0">
                <a:effectLst/>
                <a:latin typeface="Söhne"/>
              </a:rPr>
              <a:t>Kondensator na wejściu nieodwracającym i odwracającym termostatu na wzmacniaczu operacyjnym w postaci komparatora z histerezą pełni kilka istotnych funkcji : Stabilizacja napięcia: Kondensator na wejściu nieodwracającym pomaga stabilizować napięcie referencyjne (</a:t>
            </a:r>
            <a:r>
              <a:rPr lang="pl-PL" sz="2400" b="0" i="0" dirty="0" err="1">
                <a:effectLst/>
                <a:latin typeface="Söhne"/>
              </a:rPr>
              <a:t>Vref</a:t>
            </a:r>
            <a:r>
              <a:rPr lang="pl-PL" sz="2400" b="0" i="0" dirty="0">
                <a:effectLst/>
                <a:latin typeface="Söhne"/>
              </a:rPr>
              <a:t>), zapobiegając jego fluktuacjom spowodowanym zakłóceniami zasilania. Dzięki temu zapewniona jest większa dokładność i niezawodność regulacji temperatury. Redukcja szumów: Kondensatory mają zdolność do filtrowania i tłumienia szumów napięciowych. Dodanie kondensatora na wejściu nieodwracającym i odwracającym pomaga ograniczyć wpływ zakłóceń i szumów na działanie termostatu, co przekłada się na bardziej stabilne i dokładne wyniki regulacji temperatury ja przyjąłem po 100 </a:t>
            </a:r>
            <a:r>
              <a:rPr lang="pl-PL" sz="2400" b="0" i="0" dirty="0" err="1">
                <a:effectLst/>
                <a:latin typeface="Söhne"/>
              </a:rPr>
              <a:t>nF</a:t>
            </a:r>
            <a:r>
              <a:rPr lang="pl-PL" sz="2400" b="0" i="0" dirty="0">
                <a:effectLst/>
                <a:latin typeface="Söhne"/>
              </a:rPr>
              <a:t>.</a:t>
            </a:r>
            <a:endParaRPr lang="pl-PL" sz="2400" dirty="0"/>
          </a:p>
          <a:p>
            <a:pPr algn="just"/>
            <a:endParaRPr lang="pl-PL" dirty="0"/>
          </a:p>
        </p:txBody>
      </p:sp>
      <p:pic>
        <p:nvPicPr>
          <p:cNvPr id="7" name="Symbol zastępczy zawartości 4">
            <a:extLst>
              <a:ext uri="{FF2B5EF4-FFF2-40B4-BE49-F238E27FC236}">
                <a16:creationId xmlns:a16="http://schemas.microsoft.com/office/drawing/2014/main" id="{77502839-358C-1D17-183A-0516C6B11CF4}"/>
              </a:ext>
            </a:extLst>
          </p:cNvPr>
          <p:cNvPicPr>
            <a:picLocks noChangeAspect="1"/>
          </p:cNvPicPr>
          <p:nvPr/>
        </p:nvPicPr>
        <p:blipFill>
          <a:blip r:embed="rId2"/>
          <a:stretch>
            <a:fillRect/>
          </a:stretch>
        </p:blipFill>
        <p:spPr>
          <a:xfrm>
            <a:off x="5753687" y="2785404"/>
            <a:ext cx="6379981" cy="2234710"/>
          </a:xfrm>
          <a:prstGeom prst="rect">
            <a:avLst/>
          </a:prstGeom>
        </p:spPr>
      </p:pic>
    </p:spTree>
    <p:extLst>
      <p:ext uri="{BB962C8B-B14F-4D97-AF65-F5344CB8AC3E}">
        <p14:creationId xmlns:p14="http://schemas.microsoft.com/office/powerpoint/2010/main" val="325726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A4BA5A2-8870-53D0-B1E2-38A4002664BE}"/>
              </a:ext>
            </a:extLst>
          </p:cNvPr>
          <p:cNvSpPr>
            <a:spLocks noGrp="1"/>
          </p:cNvSpPr>
          <p:nvPr>
            <p:ph type="title"/>
          </p:nvPr>
        </p:nvSpPr>
        <p:spPr>
          <a:xfrm>
            <a:off x="1141413" y="180832"/>
            <a:ext cx="9905998" cy="1478570"/>
          </a:xfrm>
        </p:spPr>
        <p:txBody>
          <a:bodyPr/>
          <a:lstStyle/>
          <a:p>
            <a:pPr algn="ctr"/>
            <a:r>
              <a:rPr lang="pl-PL" dirty="0">
                <a:latin typeface="Times New Roman" panose="02020603050405020304" pitchFamily="18" charset="0"/>
                <a:cs typeface="Times New Roman" panose="02020603050405020304" pitchFamily="18" charset="0"/>
              </a:rPr>
              <a:t>Wartość rezystora bazy </a:t>
            </a:r>
          </a:p>
        </p:txBody>
      </p:sp>
      <p:sp>
        <p:nvSpPr>
          <p:cNvPr id="3" name="Symbol zastępczy zawartości 2">
            <a:extLst>
              <a:ext uri="{FF2B5EF4-FFF2-40B4-BE49-F238E27FC236}">
                <a16:creationId xmlns:a16="http://schemas.microsoft.com/office/drawing/2014/main" id="{B0D1A62E-7BED-4D99-1F5A-0E0DF837216D}"/>
              </a:ext>
            </a:extLst>
          </p:cNvPr>
          <p:cNvSpPr>
            <a:spLocks noGrp="1"/>
          </p:cNvSpPr>
          <p:nvPr>
            <p:ph idx="1"/>
          </p:nvPr>
        </p:nvSpPr>
        <p:spPr>
          <a:xfrm>
            <a:off x="1141412" y="1334586"/>
            <a:ext cx="9905999" cy="3541714"/>
          </a:xfrm>
        </p:spPr>
        <p:txBody>
          <a:bodyPr>
            <a:normAutofit fontScale="92500"/>
          </a:bodyPr>
          <a:lstStyle/>
          <a:p>
            <a:pPr algn="just"/>
            <a:r>
              <a:rPr lang="pl-PL" dirty="0">
                <a:latin typeface="Times New Roman" panose="02020603050405020304" pitchFamily="18" charset="0"/>
                <a:cs typeface="Times New Roman" panose="02020603050405020304" pitchFamily="18" charset="0"/>
              </a:rPr>
              <a:t>Wartość rezystora bazy ustaliłem z założenia że mój przekaźnik będzie pobierał 140 </a:t>
            </a:r>
            <a:r>
              <a:rPr lang="pl-PL" dirty="0" err="1">
                <a:latin typeface="Times New Roman" panose="02020603050405020304" pitchFamily="18" charset="0"/>
                <a:cs typeface="Times New Roman" panose="02020603050405020304" pitchFamily="18" charset="0"/>
              </a:rPr>
              <a:t>mA</a:t>
            </a:r>
            <a:r>
              <a:rPr lang="pl-PL" dirty="0">
                <a:latin typeface="Times New Roman" panose="02020603050405020304" pitchFamily="18" charset="0"/>
                <a:cs typeface="Times New Roman" panose="02020603050405020304" pitchFamily="18" charset="0"/>
              </a:rPr>
              <a:t> natomiast dioda około 18 </a:t>
            </a:r>
            <a:r>
              <a:rPr lang="pl-PL" dirty="0" err="1">
                <a:latin typeface="Times New Roman" panose="02020603050405020304" pitchFamily="18" charset="0"/>
                <a:cs typeface="Times New Roman" panose="02020603050405020304" pitchFamily="18" charset="0"/>
              </a:rPr>
              <a:t>mA</a:t>
            </a:r>
            <a:r>
              <a:rPr lang="pl-PL" dirty="0">
                <a:latin typeface="Times New Roman" panose="02020603050405020304" pitchFamily="18" charset="0"/>
                <a:cs typeface="Times New Roman" panose="02020603050405020304" pitchFamily="18" charset="0"/>
              </a:rPr>
              <a:t> beta tranzystora wynosi w przybliżeniu 200 więc dzieląc prąd kolektora czyli 158 </a:t>
            </a:r>
            <a:r>
              <a:rPr lang="pl-PL" dirty="0" err="1">
                <a:latin typeface="Times New Roman" panose="02020603050405020304" pitchFamily="18" charset="0"/>
                <a:cs typeface="Times New Roman" panose="02020603050405020304" pitchFamily="18" charset="0"/>
              </a:rPr>
              <a:t>mA</a:t>
            </a:r>
            <a:r>
              <a:rPr lang="pl-PL" dirty="0">
                <a:latin typeface="Times New Roman" panose="02020603050405020304" pitchFamily="18" charset="0"/>
                <a:cs typeface="Times New Roman" panose="02020603050405020304" pitchFamily="18" charset="0"/>
              </a:rPr>
              <a:t> przez </a:t>
            </a:r>
            <a:r>
              <a:rPr lang="pl-PL" dirty="0" err="1">
                <a:latin typeface="Times New Roman" panose="02020603050405020304" pitchFamily="18" charset="0"/>
                <a:cs typeface="Times New Roman" panose="02020603050405020304" pitchFamily="18" charset="0"/>
              </a:rPr>
              <a:t>bete</a:t>
            </a:r>
            <a:r>
              <a:rPr lang="pl-PL" dirty="0">
                <a:latin typeface="Times New Roman" panose="02020603050405020304" pitchFamily="18" charset="0"/>
                <a:cs typeface="Times New Roman" panose="02020603050405020304" pitchFamily="18" charset="0"/>
              </a:rPr>
              <a:t> uzyskujemy prąd bazy jaki powinien dobrze wysterować tranzystor więc 158 </a:t>
            </a:r>
            <a:r>
              <a:rPr lang="pl-PL" dirty="0" err="1">
                <a:latin typeface="Times New Roman" panose="02020603050405020304" pitchFamily="18" charset="0"/>
                <a:cs typeface="Times New Roman" panose="02020603050405020304" pitchFamily="18" charset="0"/>
              </a:rPr>
              <a:t>mA</a:t>
            </a:r>
            <a:r>
              <a:rPr lang="pl-PL" dirty="0">
                <a:latin typeface="Times New Roman" panose="02020603050405020304" pitchFamily="18" charset="0"/>
                <a:cs typeface="Times New Roman" panose="02020603050405020304" pitchFamily="18" charset="0"/>
              </a:rPr>
              <a:t>/200 = 0.79 </a:t>
            </a:r>
            <a:r>
              <a:rPr lang="pl-PL" dirty="0" err="1">
                <a:latin typeface="Times New Roman" panose="02020603050405020304" pitchFamily="18" charset="0"/>
                <a:cs typeface="Times New Roman" panose="02020603050405020304" pitchFamily="18" charset="0"/>
              </a:rPr>
              <a:t>mA</a:t>
            </a:r>
            <a:r>
              <a:rPr lang="pl-PL" dirty="0">
                <a:latin typeface="Times New Roman" panose="02020603050405020304" pitchFamily="18" charset="0"/>
                <a:cs typeface="Times New Roman" panose="02020603050405020304" pitchFamily="18" charset="0"/>
              </a:rPr>
              <a:t> czyli 790 </a:t>
            </a:r>
            <a:r>
              <a:rPr lang="pl-PL" dirty="0" err="1">
                <a:latin typeface="Times New Roman" panose="02020603050405020304" pitchFamily="18" charset="0"/>
                <a:cs typeface="Times New Roman" panose="02020603050405020304" pitchFamily="18" charset="0"/>
              </a:rPr>
              <a:t>uA</a:t>
            </a:r>
            <a:r>
              <a:rPr lang="pl-PL" dirty="0">
                <a:latin typeface="Times New Roman" panose="02020603050405020304" pitchFamily="18" charset="0"/>
                <a:cs typeface="Times New Roman" panose="02020603050405020304" pitchFamily="18" charset="0"/>
              </a:rPr>
              <a:t> teraz zakładając spadek napięcia 0.65 V miedzy emiterem a bazą od napięcia na wyjściu komparatora odejmujemy tą wartość następnie dzielimy przez prąd bazy uzyskując wartość rezystora jaki powinien się znaleźć na bazie tranzystora czyli </a:t>
            </a:r>
          </a:p>
          <a:p>
            <a:pPr algn="just"/>
            <a:r>
              <a:rPr lang="pl-PL" dirty="0">
                <a:latin typeface="Times New Roman" panose="02020603050405020304" pitchFamily="18" charset="0"/>
                <a:cs typeface="Times New Roman" panose="02020603050405020304" pitchFamily="18" charset="0"/>
              </a:rPr>
              <a:t>11,35 V/0.00079A=14303 </a:t>
            </a:r>
            <a:r>
              <a:rPr lang="pl-PL" dirty="0" err="1">
                <a:latin typeface="Times New Roman" panose="02020603050405020304" pitchFamily="18" charset="0"/>
                <a:cs typeface="Times New Roman" panose="02020603050405020304" pitchFamily="18" charset="0"/>
              </a:rPr>
              <a:t>ohm</a:t>
            </a:r>
            <a:endParaRPr lang="pl-PL" dirty="0">
              <a:latin typeface="Times New Roman" panose="02020603050405020304" pitchFamily="18" charset="0"/>
              <a:cs typeface="Times New Roman" panose="02020603050405020304" pitchFamily="18" charset="0"/>
            </a:endParaRPr>
          </a:p>
        </p:txBody>
      </p:sp>
      <p:pic>
        <p:nvPicPr>
          <p:cNvPr id="9" name="Obraz 8">
            <a:extLst>
              <a:ext uri="{FF2B5EF4-FFF2-40B4-BE49-F238E27FC236}">
                <a16:creationId xmlns:a16="http://schemas.microsoft.com/office/drawing/2014/main" id="{545B6BC0-1D26-D1E2-0111-E634D2CBE992}"/>
              </a:ext>
            </a:extLst>
          </p:cNvPr>
          <p:cNvPicPr>
            <a:picLocks noChangeAspect="1"/>
          </p:cNvPicPr>
          <p:nvPr/>
        </p:nvPicPr>
        <p:blipFill>
          <a:blip r:embed="rId2"/>
          <a:stretch>
            <a:fillRect/>
          </a:stretch>
        </p:blipFill>
        <p:spPr>
          <a:xfrm>
            <a:off x="4350017" y="4969585"/>
            <a:ext cx="3488788" cy="1242053"/>
          </a:xfrm>
          <a:prstGeom prst="rect">
            <a:avLst/>
          </a:prstGeom>
        </p:spPr>
      </p:pic>
    </p:spTree>
    <p:extLst>
      <p:ext uri="{BB962C8B-B14F-4D97-AF65-F5344CB8AC3E}">
        <p14:creationId xmlns:p14="http://schemas.microsoft.com/office/powerpoint/2010/main" val="1897960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5" presetClass="exit" presetSubtype="0" fill="hold" grpId="1" nodeType="clickEffect">
                                  <p:stCondLst>
                                    <p:cond delay="0"/>
                                  </p:stCondLst>
                                  <p:childTnLst>
                                    <p:animEffect transition="out" filter="fade">
                                      <p:cBhvr>
                                        <p:cTn id="14" dur="2000"/>
                                        <p:tgtEl>
                                          <p:spTgt spid="3">
                                            <p:txEl>
                                              <p:pRg st="0" end="0"/>
                                            </p:txEl>
                                          </p:spTgt>
                                        </p:tgtEl>
                                      </p:cBhvr>
                                    </p:animEffect>
                                    <p:anim calcmode="lin" valueType="num">
                                      <p:cBhvr>
                                        <p:cTn id="15" dur="2000"/>
                                        <p:tgtEl>
                                          <p:spTgt spid="3">
                                            <p:txEl>
                                              <p:pRg st="0" end="0"/>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16" dur="2000"/>
                                        <p:tgtEl>
                                          <p:spTgt spid="3">
                                            <p:txEl>
                                              <p:pRg st="0" end="0"/>
                                            </p:txEl>
                                          </p:spTgt>
                                        </p:tgtEl>
                                        <p:attrNameLst>
                                          <p:attrName>ppt_h</p:attrName>
                                        </p:attrNameLst>
                                      </p:cBhvr>
                                      <p:tavLst>
                                        <p:tav tm="0">
                                          <p:val>
                                            <p:strVal val="ppt_h"/>
                                          </p:val>
                                        </p:tav>
                                        <p:tav tm="100000">
                                          <p:val>
                                            <p:strVal val="ppt_h"/>
                                          </p:val>
                                        </p:tav>
                                      </p:tavLst>
                                    </p:anim>
                                    <p:set>
                                      <p:cBhvr>
                                        <p:cTn id="17" dur="1" fill="hold">
                                          <p:stCondLst>
                                            <p:cond delay="1999"/>
                                          </p:stCondLst>
                                        </p:cTn>
                                        <p:tgtEl>
                                          <p:spTgt spid="3">
                                            <p:txEl>
                                              <p:pRg st="0" end="0"/>
                                            </p:txEl>
                                          </p:spTgt>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5" presetClass="exit" presetSubtype="0" fill="hold" grpId="1" nodeType="clickEffect">
                                  <p:stCondLst>
                                    <p:cond delay="0"/>
                                  </p:stCondLst>
                                  <p:childTnLst>
                                    <p:animEffect transition="out" filter="fade">
                                      <p:cBhvr>
                                        <p:cTn id="21" dur="2000"/>
                                        <p:tgtEl>
                                          <p:spTgt spid="3">
                                            <p:txEl>
                                              <p:pRg st="1" end="1"/>
                                            </p:txEl>
                                          </p:spTgt>
                                        </p:tgtEl>
                                      </p:cBhvr>
                                    </p:animEffect>
                                    <p:anim calcmode="lin" valueType="num">
                                      <p:cBhvr>
                                        <p:cTn id="22" dur="2000"/>
                                        <p:tgtEl>
                                          <p:spTgt spid="3">
                                            <p:txEl>
                                              <p:pRg st="1" end="1"/>
                                            </p:txEl>
                                          </p:spTgt>
                                        </p:tgtEl>
                                        <p:attrNameLst>
                                          <p:attrName>ppt_w</p:attrName>
                                        </p:attrNameLst>
                                      </p:cBhvr>
                                      <p:tavLst>
                                        <p:tav tm="0">
                                          <p:val>
                                            <p:strVal val="ppt_w"/>
                                          </p:val>
                                        </p:tav>
                                        <p:tav tm="5000">
                                          <p:val>
                                            <p:strVal val="0.92*ppt_w"/>
                                          </p:val>
                                        </p:tav>
                                        <p:tav tm="10000">
                                          <p:val>
                                            <p:strVal val="0.71*ppt_w"/>
                                          </p:val>
                                        </p:tav>
                                        <p:tav tm="15000">
                                          <p:val>
                                            <p:strVal val="0.38*ppt_w"/>
                                          </p:val>
                                        </p:tav>
                                        <p:tav tm="20000">
                                          <p:val>
                                            <p:fltVal val="0"/>
                                          </p:val>
                                        </p:tav>
                                        <p:tav tm="25000">
                                          <p:val>
                                            <p:strVal val="-0.38*ppt_w"/>
                                          </p:val>
                                        </p:tav>
                                        <p:tav tm="30000">
                                          <p:val>
                                            <p:strVal val="-0.71*ppt_w"/>
                                          </p:val>
                                        </p:tav>
                                        <p:tav tm="35000">
                                          <p:val>
                                            <p:strVal val="-0.92*ppt_w"/>
                                          </p:val>
                                        </p:tav>
                                        <p:tav tm="40000">
                                          <p:val>
                                            <p:strVal val="-ppt_w"/>
                                          </p:val>
                                        </p:tav>
                                        <p:tav tm="45000">
                                          <p:val>
                                            <p:strVal val="-0.92*ppt_w"/>
                                          </p:val>
                                        </p:tav>
                                        <p:tav tm="50000">
                                          <p:val>
                                            <p:strVal val="-0.71*ppt_w"/>
                                          </p:val>
                                        </p:tav>
                                        <p:tav tm="55000">
                                          <p:val>
                                            <p:strVal val="-0.38*ppt_w"/>
                                          </p:val>
                                        </p:tav>
                                        <p:tav tm="60000">
                                          <p:val>
                                            <p:fltVal val="0"/>
                                          </p:val>
                                        </p:tav>
                                        <p:tav tm="65000">
                                          <p:val>
                                            <p:strVal val="0.38*ppt_w"/>
                                          </p:val>
                                        </p:tav>
                                        <p:tav tm="70000">
                                          <p:val>
                                            <p:strVal val="0.71*ppt_w"/>
                                          </p:val>
                                        </p:tav>
                                        <p:tav tm="75000">
                                          <p:val>
                                            <p:strVal val="0.92*ppt_w"/>
                                          </p:val>
                                        </p:tav>
                                        <p:tav tm="80000">
                                          <p:val>
                                            <p:strVal val="ppt_w"/>
                                          </p:val>
                                        </p:tav>
                                        <p:tav tm="85000">
                                          <p:val>
                                            <p:strVal val="0.92*ppt_w"/>
                                          </p:val>
                                        </p:tav>
                                        <p:tav tm="90000">
                                          <p:val>
                                            <p:strVal val="0.71*ppt_w"/>
                                          </p:val>
                                        </p:tav>
                                        <p:tav tm="95000">
                                          <p:val>
                                            <p:strVal val="0.38*ppt_w"/>
                                          </p:val>
                                        </p:tav>
                                        <p:tav tm="100000">
                                          <p:val>
                                            <p:fltVal val="0"/>
                                          </p:val>
                                        </p:tav>
                                      </p:tavLst>
                                    </p:anim>
                                    <p:anim calcmode="lin" valueType="num">
                                      <p:cBhvr>
                                        <p:cTn id="23" dur="2000"/>
                                        <p:tgtEl>
                                          <p:spTgt spid="3">
                                            <p:txEl>
                                              <p:pRg st="1" end="1"/>
                                            </p:txEl>
                                          </p:spTgt>
                                        </p:tgtEl>
                                        <p:attrNameLst>
                                          <p:attrName>ppt_h</p:attrName>
                                        </p:attrNameLst>
                                      </p:cBhvr>
                                      <p:tavLst>
                                        <p:tav tm="0">
                                          <p:val>
                                            <p:strVal val="ppt_h"/>
                                          </p:val>
                                        </p:tav>
                                        <p:tav tm="100000">
                                          <p:val>
                                            <p:strVal val="ppt_h"/>
                                          </p:val>
                                        </p:tav>
                                      </p:tavLst>
                                    </p:anim>
                                    <p:set>
                                      <p:cBhvr>
                                        <p:cTn id="24" dur="1" fill="hold">
                                          <p:stCondLst>
                                            <p:cond delay="1999"/>
                                          </p:stCondLst>
                                        </p:cTn>
                                        <p:tgtEl>
                                          <p:spTgt spid="3">
                                            <p:txEl>
                                              <p:pRg st="1" end="1"/>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F9EFA0F-4137-72A4-6960-3B21F2A8C6AF}"/>
              </a:ext>
            </a:extLst>
          </p:cNvPr>
          <p:cNvSpPr>
            <a:spLocks noGrp="1"/>
          </p:cNvSpPr>
          <p:nvPr>
            <p:ph type="title"/>
          </p:nvPr>
        </p:nvSpPr>
        <p:spPr>
          <a:xfrm>
            <a:off x="1143001" y="-184169"/>
            <a:ext cx="9905998" cy="1478570"/>
          </a:xfrm>
        </p:spPr>
        <p:txBody>
          <a:bodyPr/>
          <a:lstStyle/>
          <a:p>
            <a:pPr algn="ctr"/>
            <a:r>
              <a:rPr lang="pl-PL" dirty="0">
                <a:latin typeface="Times New Roman" panose="02020603050405020304" pitchFamily="18" charset="0"/>
                <a:cs typeface="Times New Roman" panose="02020603050405020304" pitchFamily="18" charset="0"/>
              </a:rPr>
              <a:t>Symulacje  w </a:t>
            </a:r>
            <a:r>
              <a:rPr lang="pl-PL" dirty="0" err="1">
                <a:latin typeface="Times New Roman" panose="02020603050405020304" pitchFamily="18" charset="0"/>
                <a:cs typeface="Times New Roman" panose="02020603050405020304" pitchFamily="18" charset="0"/>
              </a:rPr>
              <a:t>Lt-spice</a:t>
            </a:r>
            <a:r>
              <a:rPr lang="pl-PL" dirty="0">
                <a:latin typeface="Times New Roman" panose="02020603050405020304" pitchFamily="18" charset="0"/>
                <a:cs typeface="Times New Roman" panose="02020603050405020304" pitchFamily="18" charset="0"/>
              </a:rPr>
              <a:t> przed (baza </a:t>
            </a:r>
            <a:r>
              <a:rPr lang="pl-PL" dirty="0" err="1">
                <a:latin typeface="Times New Roman" panose="02020603050405020304" pitchFamily="18" charset="0"/>
                <a:cs typeface="Times New Roman" panose="02020603050405020304" pitchFamily="18" charset="0"/>
              </a:rPr>
              <a:t>Ib</a:t>
            </a:r>
            <a:r>
              <a:rPr lang="pl-PL" dirty="0">
                <a:latin typeface="Times New Roman" panose="02020603050405020304" pitchFamily="18" charset="0"/>
                <a:cs typeface="Times New Roman" panose="02020603050405020304" pitchFamily="18" charset="0"/>
              </a:rPr>
              <a:t>) i za tranzystorem (kolektor </a:t>
            </a:r>
            <a:r>
              <a:rPr lang="pl-PL" dirty="0" err="1">
                <a:latin typeface="Times New Roman" panose="02020603050405020304" pitchFamily="18" charset="0"/>
                <a:cs typeface="Times New Roman" panose="02020603050405020304" pitchFamily="18" charset="0"/>
              </a:rPr>
              <a:t>Ic</a:t>
            </a:r>
            <a:r>
              <a:rPr lang="pl-PL" dirty="0">
                <a:latin typeface="Times New Roman" panose="02020603050405020304" pitchFamily="18" charset="0"/>
                <a:cs typeface="Times New Roman" panose="02020603050405020304" pitchFamily="18" charset="0"/>
              </a:rPr>
              <a:t>)</a:t>
            </a:r>
          </a:p>
        </p:txBody>
      </p:sp>
      <p:pic>
        <p:nvPicPr>
          <p:cNvPr id="7" name="Obraz 6">
            <a:extLst>
              <a:ext uri="{FF2B5EF4-FFF2-40B4-BE49-F238E27FC236}">
                <a16:creationId xmlns:a16="http://schemas.microsoft.com/office/drawing/2014/main" id="{D68C57F9-ABCC-06F3-5C2F-18F6852C2653}"/>
              </a:ext>
            </a:extLst>
          </p:cNvPr>
          <p:cNvPicPr>
            <a:picLocks noChangeAspect="1"/>
          </p:cNvPicPr>
          <p:nvPr/>
        </p:nvPicPr>
        <p:blipFill>
          <a:blip r:embed="rId2"/>
          <a:stretch>
            <a:fillRect/>
          </a:stretch>
        </p:blipFill>
        <p:spPr>
          <a:xfrm>
            <a:off x="2416575" y="1191185"/>
            <a:ext cx="8025283" cy="2677109"/>
          </a:xfrm>
          <a:prstGeom prst="rect">
            <a:avLst/>
          </a:prstGeom>
        </p:spPr>
      </p:pic>
      <p:pic>
        <p:nvPicPr>
          <p:cNvPr id="11" name="Obraz 10">
            <a:extLst>
              <a:ext uri="{FF2B5EF4-FFF2-40B4-BE49-F238E27FC236}">
                <a16:creationId xmlns:a16="http://schemas.microsoft.com/office/drawing/2014/main" id="{8FA4C308-2A1A-2A16-2496-0AA6DB4166D3}"/>
              </a:ext>
            </a:extLst>
          </p:cNvPr>
          <p:cNvPicPr>
            <a:picLocks noChangeAspect="1"/>
          </p:cNvPicPr>
          <p:nvPr/>
        </p:nvPicPr>
        <p:blipFill>
          <a:blip r:embed="rId3"/>
          <a:stretch>
            <a:fillRect/>
          </a:stretch>
        </p:blipFill>
        <p:spPr>
          <a:xfrm>
            <a:off x="2416575" y="4013261"/>
            <a:ext cx="8025283" cy="2693048"/>
          </a:xfrm>
          <a:prstGeom prst="rect">
            <a:avLst/>
          </a:prstGeom>
        </p:spPr>
      </p:pic>
    </p:spTree>
    <p:extLst>
      <p:ext uri="{BB962C8B-B14F-4D97-AF65-F5344CB8AC3E}">
        <p14:creationId xmlns:p14="http://schemas.microsoft.com/office/powerpoint/2010/main" val="6998958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B9AA1E-33BD-3282-9A3D-CE433F6E5592}"/>
              </a:ext>
            </a:extLst>
          </p:cNvPr>
          <p:cNvSpPr>
            <a:spLocks noGrp="1"/>
          </p:cNvSpPr>
          <p:nvPr>
            <p:ph type="title"/>
          </p:nvPr>
        </p:nvSpPr>
        <p:spPr>
          <a:xfrm>
            <a:off x="1143001" y="-238708"/>
            <a:ext cx="9905998" cy="1478570"/>
          </a:xfrm>
        </p:spPr>
        <p:txBody>
          <a:bodyPr/>
          <a:lstStyle/>
          <a:p>
            <a:pPr algn="ctr"/>
            <a:r>
              <a:rPr lang="pl-PL" dirty="0"/>
              <a:t>model przekaźnika</a:t>
            </a:r>
          </a:p>
        </p:txBody>
      </p:sp>
      <p:pic>
        <p:nvPicPr>
          <p:cNvPr id="5" name="Symbol zastępczy zawartości 4">
            <a:extLst>
              <a:ext uri="{FF2B5EF4-FFF2-40B4-BE49-F238E27FC236}">
                <a16:creationId xmlns:a16="http://schemas.microsoft.com/office/drawing/2014/main" id="{10A22EC9-BDC6-0688-FCF8-FFDAC8FFBB89}"/>
              </a:ext>
            </a:extLst>
          </p:cNvPr>
          <p:cNvPicPr>
            <a:picLocks noGrp="1" noChangeAspect="1"/>
          </p:cNvPicPr>
          <p:nvPr>
            <p:ph idx="1"/>
          </p:nvPr>
        </p:nvPicPr>
        <p:blipFill>
          <a:blip r:embed="rId2"/>
          <a:stretch>
            <a:fillRect/>
          </a:stretch>
        </p:blipFill>
        <p:spPr>
          <a:xfrm>
            <a:off x="3975420" y="1426333"/>
            <a:ext cx="4241160" cy="1478570"/>
          </a:xfrm>
        </p:spPr>
      </p:pic>
      <p:sp>
        <p:nvSpPr>
          <p:cNvPr id="6" name="pole tekstowe 5">
            <a:extLst>
              <a:ext uri="{FF2B5EF4-FFF2-40B4-BE49-F238E27FC236}">
                <a16:creationId xmlns:a16="http://schemas.microsoft.com/office/drawing/2014/main" id="{F65E04C5-DF11-2EDE-CED3-358A2124F4AE}"/>
              </a:ext>
            </a:extLst>
          </p:cNvPr>
          <p:cNvSpPr txBox="1"/>
          <p:nvPr/>
        </p:nvSpPr>
        <p:spPr>
          <a:xfrm>
            <a:off x="2800066" y="3288323"/>
            <a:ext cx="6591868" cy="2308324"/>
          </a:xfrm>
          <a:prstGeom prst="rect">
            <a:avLst/>
          </a:prstGeom>
          <a:noFill/>
        </p:spPr>
        <p:txBody>
          <a:bodyPr wrap="square" rtlCol="0">
            <a:spAutoFit/>
          </a:bodyPr>
          <a:lstStyle/>
          <a:p>
            <a:pPr algn="just"/>
            <a:r>
              <a:rPr lang="pl-PL" dirty="0"/>
              <a:t>Do zamodelowania mojego przekaźnika zastosowałem </a:t>
            </a:r>
            <a:r>
              <a:rPr lang="pl-PL" dirty="0" err="1"/>
              <a:t>switch</a:t>
            </a:r>
            <a:r>
              <a:rPr lang="pl-PL" dirty="0"/>
              <a:t> napięciowy, który umożliwił mi zasymulowanie działania układu po załączeniu tranzystora, dodając cewkę o odpowiedniej indukcyjności oraz rezystancji około 84 </a:t>
            </a:r>
            <a:r>
              <a:rPr lang="pl-PL" dirty="0" err="1"/>
              <a:t>ohm</a:t>
            </a:r>
            <a:r>
              <a:rPr lang="pl-PL" dirty="0"/>
              <a:t> udało mi się zasymulować działanie przekaźnika w  miarę odpowiedni sposób, jedyne czego taki model nie uwzględnia to opóźnień przekaźnika, które podaje producent ale to przy moim projekcie wielkiego znaczenia nie miało więc nie wgłębiałem się w temat </a:t>
            </a:r>
          </a:p>
        </p:txBody>
      </p:sp>
    </p:spTree>
    <p:extLst>
      <p:ext uri="{BB962C8B-B14F-4D97-AF65-F5344CB8AC3E}">
        <p14:creationId xmlns:p14="http://schemas.microsoft.com/office/powerpoint/2010/main" val="2796135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6" presetClass="exit" presetSubtype="0" fill="hold" grpId="1" nodeType="clickEffect">
                                  <p:stCondLst>
                                    <p:cond delay="0"/>
                                  </p:stCondLst>
                                  <p:childTnLst>
                                    <p:animEffect transition="out" filter="wipe(down)">
                                      <p:cBhvr>
                                        <p:cTn id="19" dur="180" accel="50000">
                                          <p:stCondLst>
                                            <p:cond delay="1820"/>
                                          </p:stCondLst>
                                        </p:cTn>
                                        <p:tgtEl>
                                          <p:spTgt spid="6"/>
                                        </p:tgtEl>
                                      </p:cBhvr>
                                    </p:animEffect>
                                    <p:anim calcmode="lin" valueType="num">
                                      <p:cBhvr>
                                        <p:cTn id="20" dur="1822" tmFilter="0,0; 0.14,0.31; 0.43,0.73; 0.71,0.91; 1.0,1.0">
                                          <p:stCondLst>
                                            <p:cond delay="0"/>
                                          </p:stCondLst>
                                        </p:cTn>
                                        <p:tgtEl>
                                          <p:spTgt spid="6"/>
                                        </p:tgtEl>
                                        <p:attrNameLst>
                                          <p:attrName>ppt_x</p:attrName>
                                        </p:attrNameLst>
                                      </p:cBhvr>
                                      <p:tavLst>
                                        <p:tav tm="0">
                                          <p:val>
                                            <p:strVal val="ppt_x"/>
                                          </p:val>
                                        </p:tav>
                                        <p:tav tm="100000">
                                          <p:val>
                                            <p:strVal val="#ppt_x+0.25"/>
                                          </p:val>
                                        </p:tav>
                                      </p:tavLst>
                                    </p:anim>
                                    <p:anim calcmode="lin" valueType="num">
                                      <p:cBhvr>
                                        <p:cTn id="21" dur="178">
                                          <p:stCondLst>
                                            <p:cond delay="1822"/>
                                          </p:stCondLst>
                                        </p:cTn>
                                        <p:tgtEl>
                                          <p:spTgt spid="6"/>
                                        </p:tgtEl>
                                        <p:attrNameLst>
                                          <p:attrName>ppt_x</p:attrName>
                                        </p:attrNameLst>
                                      </p:cBhvr>
                                      <p:tavLst>
                                        <p:tav tm="0">
                                          <p:val>
                                            <p:strVal val="ppt_x"/>
                                          </p:val>
                                        </p:tav>
                                        <p:tav tm="100000">
                                          <p:val>
                                            <p:strVal val="ppt_x"/>
                                          </p:val>
                                        </p:tav>
                                      </p:tavLst>
                                    </p:anim>
                                    <p:anim calcmode="lin" valueType="num">
                                      <p:cBhvr>
                                        <p:cTn id="22" dur="664" tmFilter="0.0,0.0;0.25,0.07;0.50,0.2;0.75,0.467;1.0,1.0">
                                          <p:stCondLst>
                                            <p:cond delay="0"/>
                                          </p:stCondLst>
                                        </p:cTn>
                                        <p:tgtEl>
                                          <p:spTgt spid="6"/>
                                        </p:tgtEl>
                                        <p:attrNameLst>
                                          <p:attrName>ppt_y</p:attrName>
                                        </p:attrNameLst>
                                      </p:cBhvr>
                                      <p:tavLst>
                                        <p:tav tm="0">
                                          <p:val>
                                            <p:strVal val="ppt_y"/>
                                          </p:val>
                                        </p:tav>
                                        <p:tav tm="5000">
                                          <p:val>
                                            <p:strVal val="ppt_y+0.026"/>
                                          </p:val>
                                        </p:tav>
                                        <p:tav tm="10000">
                                          <p:val>
                                            <p:strVal val="ppt_y+0.052"/>
                                          </p:val>
                                        </p:tav>
                                        <p:tav tm="15000">
                                          <p:val>
                                            <p:strVal val="ppt_y+0.078"/>
                                          </p:val>
                                        </p:tav>
                                        <p:tav tm="20000">
                                          <p:val>
                                            <p:strVal val="ppt_y+0.103"/>
                                          </p:val>
                                        </p:tav>
                                        <p:tav tm="30000">
                                          <p:val>
                                            <p:strVal val="ppt_y+0.151"/>
                                          </p:val>
                                        </p:tav>
                                        <p:tav tm="40000">
                                          <p:val>
                                            <p:strVal val="ppt_y+0.196"/>
                                          </p:val>
                                        </p:tav>
                                        <p:tav tm="50000">
                                          <p:val>
                                            <p:strVal val="ppt_y+0.236"/>
                                          </p:val>
                                        </p:tav>
                                        <p:tav tm="60000">
                                          <p:val>
                                            <p:strVal val="ppt_y+0.270"/>
                                          </p:val>
                                        </p:tav>
                                        <p:tav tm="70000">
                                          <p:val>
                                            <p:strVal val="ppt_y+0.297"/>
                                          </p:val>
                                        </p:tav>
                                        <p:tav tm="80000">
                                          <p:val>
                                            <p:strVal val="ppt_y+0.317"/>
                                          </p:val>
                                        </p:tav>
                                        <p:tav tm="90000">
                                          <p:val>
                                            <p:strVal val="ppt_y+0.329"/>
                                          </p:val>
                                        </p:tav>
                                        <p:tav tm="100000">
                                          <p:val>
                                            <p:strVal val="ppt_y+0.333"/>
                                          </p:val>
                                        </p:tav>
                                      </p:tavLst>
                                    </p:anim>
                                    <p:anim calcmode="lin" valueType="num">
                                      <p:cBhvr>
                                        <p:cTn id="23" dur="664" tmFilter="0, 0; 0.125,0.2665; 0.25,0.4; 0.375,0.465; 0.5,0.5;  0.625,0.535; 0.75,0.6; 0.875,0.7335; 1,1">
                                          <p:stCondLst>
                                            <p:cond delay="664"/>
                                          </p:stCondLst>
                                        </p:cTn>
                                        <p:tgtEl>
                                          <p:spTgt spid="6"/>
                                        </p:tgtEl>
                                        <p:attrNameLst>
                                          <p:attrName>ppt_y</p:attrName>
                                        </p:attrNameLst>
                                      </p:cBhvr>
                                      <p:tavLst>
                                        <p:tav tm="0">
                                          <p:val>
                                            <p:strVal val="ppt_y"/>
                                          </p:val>
                                        </p:tav>
                                        <p:tav tm="10000">
                                          <p:val>
                                            <p:strVal val="ppt_y-0.034"/>
                                          </p:val>
                                        </p:tav>
                                        <p:tav tm="20000">
                                          <p:val>
                                            <p:strVal val="ppt_y-0.065"/>
                                          </p:val>
                                        </p:tav>
                                        <p:tav tm="30000">
                                          <p:val>
                                            <p:strVal val="ppt_y-0.090"/>
                                          </p:val>
                                        </p:tav>
                                        <p:tav tm="40000">
                                          <p:val>
                                            <p:strVal val="ppt_y-0.106"/>
                                          </p:val>
                                        </p:tav>
                                        <p:tav tm="50000">
                                          <p:val>
                                            <p:strVal val="ppt_y-0.111"/>
                                          </p:val>
                                        </p:tav>
                                        <p:tav tm="60000">
                                          <p:val>
                                            <p:strVal val="ppt_y-0.106"/>
                                          </p:val>
                                        </p:tav>
                                        <p:tav tm="70000">
                                          <p:val>
                                            <p:strVal val="ppt_y-0.090"/>
                                          </p:val>
                                        </p:tav>
                                        <p:tav tm="80000">
                                          <p:val>
                                            <p:strVal val="ppt_y-0.065"/>
                                          </p:val>
                                        </p:tav>
                                        <p:tav tm="90000">
                                          <p:val>
                                            <p:strVal val="ppt_y-0.034"/>
                                          </p:val>
                                        </p:tav>
                                        <p:tav tm="100000">
                                          <p:val>
                                            <p:strVal val="ppt_y"/>
                                          </p:val>
                                        </p:tav>
                                      </p:tavLst>
                                    </p:anim>
                                    <p:anim calcmode="lin" valueType="num">
                                      <p:cBhvr>
                                        <p:cTn id="24" dur="332" tmFilter="0, 0; 0.125,0.2665; 0.25,0.4; 0.375,0.465; 0.5,0.5;  0.625,0.535; 0.75,0.6; 0.875,0.7335; 1,1">
                                          <p:stCondLst>
                                            <p:cond delay="1324"/>
                                          </p:stCondLst>
                                        </p:cTn>
                                        <p:tgtEl>
                                          <p:spTgt spid="6"/>
                                        </p:tgtEl>
                                        <p:attrNameLst>
                                          <p:attrName>ppt_y</p:attrName>
                                        </p:attrNameLst>
                                      </p:cBhvr>
                                      <p:tavLst>
                                        <p:tav tm="0">
                                          <p:val>
                                            <p:strVal val="ppt_y"/>
                                          </p:val>
                                        </p:tav>
                                        <p:tav tm="10000">
                                          <p:val>
                                            <p:strVal val="ppt_y-0.011"/>
                                          </p:val>
                                        </p:tav>
                                        <p:tav tm="20000">
                                          <p:val>
                                            <p:strVal val="ppt_y-0.022"/>
                                          </p:val>
                                        </p:tav>
                                        <p:tav tm="30000">
                                          <p:val>
                                            <p:strVal val="ppt_y-0.030"/>
                                          </p:val>
                                        </p:tav>
                                        <p:tav tm="40000">
                                          <p:val>
                                            <p:strVal val="ppt_y-0.035"/>
                                          </p:val>
                                        </p:tav>
                                        <p:tav tm="50000">
                                          <p:val>
                                            <p:strVal val="ppt_y-0.037"/>
                                          </p:val>
                                        </p:tav>
                                        <p:tav tm="60000">
                                          <p:val>
                                            <p:strVal val="ppt_y-0.035"/>
                                          </p:val>
                                        </p:tav>
                                        <p:tav tm="70000">
                                          <p:val>
                                            <p:strVal val="ppt_y-0.030"/>
                                          </p:val>
                                        </p:tav>
                                        <p:tav tm="80000">
                                          <p:val>
                                            <p:strVal val="ppt_y-0.022"/>
                                          </p:val>
                                        </p:tav>
                                        <p:tav tm="90000">
                                          <p:val>
                                            <p:strVal val="ppt_y-0.011"/>
                                          </p:val>
                                        </p:tav>
                                        <p:tav tm="100000">
                                          <p:val>
                                            <p:strVal val="ppt_y"/>
                                          </p:val>
                                        </p:tav>
                                      </p:tavLst>
                                    </p:anim>
                                    <p:anim calcmode="lin" valueType="num">
                                      <p:cBhvr>
                                        <p:cTn id="25" dur="164" tmFilter="0, 0; 0.125,0.2665; 0.25,0.4; 0.375,0.465; 0.5,0.5;  0.625,0.535; 0.75,0.6; 0.875,0.7335; 1,1">
                                          <p:stCondLst>
                                            <p:cond delay="1656"/>
                                          </p:stCondLst>
                                        </p:cTn>
                                        <p:tgtEl>
                                          <p:spTgt spid="6"/>
                                        </p:tgtEl>
                                        <p:attrNameLst>
                                          <p:attrName>ppt_y</p:attrName>
                                        </p:attrNameLst>
                                      </p:cBhvr>
                                      <p:tavLst>
                                        <p:tav tm="0">
                                          <p:val>
                                            <p:strVal val="ppt_y"/>
                                          </p:val>
                                        </p:tav>
                                        <p:tav tm="10000">
                                          <p:val>
                                            <p:strVal val="ppt_y-0.004"/>
                                          </p:val>
                                        </p:tav>
                                        <p:tav tm="20000">
                                          <p:val>
                                            <p:strVal val="ppt_y-0.007"/>
                                          </p:val>
                                        </p:tav>
                                        <p:tav tm="30000">
                                          <p:val>
                                            <p:strVal val="ppt_y-0.010"/>
                                          </p:val>
                                        </p:tav>
                                        <p:tav tm="40000">
                                          <p:val>
                                            <p:strVal val="ppt_y-0.012"/>
                                          </p:val>
                                        </p:tav>
                                        <p:tav tm="50000">
                                          <p:val>
                                            <p:strVal val="ppt_y-0.0123"/>
                                          </p:val>
                                        </p:tav>
                                        <p:tav tm="60000">
                                          <p:val>
                                            <p:strVal val="ppt_y-0.012"/>
                                          </p:val>
                                        </p:tav>
                                        <p:tav tm="70000">
                                          <p:val>
                                            <p:strVal val="ppt_y-0.010"/>
                                          </p:val>
                                        </p:tav>
                                        <p:tav tm="80000">
                                          <p:val>
                                            <p:strVal val="ppt_y-0.007"/>
                                          </p:val>
                                        </p:tav>
                                        <p:tav tm="90000">
                                          <p:val>
                                            <p:strVal val="ppt_y-0.004"/>
                                          </p:val>
                                        </p:tav>
                                        <p:tav tm="100000">
                                          <p:val>
                                            <p:strVal val="ppt_y"/>
                                          </p:val>
                                        </p:tav>
                                      </p:tavLst>
                                    </p:anim>
                                    <p:anim calcmode="lin" valueType="num">
                                      <p:cBhvr>
                                        <p:cTn id="26" dur="180" accel="50000">
                                          <p:stCondLst>
                                            <p:cond delay="1820"/>
                                          </p:stCondLst>
                                        </p:cTn>
                                        <p:tgtEl>
                                          <p:spTgt spid="6"/>
                                        </p:tgtEl>
                                        <p:attrNameLst>
                                          <p:attrName>ppt_y</p:attrName>
                                        </p:attrNameLst>
                                      </p:cBhvr>
                                      <p:tavLst>
                                        <p:tav tm="0">
                                          <p:val>
                                            <p:strVal val="ppt_y"/>
                                          </p:val>
                                        </p:tav>
                                        <p:tav tm="100000">
                                          <p:val>
                                            <p:strVal val="ppt_y+ppt_h"/>
                                          </p:val>
                                        </p:tav>
                                      </p:tavLst>
                                    </p:anim>
                                    <p:animScale>
                                      <p:cBhvr>
                                        <p:cTn id="27" dur="26">
                                          <p:stCondLst>
                                            <p:cond delay="620"/>
                                          </p:stCondLst>
                                        </p:cTn>
                                        <p:tgtEl>
                                          <p:spTgt spid="6"/>
                                        </p:tgtEl>
                                      </p:cBhvr>
                                      <p:to x="100000" y="60000"/>
                                    </p:animScale>
                                    <p:animScale>
                                      <p:cBhvr>
                                        <p:cTn id="28" dur="166" decel="50000">
                                          <p:stCondLst>
                                            <p:cond delay="646"/>
                                          </p:stCondLst>
                                        </p:cTn>
                                        <p:tgtEl>
                                          <p:spTgt spid="6"/>
                                        </p:tgtEl>
                                      </p:cBhvr>
                                      <p:to x="100000" y="100000"/>
                                    </p:animScale>
                                    <p:animScale>
                                      <p:cBhvr>
                                        <p:cTn id="29" dur="26">
                                          <p:stCondLst>
                                            <p:cond delay="1312"/>
                                          </p:stCondLst>
                                        </p:cTn>
                                        <p:tgtEl>
                                          <p:spTgt spid="6"/>
                                        </p:tgtEl>
                                      </p:cBhvr>
                                      <p:to x="100000" y="80000"/>
                                    </p:animScale>
                                    <p:animScale>
                                      <p:cBhvr>
                                        <p:cTn id="30" dur="166" decel="50000">
                                          <p:stCondLst>
                                            <p:cond delay="1338"/>
                                          </p:stCondLst>
                                        </p:cTn>
                                        <p:tgtEl>
                                          <p:spTgt spid="6"/>
                                        </p:tgtEl>
                                      </p:cBhvr>
                                      <p:to x="100000" y="100000"/>
                                    </p:animScale>
                                    <p:animScale>
                                      <p:cBhvr>
                                        <p:cTn id="31" dur="26">
                                          <p:stCondLst>
                                            <p:cond delay="1642"/>
                                          </p:stCondLst>
                                        </p:cTn>
                                        <p:tgtEl>
                                          <p:spTgt spid="6"/>
                                        </p:tgtEl>
                                      </p:cBhvr>
                                      <p:to x="100000" y="90000"/>
                                    </p:animScale>
                                    <p:animScale>
                                      <p:cBhvr>
                                        <p:cTn id="32" dur="166" decel="50000">
                                          <p:stCondLst>
                                            <p:cond delay="1668"/>
                                          </p:stCondLst>
                                        </p:cTn>
                                        <p:tgtEl>
                                          <p:spTgt spid="6"/>
                                        </p:tgtEl>
                                      </p:cBhvr>
                                      <p:to x="100000" y="100000"/>
                                    </p:animScale>
                                    <p:animScale>
                                      <p:cBhvr>
                                        <p:cTn id="33" dur="26">
                                          <p:stCondLst>
                                            <p:cond delay="1808"/>
                                          </p:stCondLst>
                                        </p:cTn>
                                        <p:tgtEl>
                                          <p:spTgt spid="6"/>
                                        </p:tgtEl>
                                      </p:cBhvr>
                                      <p:to x="100000" y="95000"/>
                                    </p:animScale>
                                    <p:animScale>
                                      <p:cBhvr>
                                        <p:cTn id="34" dur="166" decel="50000">
                                          <p:stCondLst>
                                            <p:cond delay="1834"/>
                                          </p:stCondLst>
                                        </p:cTn>
                                        <p:tgtEl>
                                          <p:spTgt spid="6"/>
                                        </p:tgtEl>
                                      </p:cBhvr>
                                      <p:to x="100000" y="100000"/>
                                    </p:animScale>
                                    <p:set>
                                      <p:cBhvr>
                                        <p:cTn id="35" dur="1" fill="hold">
                                          <p:stCondLst>
                                            <p:cond delay="1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C36064C-60B1-C471-EDD1-428B4F9A07D1}"/>
              </a:ext>
            </a:extLst>
          </p:cNvPr>
          <p:cNvSpPr>
            <a:spLocks noGrp="1"/>
          </p:cNvSpPr>
          <p:nvPr>
            <p:ph type="title"/>
          </p:nvPr>
        </p:nvSpPr>
        <p:spPr>
          <a:xfrm>
            <a:off x="1143001" y="0"/>
            <a:ext cx="9905998" cy="1478570"/>
          </a:xfrm>
        </p:spPr>
        <p:txBody>
          <a:bodyPr>
            <a:normAutofit fontScale="90000"/>
          </a:bodyPr>
          <a:lstStyle/>
          <a:p>
            <a:pPr algn="ctr"/>
            <a:r>
              <a:rPr lang="pl-PL" dirty="0"/>
              <a:t>Dobór Rezystora dla diody </a:t>
            </a:r>
            <a:r>
              <a:rPr lang="pl-PL" dirty="0" err="1"/>
              <a:t>led</a:t>
            </a:r>
            <a:r>
              <a:rPr lang="pl-PL" dirty="0"/>
              <a:t> oraz dobór diody podłączonej do przekaźnika (równolegle)</a:t>
            </a:r>
          </a:p>
        </p:txBody>
      </p:sp>
      <p:sp>
        <p:nvSpPr>
          <p:cNvPr id="3" name="Symbol zastępczy zawartości 2">
            <a:extLst>
              <a:ext uri="{FF2B5EF4-FFF2-40B4-BE49-F238E27FC236}">
                <a16:creationId xmlns:a16="http://schemas.microsoft.com/office/drawing/2014/main" id="{1322B27E-263A-2F17-293A-5360282E51ED}"/>
              </a:ext>
            </a:extLst>
          </p:cNvPr>
          <p:cNvSpPr>
            <a:spLocks noGrp="1"/>
          </p:cNvSpPr>
          <p:nvPr>
            <p:ph idx="1"/>
          </p:nvPr>
        </p:nvSpPr>
        <p:spPr>
          <a:xfrm>
            <a:off x="1141412" y="1280160"/>
            <a:ext cx="6567683" cy="5373858"/>
          </a:xfrm>
        </p:spPr>
        <p:txBody>
          <a:bodyPr>
            <a:normAutofit fontScale="55000" lnSpcReduction="20000"/>
          </a:bodyPr>
          <a:lstStyle/>
          <a:p>
            <a:pPr algn="just"/>
            <a:r>
              <a:rPr lang="pl-PL" dirty="0"/>
              <a:t>Rezystor R8 obliczyłem z wzoru </a:t>
            </a:r>
            <a:r>
              <a:rPr lang="pl-PL" dirty="0" err="1"/>
              <a:t>Vcc-Vd</a:t>
            </a:r>
            <a:r>
              <a:rPr lang="pl-PL" dirty="0"/>
              <a:t>/Id </a:t>
            </a:r>
            <a:r>
              <a:rPr lang="pl-PL" dirty="0" err="1"/>
              <a:t>Vcc</a:t>
            </a:r>
            <a:r>
              <a:rPr lang="pl-PL" dirty="0"/>
              <a:t>=12V </a:t>
            </a:r>
            <a:r>
              <a:rPr lang="pl-PL" dirty="0" err="1"/>
              <a:t>Vd</a:t>
            </a:r>
            <a:r>
              <a:rPr lang="pl-PL" dirty="0"/>
              <a:t> =2.2 V Id = 18 </a:t>
            </a:r>
            <a:r>
              <a:rPr lang="pl-PL" dirty="0" err="1"/>
              <a:t>mA</a:t>
            </a:r>
            <a:r>
              <a:rPr lang="pl-PL" dirty="0"/>
              <a:t> 9.8V/18mA=545 </a:t>
            </a:r>
            <a:r>
              <a:rPr lang="pl-PL" dirty="0" err="1"/>
              <a:t>ohm</a:t>
            </a:r>
            <a:r>
              <a:rPr lang="pl-PL" dirty="0"/>
              <a:t> wybrałem 560</a:t>
            </a:r>
          </a:p>
          <a:p>
            <a:pPr algn="just"/>
            <a:r>
              <a:rPr lang="pl-PL" dirty="0"/>
              <a:t> </a:t>
            </a:r>
            <a:r>
              <a:rPr lang="pl-PL" b="0" i="0" dirty="0">
                <a:effectLst/>
                <a:latin typeface="Söhne"/>
              </a:rPr>
              <a:t>Dioda umieszczona na przekaźniku pełni kilka istotnych funkcji:</a:t>
            </a:r>
          </a:p>
          <a:p>
            <a:pPr algn="just">
              <a:buFont typeface="+mj-lt"/>
              <a:buAutoNum type="arabicPeriod"/>
            </a:pPr>
            <a:r>
              <a:rPr lang="pl-PL" b="0" i="0" dirty="0">
                <a:effectLst/>
                <a:latin typeface="Söhne"/>
              </a:rPr>
              <a:t>Ochrona przed przepięciami zwrotnymi: Kiedy przekaźnik jest wyłączany, w jego cewce może wystąpić zjawisko zwane przepięciem zwrotnym. Działa to tak, że indukcyjność cewki przekaźnika powoduje wzrost napięcia po wyłączeniu. Dioda, zwana również diodą zwrotną umieszczona równolegle do cewki, tworzy zamkniętą pętlę dla tego przepięcia, co chroni pozostałą część układu przed jego szkodliwym wpływem.</a:t>
            </a:r>
          </a:p>
          <a:p>
            <a:pPr algn="just">
              <a:buFont typeface="+mj-lt"/>
              <a:buAutoNum type="arabicPeriod"/>
            </a:pPr>
            <a:r>
              <a:rPr lang="pl-PL" b="0" i="0" dirty="0">
                <a:effectLst/>
                <a:latin typeface="Söhne"/>
              </a:rPr>
              <a:t>Redukcja szkodliwych efektów przepięć: Podczas wyłączania przekaźnika, szczególnie w przypadku indukcyjnych obwodów, może wystąpić wzrost napięcia na skutek indukcyjności cewki. Ta nagła zmiana napięcia może zakłócić inne elementy układu lub spowodować ich uszkodzenie. Dioda na przekaźniku przewodzi prąd w kierunku przeciwnym do przepięcia, ograniczając tym samym wzrost napięcia i minimalizując skutki szkodliwych efektów.</a:t>
            </a:r>
          </a:p>
          <a:p>
            <a:pPr algn="just">
              <a:buFont typeface="+mj-lt"/>
              <a:buAutoNum type="arabicPeriod"/>
            </a:pPr>
            <a:r>
              <a:rPr lang="pl-PL" b="0" i="0" dirty="0">
                <a:effectLst/>
                <a:latin typeface="Söhne"/>
              </a:rPr>
              <a:t>Wyeliminowanie iskrzenia: W przypadku przekaźników sterowanych elektromagnetycznie, zjawisko iskrzenia może wystąpić podczas wyłączania, szczególnie przy większych obciążeniach. Dioda na przekaźniku pozwala na wyeliminowanie iskrzenia poprzez zapewnienie zamkniętej pętli dla prądu.</a:t>
            </a:r>
          </a:p>
          <a:p>
            <a:pPr marL="0" indent="0" algn="just">
              <a:buNone/>
            </a:pPr>
            <a:r>
              <a:rPr lang="pl-PL" dirty="0">
                <a:latin typeface="Söhne"/>
              </a:rPr>
              <a:t>Dobór diody podłączonej równolegle do przekaźnika polegał w moim przypadku na minimalizacji „zachodu” wykorzystałem tą samą diodę co na mostku </a:t>
            </a:r>
            <a:r>
              <a:rPr lang="pl-PL" dirty="0" err="1">
                <a:latin typeface="Söhne"/>
              </a:rPr>
              <a:t>gretza</a:t>
            </a:r>
            <a:r>
              <a:rPr lang="pl-PL" dirty="0">
                <a:latin typeface="Söhne"/>
              </a:rPr>
              <a:t> 1N4002 ponieważ w przypadku termostatu nie wymagane jest dobranie diody która szybko potrafi się przełączać np. (dioda </a:t>
            </a:r>
            <a:r>
              <a:rPr lang="pl-PL" dirty="0" err="1">
                <a:latin typeface="Söhne"/>
              </a:rPr>
              <a:t>schottky’ego</a:t>
            </a:r>
            <a:r>
              <a:rPr lang="pl-PL" dirty="0">
                <a:latin typeface="Söhne"/>
              </a:rPr>
              <a:t>) więc wybrałem drogę po najniższej linii oporu i minimalizacji kosztów.</a:t>
            </a:r>
            <a:endParaRPr lang="pl-PL" dirty="0"/>
          </a:p>
        </p:txBody>
      </p:sp>
      <p:pic>
        <p:nvPicPr>
          <p:cNvPr id="4" name="Symbol zastępczy zawartości 4">
            <a:extLst>
              <a:ext uri="{FF2B5EF4-FFF2-40B4-BE49-F238E27FC236}">
                <a16:creationId xmlns:a16="http://schemas.microsoft.com/office/drawing/2014/main" id="{B5F7D1E8-6AA9-F0CF-04E0-22A8E2BE54C9}"/>
              </a:ext>
            </a:extLst>
          </p:cNvPr>
          <p:cNvPicPr>
            <a:picLocks noChangeAspect="1"/>
          </p:cNvPicPr>
          <p:nvPr/>
        </p:nvPicPr>
        <p:blipFill>
          <a:blip r:embed="rId2"/>
          <a:stretch>
            <a:fillRect/>
          </a:stretch>
        </p:blipFill>
        <p:spPr>
          <a:xfrm>
            <a:off x="7709095" y="2871272"/>
            <a:ext cx="4241160" cy="1478570"/>
          </a:xfrm>
          <a:prstGeom prst="rect">
            <a:avLst/>
          </a:prstGeom>
        </p:spPr>
      </p:pic>
    </p:spTree>
    <p:extLst>
      <p:ext uri="{BB962C8B-B14F-4D97-AF65-F5344CB8AC3E}">
        <p14:creationId xmlns:p14="http://schemas.microsoft.com/office/powerpoint/2010/main" val="3234094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0FA72AD-948E-7F90-D93A-FF2BBABA7FC4}"/>
              </a:ext>
            </a:extLst>
          </p:cNvPr>
          <p:cNvSpPr>
            <a:spLocks noGrp="1"/>
          </p:cNvSpPr>
          <p:nvPr>
            <p:ph type="title"/>
          </p:nvPr>
        </p:nvSpPr>
        <p:spPr/>
        <p:txBody>
          <a:bodyPr/>
          <a:lstStyle/>
          <a:p>
            <a:pPr algn="ctr"/>
            <a:r>
              <a:rPr lang="pl-PL" dirty="0">
                <a:latin typeface="Times New Roman" panose="02020603050405020304" pitchFamily="18" charset="0"/>
                <a:cs typeface="Times New Roman" panose="02020603050405020304" pitchFamily="18" charset="0"/>
              </a:rPr>
              <a:t>początek</a:t>
            </a:r>
          </a:p>
        </p:txBody>
      </p:sp>
      <p:sp>
        <p:nvSpPr>
          <p:cNvPr id="3" name="Symbol zastępczy zawartości 2">
            <a:extLst>
              <a:ext uri="{FF2B5EF4-FFF2-40B4-BE49-F238E27FC236}">
                <a16:creationId xmlns:a16="http://schemas.microsoft.com/office/drawing/2014/main" id="{68894698-5E99-EE21-A942-A17EC386AE7F}"/>
              </a:ext>
            </a:extLst>
          </p:cNvPr>
          <p:cNvSpPr>
            <a:spLocks noGrp="1"/>
          </p:cNvSpPr>
          <p:nvPr>
            <p:ph idx="1"/>
          </p:nvPr>
        </p:nvSpPr>
        <p:spPr/>
        <p:txBody>
          <a:bodyPr/>
          <a:lstStyle/>
          <a:p>
            <a:pPr marL="0" indent="0">
              <a:buNone/>
            </a:pPr>
            <a:r>
              <a:rPr lang="pl-PL" dirty="0">
                <a:latin typeface="Times New Roman" panose="02020603050405020304" pitchFamily="18" charset="0"/>
                <a:cs typeface="Times New Roman" panose="02020603050405020304" pitchFamily="18" charset="0"/>
              </a:rPr>
              <a:t>Wpadłem na pomysł wykorzystania dzielników napięcia na wejściach wzmacniacza pracującego w układzie komparatora z histerezą (o czym później) </a:t>
            </a:r>
          </a:p>
          <a:p>
            <a:pPr marL="0" indent="0">
              <a:buNone/>
            </a:pPr>
            <a:r>
              <a:rPr lang="pl-PL" dirty="0">
                <a:latin typeface="Times New Roman" panose="02020603050405020304" pitchFamily="18" charset="0"/>
                <a:cs typeface="Times New Roman" panose="02020603050405020304" pitchFamily="18" charset="0"/>
              </a:rPr>
              <a:t>A więc wybrałem jakikolwiek termistor w moim przypadku Pt1000 i dla niego obliczałem wartości napięć przy których komparator się przełączy</a:t>
            </a:r>
          </a:p>
        </p:txBody>
      </p:sp>
    </p:spTree>
    <p:extLst>
      <p:ext uri="{BB962C8B-B14F-4D97-AF65-F5344CB8AC3E}">
        <p14:creationId xmlns:p14="http://schemas.microsoft.com/office/powerpoint/2010/main" val="2705607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D4869A8-AA4C-E78E-5AF9-97CC60878312}"/>
              </a:ext>
            </a:extLst>
          </p:cNvPr>
          <p:cNvSpPr>
            <a:spLocks noGrp="1"/>
          </p:cNvSpPr>
          <p:nvPr>
            <p:ph type="title"/>
          </p:nvPr>
        </p:nvSpPr>
        <p:spPr>
          <a:xfrm>
            <a:off x="1002324" y="-373687"/>
            <a:ext cx="9905998" cy="1478570"/>
          </a:xfrm>
        </p:spPr>
        <p:txBody>
          <a:bodyPr/>
          <a:lstStyle/>
          <a:p>
            <a:pPr algn="ctr"/>
            <a:r>
              <a:rPr lang="pl-PL" dirty="0">
                <a:latin typeface="Times New Roman" panose="02020603050405020304" pitchFamily="18" charset="0"/>
                <a:cs typeface="Times New Roman" panose="02020603050405020304" pitchFamily="18" charset="0"/>
              </a:rPr>
              <a:t>układ stabilizujący na lm 7812</a:t>
            </a:r>
          </a:p>
        </p:txBody>
      </p:sp>
      <p:pic>
        <p:nvPicPr>
          <p:cNvPr id="5" name="Symbol zastępczy zawartości 4">
            <a:extLst>
              <a:ext uri="{FF2B5EF4-FFF2-40B4-BE49-F238E27FC236}">
                <a16:creationId xmlns:a16="http://schemas.microsoft.com/office/drawing/2014/main" id="{B1DEFD66-65AE-D350-7FC0-73A52C114092}"/>
              </a:ext>
            </a:extLst>
          </p:cNvPr>
          <p:cNvPicPr>
            <a:picLocks noGrp="1" noChangeAspect="1"/>
          </p:cNvPicPr>
          <p:nvPr>
            <p:ph idx="1"/>
          </p:nvPr>
        </p:nvPicPr>
        <p:blipFill>
          <a:blip r:embed="rId2"/>
          <a:stretch>
            <a:fillRect/>
          </a:stretch>
        </p:blipFill>
        <p:spPr>
          <a:xfrm>
            <a:off x="2530607" y="815727"/>
            <a:ext cx="6849431" cy="1352739"/>
          </a:xfrm>
        </p:spPr>
      </p:pic>
      <p:sp>
        <p:nvSpPr>
          <p:cNvPr id="6" name="pole tekstowe 5">
            <a:extLst>
              <a:ext uri="{FF2B5EF4-FFF2-40B4-BE49-F238E27FC236}">
                <a16:creationId xmlns:a16="http://schemas.microsoft.com/office/drawing/2014/main" id="{A56B852A-9024-E0DE-C0CC-639EAC4A037E}"/>
              </a:ext>
            </a:extLst>
          </p:cNvPr>
          <p:cNvSpPr txBox="1"/>
          <p:nvPr/>
        </p:nvSpPr>
        <p:spPr>
          <a:xfrm>
            <a:off x="1143001" y="2907133"/>
            <a:ext cx="9115975" cy="4093428"/>
          </a:xfrm>
          <a:prstGeom prst="rect">
            <a:avLst/>
          </a:prstGeom>
          <a:noFill/>
        </p:spPr>
        <p:txBody>
          <a:bodyPr wrap="square" rtlCol="0">
            <a:spAutoFit/>
          </a:bodyPr>
          <a:lstStyle/>
          <a:p>
            <a:pPr algn="just">
              <a:buFont typeface="+mj-lt"/>
              <a:buAutoNum type="arabicPeriod"/>
            </a:pPr>
            <a:r>
              <a:rPr lang="pl-PL" sz="1300" b="0" i="0" dirty="0">
                <a:effectLst/>
                <a:latin typeface="Times New Roman" panose="02020603050405020304" pitchFamily="18" charset="0"/>
                <a:cs typeface="Times New Roman" panose="02020603050405020304" pitchFamily="18" charset="0"/>
              </a:rPr>
              <a:t>Wejście napięcia (</a:t>
            </a:r>
            <a:r>
              <a:rPr lang="pl-PL" sz="1300" b="0" i="0" dirty="0" err="1">
                <a:effectLst/>
                <a:latin typeface="Times New Roman" panose="02020603050405020304" pitchFamily="18" charset="0"/>
                <a:cs typeface="Times New Roman" panose="02020603050405020304" pitchFamily="18" charset="0"/>
              </a:rPr>
              <a:t>Vin</a:t>
            </a:r>
            <a:r>
              <a:rPr lang="pl-PL" sz="1300" b="0" i="0" dirty="0">
                <a:effectLst/>
                <a:latin typeface="Times New Roman" panose="02020603050405020304" pitchFamily="18" charset="0"/>
                <a:cs typeface="Times New Roman" panose="02020603050405020304" pitchFamily="18" charset="0"/>
              </a:rPr>
              <a:t>): To jest miejsce, w którym podłączane jest napięcie wejściowe, które ma być regulowane przez stabilizator. W przypadku LM7812, typowe napięcie wejściowe wynosi od około 14 V do 35 V. Zazwyczaj stosuje się kondensator filtrujący na wejściu, aby zredukować zakłócenia i wyrównać napięcie.</a:t>
            </a:r>
          </a:p>
          <a:p>
            <a:pPr algn="just">
              <a:buFont typeface="+mj-lt"/>
              <a:buAutoNum type="arabicPeriod"/>
            </a:pPr>
            <a:r>
              <a:rPr lang="pl-PL" sz="1300" b="0" i="0" dirty="0">
                <a:effectLst/>
                <a:latin typeface="Times New Roman" panose="02020603050405020304" pitchFamily="18" charset="0"/>
                <a:cs typeface="Times New Roman" panose="02020603050405020304" pitchFamily="18" charset="0"/>
              </a:rPr>
              <a:t>Wyjście napięcia (</a:t>
            </a:r>
            <a:r>
              <a:rPr lang="pl-PL" sz="1300" b="0" i="0" dirty="0" err="1">
                <a:effectLst/>
                <a:latin typeface="Times New Roman" panose="02020603050405020304" pitchFamily="18" charset="0"/>
                <a:cs typeface="Times New Roman" panose="02020603050405020304" pitchFamily="18" charset="0"/>
              </a:rPr>
              <a:t>Vout</a:t>
            </a:r>
            <a:r>
              <a:rPr lang="pl-PL" sz="1300" b="0" i="0" dirty="0">
                <a:effectLst/>
                <a:latin typeface="Times New Roman" panose="02020603050405020304" pitchFamily="18" charset="0"/>
                <a:cs typeface="Times New Roman" panose="02020603050405020304" pitchFamily="18" charset="0"/>
              </a:rPr>
              <a:t>): To jest miejsce, w którym uzyskujemy stabilne napięcie wyjściowe 12 V. Może być podłączone do układów lub urządzeń, które wymagają stałego napięcia zasilania.</a:t>
            </a:r>
          </a:p>
          <a:p>
            <a:pPr algn="just">
              <a:buFont typeface="+mj-lt"/>
              <a:buAutoNum type="arabicPeriod"/>
            </a:pPr>
            <a:r>
              <a:rPr lang="pl-PL" sz="1300" b="0" i="0" dirty="0">
                <a:effectLst/>
                <a:latin typeface="Times New Roman" panose="02020603050405020304" pitchFamily="18" charset="0"/>
                <a:cs typeface="Times New Roman" panose="02020603050405020304" pitchFamily="18" charset="0"/>
              </a:rPr>
              <a:t>Regulator napięcia (IC LM7812): Jest to główny element układu, który realizuje funkcję stabilizacji napięcia. LM7812 jest układem scalonym (IC), który monitoruje i reguluje napięcie wyjściowe w oparciu o informacje zewnętrzne.</a:t>
            </a:r>
          </a:p>
          <a:p>
            <a:pPr algn="just">
              <a:buFont typeface="+mj-lt"/>
              <a:buAutoNum type="arabicPeriod"/>
            </a:pPr>
            <a:r>
              <a:rPr lang="pl-PL" sz="1300" b="0" i="0" dirty="0">
                <a:effectLst/>
                <a:latin typeface="Times New Roman" panose="02020603050405020304" pitchFamily="18" charset="0"/>
                <a:cs typeface="Times New Roman" panose="02020603050405020304" pitchFamily="18" charset="0"/>
              </a:rPr>
              <a:t>Kondensator wejściowy (C7): Kondensator ten jest podłączany równolegle do wejścia stabilizatora. Jego zadaniem jest redukcja zakłóceń na linii zasilania poprzez filtrowanie i magazynowanie energii, co pomaga w stabilizacji napięcia wejściowego.</a:t>
            </a:r>
          </a:p>
          <a:p>
            <a:pPr algn="just">
              <a:buFont typeface="+mj-lt"/>
              <a:buAutoNum type="arabicPeriod"/>
            </a:pPr>
            <a:r>
              <a:rPr lang="pl-PL" sz="1300" b="0" i="0" dirty="0">
                <a:effectLst/>
                <a:latin typeface="Times New Roman" panose="02020603050405020304" pitchFamily="18" charset="0"/>
                <a:cs typeface="Times New Roman" panose="02020603050405020304" pitchFamily="18" charset="0"/>
              </a:rPr>
              <a:t>Kondensator wyjściowy (C12): Kondensator ten jest podłączany równolegle do wyjścia stabilizatora. Jego głównym zadaniem jest filtrowanie szumów i zakłóceń występujących na linii wyjściowej, zapewniając czyste i stabilne napięcie wyjściowe.</a:t>
            </a:r>
          </a:p>
          <a:p>
            <a:pPr algn="just">
              <a:buFont typeface="+mj-lt"/>
              <a:buAutoNum type="arabicPeriod"/>
            </a:pPr>
            <a:r>
              <a:rPr lang="pl-PL" sz="1300" b="0" i="0" dirty="0">
                <a:effectLst/>
                <a:latin typeface="Times New Roman" panose="02020603050405020304" pitchFamily="18" charset="0"/>
                <a:cs typeface="Times New Roman" panose="02020603050405020304" pitchFamily="18" charset="0"/>
              </a:rPr>
              <a:t> Kondensator na wejściu (C8): Kondensator o wartości 100 </a:t>
            </a:r>
            <a:r>
              <a:rPr lang="pl-PL" sz="1300" b="0" i="0" dirty="0" err="1">
                <a:effectLst/>
                <a:latin typeface="Times New Roman" panose="02020603050405020304" pitchFamily="18" charset="0"/>
                <a:cs typeface="Times New Roman" panose="02020603050405020304" pitchFamily="18" charset="0"/>
              </a:rPr>
              <a:t>nF</a:t>
            </a:r>
            <a:r>
              <a:rPr lang="pl-PL" sz="1300" b="0" i="0" dirty="0">
                <a:effectLst/>
                <a:latin typeface="Times New Roman" panose="02020603050405020304" pitchFamily="18" charset="0"/>
                <a:cs typeface="Times New Roman" panose="02020603050405020304" pitchFamily="18" charset="0"/>
              </a:rPr>
              <a:t> jest podłączony równolegle do wejścia regulatora (pin VIN) i masy (GND). Jego głównym zadaniem jest filtracja szumów i zakłóceń na linii zasilania, aby zapobiec ich wpływowi na działanie regulatora. Działa on jako filtr wysokoczęstotliwościowy, eliminując zakłócenia, które mogą powodować niestabilność lub zaburzenia w pracy regulatora.</a:t>
            </a:r>
          </a:p>
          <a:p>
            <a:pPr algn="just">
              <a:buFont typeface="+mj-lt"/>
              <a:buAutoNum type="arabicPeriod"/>
            </a:pPr>
            <a:r>
              <a:rPr lang="pl-PL" sz="1300" b="0" i="0" dirty="0">
                <a:effectLst/>
                <a:latin typeface="Times New Roman" panose="02020603050405020304" pitchFamily="18" charset="0"/>
                <a:cs typeface="Times New Roman" panose="02020603050405020304" pitchFamily="18" charset="0"/>
              </a:rPr>
              <a:t>Kondensator na wyjściu ( C10): Kondensator o wartości 100 </a:t>
            </a:r>
            <a:r>
              <a:rPr lang="pl-PL" sz="1300" b="0" i="0" dirty="0" err="1">
                <a:effectLst/>
                <a:latin typeface="Times New Roman" panose="02020603050405020304" pitchFamily="18" charset="0"/>
                <a:cs typeface="Times New Roman" panose="02020603050405020304" pitchFamily="18" charset="0"/>
              </a:rPr>
              <a:t>nF</a:t>
            </a:r>
            <a:r>
              <a:rPr lang="pl-PL" sz="1300" b="0" i="0" dirty="0">
                <a:effectLst/>
                <a:latin typeface="Times New Roman" panose="02020603050405020304" pitchFamily="18" charset="0"/>
                <a:cs typeface="Times New Roman" panose="02020603050405020304" pitchFamily="18" charset="0"/>
              </a:rPr>
              <a:t> jest podłączony równolegle do wyjścia regulatora (pin VOUT) i masy (GND). Jego głównym zadaniem jest stabilizacja napięcia wyjściowego. Działa on jako źródło lokalnego zasilania, dostarczając energię w momencie wzmożonego zapotrzebowania. Pomaga to w redukcji drgań i zakłóceń na linii wyjściowej regulatora.</a:t>
            </a:r>
          </a:p>
          <a:p>
            <a:pPr algn="just"/>
            <a:endParaRPr lang="pl-PL" sz="1300" b="0" i="0" dirty="0">
              <a:effectLst/>
              <a:latin typeface="Times New Roman" panose="02020603050405020304" pitchFamily="18" charset="0"/>
              <a:cs typeface="Times New Roman" panose="02020603050405020304" pitchFamily="18" charset="0"/>
            </a:endParaRPr>
          </a:p>
          <a:p>
            <a:pPr algn="just"/>
            <a:endParaRPr lang="pl-PL" sz="1300" dirty="0">
              <a:latin typeface="Times New Roman" panose="02020603050405020304" pitchFamily="18" charset="0"/>
              <a:cs typeface="Times New Roman" panose="02020603050405020304" pitchFamily="18" charset="0"/>
            </a:endParaRPr>
          </a:p>
        </p:txBody>
      </p:sp>
      <p:sp>
        <p:nvSpPr>
          <p:cNvPr id="7" name="pole tekstowe 6">
            <a:extLst>
              <a:ext uri="{FF2B5EF4-FFF2-40B4-BE49-F238E27FC236}">
                <a16:creationId xmlns:a16="http://schemas.microsoft.com/office/drawing/2014/main" id="{990E18F6-75AF-3A88-D7B1-29FBA4832DD8}"/>
              </a:ext>
            </a:extLst>
          </p:cNvPr>
          <p:cNvSpPr txBox="1"/>
          <p:nvPr/>
        </p:nvSpPr>
        <p:spPr>
          <a:xfrm rot="10800000" flipV="1">
            <a:off x="1188833" y="2291578"/>
            <a:ext cx="9115974" cy="492443"/>
          </a:xfrm>
          <a:prstGeom prst="rect">
            <a:avLst/>
          </a:prstGeom>
          <a:noFill/>
        </p:spPr>
        <p:txBody>
          <a:bodyPr wrap="square" rtlCol="0">
            <a:spAutoFit/>
          </a:bodyPr>
          <a:lstStyle/>
          <a:p>
            <a:pPr algn="just"/>
            <a:r>
              <a:rPr lang="pl-PL" sz="1300" dirty="0">
                <a:latin typeface="Times New Roman" panose="02020603050405020304" pitchFamily="18" charset="0"/>
                <a:cs typeface="Times New Roman" panose="02020603050405020304" pitchFamily="18" charset="0"/>
              </a:rPr>
              <a:t>Wartości tych elementów dla kondensatorów ceramicznych były podane jak i również C12 natomiast dla c7 przyjąłem zasadę 1000uF/1A pobieranego prądu więc skoro mój układ pobiera prąd powyżej 200 </a:t>
            </a:r>
            <a:r>
              <a:rPr lang="pl-PL" sz="1300" dirty="0" err="1">
                <a:latin typeface="Times New Roman" panose="02020603050405020304" pitchFamily="18" charset="0"/>
                <a:cs typeface="Times New Roman" panose="02020603050405020304" pitchFamily="18" charset="0"/>
              </a:rPr>
              <a:t>mA</a:t>
            </a:r>
            <a:r>
              <a:rPr lang="pl-PL" sz="1300" dirty="0">
                <a:latin typeface="Times New Roman" panose="02020603050405020304" pitchFamily="18" charset="0"/>
                <a:cs typeface="Times New Roman" panose="02020603050405020304" pitchFamily="18" charset="0"/>
              </a:rPr>
              <a:t> to zastosowałem rozsądną wartość 330 </a:t>
            </a:r>
            <a:r>
              <a:rPr lang="pl-PL" sz="1300" dirty="0" err="1">
                <a:latin typeface="Times New Roman" panose="02020603050405020304" pitchFamily="18" charset="0"/>
                <a:cs typeface="Times New Roman" panose="02020603050405020304" pitchFamily="18" charset="0"/>
              </a:rPr>
              <a:t>uF</a:t>
            </a:r>
            <a:endParaRPr lang="pl-PL"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5965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6"/>
                                        </p:tgtEl>
                                      </p:cBhvr>
                                    </p:animEffect>
                                    <p:set>
                                      <p:cBhvr>
                                        <p:cTn id="12" dur="1" fill="hold">
                                          <p:stCondLst>
                                            <p:cond delay="499"/>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7E946DB-91CB-FD62-EA2F-A17F477A66BB}"/>
              </a:ext>
            </a:extLst>
          </p:cNvPr>
          <p:cNvSpPr>
            <a:spLocks noGrp="1"/>
          </p:cNvSpPr>
          <p:nvPr>
            <p:ph type="title"/>
          </p:nvPr>
        </p:nvSpPr>
        <p:spPr/>
        <p:txBody>
          <a:bodyPr/>
          <a:lstStyle/>
          <a:p>
            <a:pPr algn="ctr"/>
            <a:r>
              <a:rPr lang="pl-PL" dirty="0"/>
              <a:t>Napięcie wyjściowe za stabilizatorem zależnie od temperatury </a:t>
            </a:r>
          </a:p>
        </p:txBody>
      </p:sp>
      <p:pic>
        <p:nvPicPr>
          <p:cNvPr id="5" name="Symbol zastępczy zawartości 4">
            <a:extLst>
              <a:ext uri="{FF2B5EF4-FFF2-40B4-BE49-F238E27FC236}">
                <a16:creationId xmlns:a16="http://schemas.microsoft.com/office/drawing/2014/main" id="{4866C630-6A6B-CBD1-B75B-3547D83C3412}"/>
              </a:ext>
            </a:extLst>
          </p:cNvPr>
          <p:cNvPicPr>
            <a:picLocks noGrp="1" noChangeAspect="1"/>
          </p:cNvPicPr>
          <p:nvPr>
            <p:ph idx="1"/>
          </p:nvPr>
        </p:nvPicPr>
        <p:blipFill>
          <a:blip r:embed="rId2"/>
          <a:stretch>
            <a:fillRect/>
          </a:stretch>
        </p:blipFill>
        <p:spPr>
          <a:xfrm>
            <a:off x="103772" y="1984017"/>
            <a:ext cx="11981280" cy="4623260"/>
          </a:xfrm>
        </p:spPr>
      </p:pic>
    </p:spTree>
    <p:extLst>
      <p:ext uri="{BB962C8B-B14F-4D97-AF65-F5344CB8AC3E}">
        <p14:creationId xmlns:p14="http://schemas.microsoft.com/office/powerpoint/2010/main" val="2405928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2FD4081-24D7-3E7B-29A6-A91EE02F53EA}"/>
              </a:ext>
            </a:extLst>
          </p:cNvPr>
          <p:cNvSpPr>
            <a:spLocks noGrp="1"/>
          </p:cNvSpPr>
          <p:nvPr>
            <p:ph type="title"/>
          </p:nvPr>
        </p:nvSpPr>
        <p:spPr>
          <a:xfrm>
            <a:off x="1141413" y="117073"/>
            <a:ext cx="9905998" cy="1478570"/>
          </a:xfrm>
        </p:spPr>
        <p:txBody>
          <a:bodyPr/>
          <a:lstStyle/>
          <a:p>
            <a:pPr algn="ctr"/>
            <a:r>
              <a:rPr lang="pl-PL" dirty="0"/>
              <a:t>Napięcie na tranzystorze (baza) zależnie od temperatury</a:t>
            </a:r>
          </a:p>
        </p:txBody>
      </p:sp>
      <p:sp>
        <p:nvSpPr>
          <p:cNvPr id="11" name="Symbol zastępczy zawartości 10">
            <a:extLst>
              <a:ext uri="{FF2B5EF4-FFF2-40B4-BE49-F238E27FC236}">
                <a16:creationId xmlns:a16="http://schemas.microsoft.com/office/drawing/2014/main" id="{AEA259D7-BCF8-C79B-EEF2-79A3ED6ACADB}"/>
              </a:ext>
            </a:extLst>
          </p:cNvPr>
          <p:cNvSpPr>
            <a:spLocks noGrp="1"/>
          </p:cNvSpPr>
          <p:nvPr>
            <p:ph idx="1"/>
          </p:nvPr>
        </p:nvSpPr>
        <p:spPr/>
        <p:txBody>
          <a:bodyPr/>
          <a:lstStyle/>
          <a:p>
            <a:endParaRPr lang="pl-PL" dirty="0"/>
          </a:p>
        </p:txBody>
      </p:sp>
      <p:pic>
        <p:nvPicPr>
          <p:cNvPr id="13" name="Obraz 12">
            <a:extLst>
              <a:ext uri="{FF2B5EF4-FFF2-40B4-BE49-F238E27FC236}">
                <a16:creationId xmlns:a16="http://schemas.microsoft.com/office/drawing/2014/main" id="{BFF7915A-15BC-CBE7-3718-B1B3EE3A3535}"/>
              </a:ext>
            </a:extLst>
          </p:cNvPr>
          <p:cNvPicPr>
            <a:picLocks noChangeAspect="1"/>
          </p:cNvPicPr>
          <p:nvPr/>
        </p:nvPicPr>
        <p:blipFill>
          <a:blip r:embed="rId2"/>
          <a:stretch>
            <a:fillRect/>
          </a:stretch>
        </p:blipFill>
        <p:spPr>
          <a:xfrm>
            <a:off x="0" y="1595644"/>
            <a:ext cx="12192000" cy="4967388"/>
          </a:xfrm>
          <a:prstGeom prst="rect">
            <a:avLst/>
          </a:prstGeom>
        </p:spPr>
      </p:pic>
    </p:spTree>
    <p:extLst>
      <p:ext uri="{BB962C8B-B14F-4D97-AF65-F5344CB8AC3E}">
        <p14:creationId xmlns:p14="http://schemas.microsoft.com/office/powerpoint/2010/main" val="3961315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5250F18-D84E-BF0A-CFC1-E79A5FE71757}"/>
              </a:ext>
            </a:extLst>
          </p:cNvPr>
          <p:cNvSpPr>
            <a:spLocks noGrp="1"/>
          </p:cNvSpPr>
          <p:nvPr>
            <p:ph type="title"/>
          </p:nvPr>
        </p:nvSpPr>
        <p:spPr>
          <a:xfrm>
            <a:off x="1143001" y="200349"/>
            <a:ext cx="9905998" cy="1478570"/>
          </a:xfrm>
        </p:spPr>
        <p:txBody>
          <a:bodyPr/>
          <a:lstStyle/>
          <a:p>
            <a:pPr algn="ctr"/>
            <a:r>
              <a:rPr lang="pl-PL" dirty="0">
                <a:latin typeface="Times New Roman" panose="02020603050405020304" pitchFamily="18" charset="0"/>
                <a:cs typeface="Times New Roman" panose="02020603050405020304" pitchFamily="18" charset="0"/>
              </a:rPr>
              <a:t>Prąd na przekaźniku zależnie od temperatury</a:t>
            </a:r>
          </a:p>
        </p:txBody>
      </p:sp>
      <p:sp>
        <p:nvSpPr>
          <p:cNvPr id="9" name="Symbol zastępczy zawartości 8">
            <a:extLst>
              <a:ext uri="{FF2B5EF4-FFF2-40B4-BE49-F238E27FC236}">
                <a16:creationId xmlns:a16="http://schemas.microsoft.com/office/drawing/2014/main" id="{A331771C-4C17-8B4B-0835-CD7438A5B762}"/>
              </a:ext>
            </a:extLst>
          </p:cNvPr>
          <p:cNvSpPr>
            <a:spLocks noGrp="1"/>
          </p:cNvSpPr>
          <p:nvPr>
            <p:ph idx="1"/>
          </p:nvPr>
        </p:nvSpPr>
        <p:spPr/>
        <p:txBody>
          <a:bodyPr/>
          <a:lstStyle/>
          <a:p>
            <a:endParaRPr lang="pl-PL"/>
          </a:p>
        </p:txBody>
      </p:sp>
      <p:pic>
        <p:nvPicPr>
          <p:cNvPr id="11" name="Obraz 10">
            <a:extLst>
              <a:ext uri="{FF2B5EF4-FFF2-40B4-BE49-F238E27FC236}">
                <a16:creationId xmlns:a16="http://schemas.microsoft.com/office/drawing/2014/main" id="{7AF74260-8EE1-ED9D-24BB-4F8576FC9D67}"/>
              </a:ext>
            </a:extLst>
          </p:cNvPr>
          <p:cNvPicPr>
            <a:picLocks noChangeAspect="1"/>
          </p:cNvPicPr>
          <p:nvPr/>
        </p:nvPicPr>
        <p:blipFill>
          <a:blip r:embed="rId3"/>
          <a:stretch>
            <a:fillRect/>
          </a:stretch>
        </p:blipFill>
        <p:spPr>
          <a:xfrm>
            <a:off x="0" y="1678919"/>
            <a:ext cx="12064181" cy="4978732"/>
          </a:xfrm>
          <a:prstGeom prst="rect">
            <a:avLst/>
          </a:prstGeom>
        </p:spPr>
      </p:pic>
    </p:spTree>
    <p:extLst>
      <p:ext uri="{BB962C8B-B14F-4D97-AF65-F5344CB8AC3E}">
        <p14:creationId xmlns:p14="http://schemas.microsoft.com/office/powerpoint/2010/main" val="1264962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2BFD28-10DB-931E-996A-07764E1FAF42}"/>
              </a:ext>
            </a:extLst>
          </p:cNvPr>
          <p:cNvSpPr>
            <a:spLocks noGrp="1"/>
          </p:cNvSpPr>
          <p:nvPr>
            <p:ph type="title"/>
          </p:nvPr>
        </p:nvSpPr>
        <p:spPr>
          <a:xfrm>
            <a:off x="1032804" y="534112"/>
            <a:ext cx="9905998" cy="1478570"/>
          </a:xfrm>
        </p:spPr>
        <p:txBody>
          <a:bodyPr>
            <a:normAutofit fontScale="90000"/>
          </a:bodyPr>
          <a:lstStyle/>
          <a:p>
            <a:pPr algn="ctr"/>
            <a:r>
              <a:rPr lang="pl-PL" dirty="0"/>
              <a:t>Symulacja poboru prądu z sieci po wykorzystaniu układu do korekcji PFC prąd już nie jest tak wyrywany (impulsowo pobierany) z sieci (ponieważ układ oddawał prąd skokowo względem ładowania się kondensatora c7</a:t>
            </a:r>
          </a:p>
        </p:txBody>
      </p:sp>
      <p:pic>
        <p:nvPicPr>
          <p:cNvPr id="5" name="Symbol zastępczy zawartości 4">
            <a:extLst>
              <a:ext uri="{FF2B5EF4-FFF2-40B4-BE49-F238E27FC236}">
                <a16:creationId xmlns:a16="http://schemas.microsoft.com/office/drawing/2014/main" id="{A3116475-3A9B-74AA-0627-1F2457D6B50C}"/>
              </a:ext>
            </a:extLst>
          </p:cNvPr>
          <p:cNvPicPr>
            <a:picLocks noGrp="1" noChangeAspect="1"/>
          </p:cNvPicPr>
          <p:nvPr>
            <p:ph idx="1"/>
          </p:nvPr>
        </p:nvPicPr>
        <p:blipFill>
          <a:blip r:embed="rId2"/>
          <a:stretch>
            <a:fillRect/>
          </a:stretch>
        </p:blipFill>
        <p:spPr>
          <a:xfrm>
            <a:off x="154746" y="2547255"/>
            <a:ext cx="11662115" cy="3895748"/>
          </a:xfrm>
        </p:spPr>
      </p:pic>
    </p:spTree>
    <p:extLst>
      <p:ext uri="{BB962C8B-B14F-4D97-AF65-F5344CB8AC3E}">
        <p14:creationId xmlns:p14="http://schemas.microsoft.com/office/powerpoint/2010/main" val="1571614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32518B3-3104-C89D-39BD-49086BE12C64}"/>
              </a:ext>
            </a:extLst>
          </p:cNvPr>
          <p:cNvSpPr>
            <a:spLocks noGrp="1"/>
          </p:cNvSpPr>
          <p:nvPr>
            <p:ph type="title"/>
          </p:nvPr>
        </p:nvSpPr>
        <p:spPr>
          <a:xfrm>
            <a:off x="1141411" y="-309490"/>
            <a:ext cx="9905998" cy="1478570"/>
          </a:xfrm>
        </p:spPr>
        <p:txBody>
          <a:bodyPr>
            <a:normAutofit fontScale="90000"/>
          </a:bodyPr>
          <a:lstStyle/>
          <a:p>
            <a:r>
              <a:rPr lang="pl-PL" dirty="0"/>
              <a:t>Prąd na jednej z diod po i przed wykorzystaniu korekcji </a:t>
            </a:r>
            <a:r>
              <a:rPr lang="pl-PL" dirty="0" err="1"/>
              <a:t>wspolczynnika</a:t>
            </a:r>
            <a:r>
              <a:rPr lang="pl-PL" dirty="0"/>
              <a:t> mocy</a:t>
            </a:r>
          </a:p>
        </p:txBody>
      </p:sp>
      <p:pic>
        <p:nvPicPr>
          <p:cNvPr id="5" name="Symbol zastępczy zawartości 4">
            <a:extLst>
              <a:ext uri="{FF2B5EF4-FFF2-40B4-BE49-F238E27FC236}">
                <a16:creationId xmlns:a16="http://schemas.microsoft.com/office/drawing/2014/main" id="{1E432498-9AE2-58D9-87F0-620307D6A3C8}"/>
              </a:ext>
            </a:extLst>
          </p:cNvPr>
          <p:cNvPicPr>
            <a:picLocks noGrp="1" noChangeAspect="1"/>
          </p:cNvPicPr>
          <p:nvPr>
            <p:ph idx="1"/>
          </p:nvPr>
        </p:nvPicPr>
        <p:blipFill>
          <a:blip r:embed="rId2"/>
          <a:stretch>
            <a:fillRect/>
          </a:stretch>
        </p:blipFill>
        <p:spPr>
          <a:xfrm>
            <a:off x="1141411" y="2097088"/>
            <a:ext cx="9906000" cy="2093951"/>
          </a:xfrm>
        </p:spPr>
      </p:pic>
      <p:pic>
        <p:nvPicPr>
          <p:cNvPr id="7" name="Obraz 6">
            <a:extLst>
              <a:ext uri="{FF2B5EF4-FFF2-40B4-BE49-F238E27FC236}">
                <a16:creationId xmlns:a16="http://schemas.microsoft.com/office/drawing/2014/main" id="{4C6386F2-E2F8-E15E-AC50-F06FD4D0DDA1}"/>
              </a:ext>
            </a:extLst>
          </p:cNvPr>
          <p:cNvPicPr>
            <a:picLocks noChangeAspect="1"/>
          </p:cNvPicPr>
          <p:nvPr/>
        </p:nvPicPr>
        <p:blipFill>
          <a:blip r:embed="rId3"/>
          <a:stretch>
            <a:fillRect/>
          </a:stretch>
        </p:blipFill>
        <p:spPr>
          <a:xfrm>
            <a:off x="364661" y="4191039"/>
            <a:ext cx="11459497" cy="2420337"/>
          </a:xfrm>
          <a:prstGeom prst="rect">
            <a:avLst/>
          </a:prstGeom>
        </p:spPr>
      </p:pic>
    </p:spTree>
    <p:extLst>
      <p:ext uri="{BB962C8B-B14F-4D97-AF65-F5344CB8AC3E}">
        <p14:creationId xmlns:p14="http://schemas.microsoft.com/office/powerpoint/2010/main" val="185993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3BA6D14-D03C-8E5B-B517-1586EF1DBC5B}"/>
              </a:ext>
            </a:extLst>
          </p:cNvPr>
          <p:cNvSpPr>
            <a:spLocks noGrp="1"/>
          </p:cNvSpPr>
          <p:nvPr>
            <p:ph type="title"/>
          </p:nvPr>
        </p:nvSpPr>
        <p:spPr>
          <a:xfrm>
            <a:off x="684780" y="-113002"/>
            <a:ext cx="9905998" cy="1478570"/>
          </a:xfrm>
        </p:spPr>
        <p:txBody>
          <a:bodyPr/>
          <a:lstStyle/>
          <a:p>
            <a:pPr algn="ctr"/>
            <a:r>
              <a:rPr lang="pl-PL" dirty="0">
                <a:latin typeface="Times New Roman" panose="02020603050405020304" pitchFamily="18" charset="0"/>
                <a:cs typeface="Times New Roman" panose="02020603050405020304" pitchFamily="18" charset="0"/>
              </a:rPr>
              <a:t>Power </a:t>
            </a:r>
            <a:r>
              <a:rPr lang="pl-PL" dirty="0" err="1">
                <a:latin typeface="Times New Roman" panose="02020603050405020304" pitchFamily="18" charset="0"/>
                <a:cs typeface="Times New Roman" panose="02020603050405020304" pitchFamily="18" charset="0"/>
              </a:rPr>
              <a:t>factor</a:t>
            </a:r>
            <a:r>
              <a:rPr lang="pl-PL" dirty="0">
                <a:latin typeface="Times New Roman" panose="02020603050405020304" pitchFamily="18" charset="0"/>
                <a:cs typeface="Times New Roman" panose="02020603050405020304" pitchFamily="18" charset="0"/>
              </a:rPr>
              <a:t> </a:t>
            </a:r>
          </a:p>
        </p:txBody>
      </p:sp>
      <p:pic>
        <p:nvPicPr>
          <p:cNvPr id="5" name="Symbol zastępczy zawartości 4">
            <a:extLst>
              <a:ext uri="{FF2B5EF4-FFF2-40B4-BE49-F238E27FC236}">
                <a16:creationId xmlns:a16="http://schemas.microsoft.com/office/drawing/2014/main" id="{52292443-B2F6-98A8-177C-A39A4D482980}"/>
              </a:ext>
            </a:extLst>
          </p:cNvPr>
          <p:cNvPicPr>
            <a:picLocks noGrp="1" noChangeAspect="1"/>
          </p:cNvPicPr>
          <p:nvPr>
            <p:ph idx="1"/>
          </p:nvPr>
        </p:nvPicPr>
        <p:blipFill>
          <a:blip r:embed="rId2"/>
          <a:stretch>
            <a:fillRect/>
          </a:stretch>
        </p:blipFill>
        <p:spPr>
          <a:xfrm>
            <a:off x="7892992" y="1968426"/>
            <a:ext cx="4299008" cy="3505738"/>
          </a:xfrm>
        </p:spPr>
      </p:pic>
      <p:sp>
        <p:nvSpPr>
          <p:cNvPr id="6" name="pole tekstowe 5">
            <a:extLst>
              <a:ext uri="{FF2B5EF4-FFF2-40B4-BE49-F238E27FC236}">
                <a16:creationId xmlns:a16="http://schemas.microsoft.com/office/drawing/2014/main" id="{B1E96E27-B310-82A3-A03B-E6D5EC9F2C1B}"/>
              </a:ext>
            </a:extLst>
          </p:cNvPr>
          <p:cNvSpPr txBox="1"/>
          <p:nvPr/>
        </p:nvSpPr>
        <p:spPr>
          <a:xfrm>
            <a:off x="684780" y="1059886"/>
            <a:ext cx="7038384" cy="5632311"/>
          </a:xfrm>
          <a:prstGeom prst="rect">
            <a:avLst/>
          </a:prstGeom>
          <a:noFill/>
        </p:spPr>
        <p:txBody>
          <a:bodyPr wrap="square" rtlCol="0">
            <a:spAutoFit/>
          </a:bodyPr>
          <a:lstStyle/>
          <a:p>
            <a:pPr algn="just"/>
            <a:r>
              <a:rPr lang="pl-PL" b="0" i="0" dirty="0">
                <a:effectLst/>
                <a:latin typeface="Times New Roman" panose="02020603050405020304" pitchFamily="18" charset="0"/>
                <a:cs typeface="Times New Roman" panose="02020603050405020304" pitchFamily="18" charset="0"/>
              </a:rPr>
              <a:t>Współczynnik mocy (ang. </a:t>
            </a:r>
            <a:r>
              <a:rPr lang="pl-PL" b="0" i="0" dirty="0" err="1">
                <a:effectLst/>
                <a:latin typeface="Times New Roman" panose="02020603050405020304" pitchFamily="18" charset="0"/>
                <a:cs typeface="Times New Roman" panose="02020603050405020304" pitchFamily="18" charset="0"/>
              </a:rPr>
              <a:t>power</a:t>
            </a:r>
            <a:r>
              <a:rPr lang="pl-PL" b="0" i="0" dirty="0">
                <a:effectLst/>
                <a:latin typeface="Times New Roman" panose="02020603050405020304" pitchFamily="18" charset="0"/>
                <a:cs typeface="Times New Roman" panose="02020603050405020304" pitchFamily="18" charset="0"/>
              </a:rPr>
              <a:t> </a:t>
            </a:r>
            <a:r>
              <a:rPr lang="pl-PL" b="0" i="0" dirty="0" err="1">
                <a:effectLst/>
                <a:latin typeface="Times New Roman" panose="02020603050405020304" pitchFamily="18" charset="0"/>
                <a:cs typeface="Times New Roman" panose="02020603050405020304" pitchFamily="18" charset="0"/>
              </a:rPr>
              <a:t>factor</a:t>
            </a:r>
            <a:r>
              <a:rPr lang="pl-PL" b="0" i="0" dirty="0">
                <a:effectLst/>
                <a:latin typeface="Times New Roman" panose="02020603050405020304" pitchFamily="18" charset="0"/>
                <a:cs typeface="Times New Roman" panose="02020603050405020304" pitchFamily="18" charset="0"/>
              </a:rPr>
              <a:t>) w zasilaczu odnosi się do stosunku pomiędzy mocą czynną a mocą pozorną pobieraną przez urządzenie elektryczne. Moc czynna jest efektywną mocą dostarczaną do urządzenia, która wykonuje pożyteczną pracę, na przykład generuje światło lub napędza silnik. Moc pozorna obejmuje zarówno moc czynną, jak i moc bierne (spowodowaną reaktywnością obwodu) i jest mierzoną wartością całkowitej mocy elektrycznej pobieranej przez urządzenie.</a:t>
            </a:r>
          </a:p>
          <a:p>
            <a:pPr algn="just"/>
            <a:r>
              <a:rPr lang="pl-PL" b="0" i="0" dirty="0">
                <a:effectLst/>
                <a:latin typeface="Times New Roman" panose="02020603050405020304" pitchFamily="18" charset="0"/>
                <a:cs typeface="Times New Roman" panose="02020603050405020304" pitchFamily="18" charset="0"/>
              </a:rPr>
              <a:t>Współczynnik mocy jest wartością między 0 a 1, a idealny współczynnik mocy wynosi 1. Niższe wartości współczynnika mocy oznaczają większe straty energii w sieci elektrycznej. Niski współczynnik mocy może być wynikiem obecności urządzeń, które pobierają moc bierną, takich jak cewki lub kondensatory, które wprowadzają opóźnienie fazowe między prądem a napięciem.</a:t>
            </a:r>
          </a:p>
          <a:p>
            <a:pPr algn="just"/>
            <a:r>
              <a:rPr lang="pl-PL" b="0" i="0" dirty="0">
                <a:effectLst/>
                <a:latin typeface="Times New Roman" panose="02020603050405020304" pitchFamily="18" charset="0"/>
                <a:cs typeface="Times New Roman" panose="02020603050405020304" pitchFamily="18" charset="0"/>
              </a:rPr>
              <a:t>Aby poprawić współczynnik mocy w zasilaczu, można zastosować kilka metod:</a:t>
            </a:r>
          </a:p>
          <a:p>
            <a:pPr algn="just">
              <a:buFont typeface="+mj-lt"/>
              <a:buAutoNum type="arabicPeriod"/>
            </a:pPr>
            <a:r>
              <a:rPr lang="pl-PL" b="0" i="0" dirty="0">
                <a:effectLst/>
                <a:latin typeface="Times New Roman" panose="02020603050405020304" pitchFamily="18" charset="0"/>
                <a:cs typeface="Times New Roman" panose="02020603050405020304" pitchFamily="18" charset="0"/>
              </a:rPr>
              <a:t>Kompensacja mocy biernej: Można zainstalować kondensatory mocy lub filtry do kompensacji mocy biernej. Te urządzenia kompensują moc bierną i pomagają wyrównać opóźnienie fazowe, co prowadzi do poprawy współczynnika mocy.</a:t>
            </a:r>
          </a:p>
          <a:p>
            <a:pPr algn="just"/>
            <a:endParaRPr lang="pl-P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929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xit" presetSubtype="32" fill="hold" grpId="1" nodeType="clickEffect">
                                  <p:stCondLst>
                                    <p:cond delay="0"/>
                                  </p:stCondLst>
                                  <p:childTnLst>
                                    <p:animEffect transition="out" filter="circle(out)">
                                      <p:cBhvr>
                                        <p:cTn id="13" dur="2000"/>
                                        <p:tgtEl>
                                          <p:spTgt spid="6"/>
                                        </p:tgtEl>
                                      </p:cBhvr>
                                    </p:animEffect>
                                    <p:set>
                                      <p:cBhvr>
                                        <p:cTn id="14" dur="1" fill="hold">
                                          <p:stCondLst>
                                            <p:cond delay="1999"/>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anim calcmode="lin" valueType="num">
                                      <p:cBhvr>
                                        <p:cTn id="20" dur="1000" fill="hold"/>
                                        <p:tgtEl>
                                          <p:spTgt spid="5"/>
                                        </p:tgtEl>
                                        <p:attrNameLst>
                                          <p:attrName>ppt_x</p:attrName>
                                        </p:attrNameLst>
                                      </p:cBhvr>
                                      <p:tavLst>
                                        <p:tav tm="0">
                                          <p:val>
                                            <p:strVal val="#ppt_x"/>
                                          </p:val>
                                        </p:tav>
                                        <p:tav tm="100000">
                                          <p:val>
                                            <p:strVal val="#ppt_x"/>
                                          </p:val>
                                        </p:tav>
                                      </p:tavLst>
                                    </p:anim>
                                    <p:anim calcmode="lin" valueType="num">
                                      <p:cBhvr>
                                        <p:cTn id="21"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1BF97FC-17FE-5D08-43B2-9AC795F884B6}"/>
              </a:ext>
            </a:extLst>
          </p:cNvPr>
          <p:cNvSpPr>
            <a:spLocks noGrp="1"/>
          </p:cNvSpPr>
          <p:nvPr>
            <p:ph type="title"/>
          </p:nvPr>
        </p:nvSpPr>
        <p:spPr/>
        <p:txBody>
          <a:bodyPr/>
          <a:lstStyle/>
          <a:p>
            <a:pPr algn="ctr"/>
            <a:r>
              <a:rPr lang="pl-PL" dirty="0">
                <a:latin typeface="Times New Roman" panose="02020603050405020304" pitchFamily="18" charset="0"/>
                <a:cs typeface="Times New Roman" panose="02020603050405020304" pitchFamily="18" charset="0"/>
              </a:rPr>
              <a:t>Ciąg dalszy </a:t>
            </a:r>
            <a:r>
              <a:rPr lang="pl-PL" dirty="0" err="1">
                <a:latin typeface="Times New Roman" panose="02020603050405020304" pitchFamily="18" charset="0"/>
                <a:cs typeface="Times New Roman" panose="02020603050405020304" pitchFamily="18" charset="0"/>
              </a:rPr>
              <a:t>power</a:t>
            </a:r>
            <a:r>
              <a:rPr lang="pl-PL" dirty="0">
                <a:latin typeface="Times New Roman" panose="02020603050405020304" pitchFamily="18" charset="0"/>
                <a:cs typeface="Times New Roman" panose="02020603050405020304" pitchFamily="18" charset="0"/>
              </a:rPr>
              <a:t> </a:t>
            </a:r>
            <a:r>
              <a:rPr lang="pl-PL" dirty="0" err="1">
                <a:latin typeface="Times New Roman" panose="02020603050405020304" pitchFamily="18" charset="0"/>
                <a:cs typeface="Times New Roman" panose="02020603050405020304" pitchFamily="18" charset="0"/>
              </a:rPr>
              <a:t>factor</a:t>
            </a:r>
            <a:endParaRPr lang="pl-PL" dirty="0">
              <a:latin typeface="Times New Roman" panose="02020603050405020304" pitchFamily="18" charset="0"/>
              <a:cs typeface="Times New Roman" panose="02020603050405020304" pitchFamily="18" charset="0"/>
            </a:endParaRPr>
          </a:p>
        </p:txBody>
      </p:sp>
      <p:sp>
        <p:nvSpPr>
          <p:cNvPr id="3" name="Symbol zastępczy zawartości 2">
            <a:extLst>
              <a:ext uri="{FF2B5EF4-FFF2-40B4-BE49-F238E27FC236}">
                <a16:creationId xmlns:a16="http://schemas.microsoft.com/office/drawing/2014/main" id="{7C6A1AED-1173-B8C6-E45B-900DC720D427}"/>
              </a:ext>
            </a:extLst>
          </p:cNvPr>
          <p:cNvSpPr>
            <a:spLocks noGrp="1"/>
          </p:cNvSpPr>
          <p:nvPr>
            <p:ph idx="1"/>
          </p:nvPr>
        </p:nvSpPr>
        <p:spPr/>
        <p:txBody>
          <a:bodyPr/>
          <a:lstStyle/>
          <a:p>
            <a:pPr algn="just"/>
            <a:r>
              <a:rPr lang="pl-PL" dirty="0">
                <a:latin typeface="Times New Roman" panose="02020603050405020304" pitchFamily="18" charset="0"/>
                <a:cs typeface="Times New Roman" panose="02020603050405020304" pitchFamily="18" charset="0"/>
              </a:rPr>
              <a:t>W tym układzie zazwyczaj bez użycia korektorów współczynnika mocy uzyskujemy PF w okolicach 0.6 co ukazuje </a:t>
            </a:r>
            <a:r>
              <a:rPr lang="pl-PL" dirty="0" err="1">
                <a:latin typeface="Times New Roman" panose="02020603050405020304" pitchFamily="18" charset="0"/>
                <a:cs typeface="Times New Roman" panose="02020603050405020304" pitchFamily="18" charset="0"/>
              </a:rPr>
              <a:t>screeny</a:t>
            </a:r>
            <a:r>
              <a:rPr lang="pl-PL" dirty="0">
                <a:latin typeface="Times New Roman" panose="02020603050405020304" pitchFamily="18" charset="0"/>
                <a:cs typeface="Times New Roman" panose="02020603050405020304" pitchFamily="18" charset="0"/>
              </a:rPr>
              <a:t> mi natomiast po zastosowaniu odpowiedniego układu oraz dobraniu odpowiednich wartości udało się uzyskać PF rzędu około 0.92 (świetny wynik)</a:t>
            </a:r>
          </a:p>
          <a:p>
            <a:pPr algn="just"/>
            <a:r>
              <a:rPr lang="pl-PL" dirty="0">
                <a:latin typeface="Times New Roman" panose="02020603050405020304" pitchFamily="18" charset="0"/>
                <a:cs typeface="Times New Roman" panose="02020603050405020304" pitchFamily="18" charset="0"/>
              </a:rPr>
              <a:t>Wartości elementów C1 oraz L1 wyznaczyłem z wzoru </a:t>
            </a:r>
          </a:p>
          <a:p>
            <a:pPr algn="just"/>
            <a:r>
              <a:rPr lang="pl-PL" dirty="0">
                <a:latin typeface="Times New Roman" panose="02020603050405020304" pitchFamily="18" charset="0"/>
                <a:cs typeface="Times New Roman" panose="02020603050405020304" pitchFamily="18" charset="0"/>
              </a:rPr>
              <a:t>C=1/(4pi^2)*f^2*L </a:t>
            </a:r>
            <a:r>
              <a:rPr lang="pl-PL" dirty="0" err="1">
                <a:latin typeface="Times New Roman" panose="02020603050405020304" pitchFamily="18" charset="0"/>
                <a:cs typeface="Times New Roman" panose="02020603050405020304" pitchFamily="18" charset="0"/>
              </a:rPr>
              <a:t>L</a:t>
            </a:r>
            <a:r>
              <a:rPr lang="pl-PL" dirty="0">
                <a:latin typeface="Times New Roman" panose="02020603050405020304" pitchFamily="18" charset="0"/>
                <a:cs typeface="Times New Roman" panose="02020603050405020304" pitchFamily="18" charset="0"/>
              </a:rPr>
              <a:t> przyjąłem 100 </a:t>
            </a:r>
            <a:r>
              <a:rPr lang="pl-PL" dirty="0" err="1">
                <a:latin typeface="Times New Roman" panose="02020603050405020304" pitchFamily="18" charset="0"/>
                <a:cs typeface="Times New Roman" panose="02020603050405020304" pitchFamily="18" charset="0"/>
              </a:rPr>
              <a:t>mH</a:t>
            </a:r>
            <a:r>
              <a:rPr lang="pl-PL" dirty="0">
                <a:latin typeface="Times New Roman" panose="02020603050405020304" pitchFamily="18" charset="0"/>
                <a:cs typeface="Times New Roman" panose="02020603050405020304" pitchFamily="18" charset="0"/>
              </a:rPr>
              <a:t> C ustaliłem jako 25 </a:t>
            </a:r>
            <a:r>
              <a:rPr lang="pl-PL" dirty="0" err="1">
                <a:latin typeface="Times New Roman" panose="02020603050405020304" pitchFamily="18" charset="0"/>
                <a:cs typeface="Times New Roman" panose="02020603050405020304" pitchFamily="18" charset="0"/>
              </a:rPr>
              <a:t>uF</a:t>
            </a:r>
            <a:r>
              <a:rPr lang="pl-PL" dirty="0">
                <a:latin typeface="Times New Roman" panose="02020603050405020304" pitchFamily="18" charset="0"/>
                <a:cs typeface="Times New Roman" panose="02020603050405020304" pitchFamily="18" charset="0"/>
              </a:rPr>
              <a:t> około. </a:t>
            </a:r>
          </a:p>
          <a:p>
            <a:pPr algn="just"/>
            <a:endParaRPr lang="pl-PL" dirty="0">
              <a:latin typeface="Times New Roman" panose="02020603050405020304" pitchFamily="18" charset="0"/>
              <a:cs typeface="Times New Roman" panose="02020603050405020304" pitchFamily="18" charset="0"/>
            </a:endParaRPr>
          </a:p>
          <a:p>
            <a:pPr algn="just"/>
            <a:endParaRPr lang="pl-PL" dirty="0">
              <a:latin typeface="Times New Roman" panose="02020603050405020304" pitchFamily="18" charset="0"/>
              <a:cs typeface="Times New Roman" panose="02020603050405020304" pitchFamily="18" charset="0"/>
            </a:endParaRPr>
          </a:p>
        </p:txBody>
      </p:sp>
      <p:pic>
        <p:nvPicPr>
          <p:cNvPr id="5" name="Obraz 4">
            <a:extLst>
              <a:ext uri="{FF2B5EF4-FFF2-40B4-BE49-F238E27FC236}">
                <a16:creationId xmlns:a16="http://schemas.microsoft.com/office/drawing/2014/main" id="{80D868D1-3C38-655D-D4C5-F21E330EEBC3}"/>
              </a:ext>
            </a:extLst>
          </p:cNvPr>
          <p:cNvPicPr>
            <a:picLocks noChangeAspect="1"/>
          </p:cNvPicPr>
          <p:nvPr/>
        </p:nvPicPr>
        <p:blipFill>
          <a:blip r:embed="rId2"/>
          <a:stretch>
            <a:fillRect/>
          </a:stretch>
        </p:blipFill>
        <p:spPr>
          <a:xfrm>
            <a:off x="2455353" y="5492661"/>
            <a:ext cx="3639058" cy="1276527"/>
          </a:xfrm>
          <a:prstGeom prst="rect">
            <a:avLst/>
          </a:prstGeom>
        </p:spPr>
      </p:pic>
      <p:pic>
        <p:nvPicPr>
          <p:cNvPr id="7" name="Obraz 6">
            <a:extLst>
              <a:ext uri="{FF2B5EF4-FFF2-40B4-BE49-F238E27FC236}">
                <a16:creationId xmlns:a16="http://schemas.microsoft.com/office/drawing/2014/main" id="{8B4D8CB9-07F7-76CA-C255-83D93F87C92A}"/>
              </a:ext>
            </a:extLst>
          </p:cNvPr>
          <p:cNvPicPr>
            <a:picLocks noChangeAspect="1"/>
          </p:cNvPicPr>
          <p:nvPr/>
        </p:nvPicPr>
        <p:blipFill>
          <a:blip r:embed="rId3"/>
          <a:stretch>
            <a:fillRect/>
          </a:stretch>
        </p:blipFill>
        <p:spPr>
          <a:xfrm>
            <a:off x="8340843" y="5492661"/>
            <a:ext cx="3776728" cy="1276527"/>
          </a:xfrm>
          <a:prstGeom prst="rect">
            <a:avLst/>
          </a:prstGeom>
        </p:spPr>
      </p:pic>
      <p:pic>
        <p:nvPicPr>
          <p:cNvPr id="9" name="Obraz 8">
            <a:extLst>
              <a:ext uri="{FF2B5EF4-FFF2-40B4-BE49-F238E27FC236}">
                <a16:creationId xmlns:a16="http://schemas.microsoft.com/office/drawing/2014/main" id="{6984ECC9-A448-289C-CDE8-5193D4AEDF04}"/>
              </a:ext>
            </a:extLst>
          </p:cNvPr>
          <p:cNvPicPr>
            <a:picLocks noChangeAspect="1"/>
          </p:cNvPicPr>
          <p:nvPr/>
        </p:nvPicPr>
        <p:blipFill>
          <a:blip r:embed="rId4"/>
          <a:stretch>
            <a:fillRect/>
          </a:stretch>
        </p:blipFill>
        <p:spPr>
          <a:xfrm>
            <a:off x="6168840" y="5492661"/>
            <a:ext cx="2172003" cy="1276528"/>
          </a:xfrm>
          <a:prstGeom prst="rect">
            <a:avLst/>
          </a:prstGeom>
        </p:spPr>
      </p:pic>
      <p:pic>
        <p:nvPicPr>
          <p:cNvPr id="11" name="Obraz 10">
            <a:extLst>
              <a:ext uri="{FF2B5EF4-FFF2-40B4-BE49-F238E27FC236}">
                <a16:creationId xmlns:a16="http://schemas.microsoft.com/office/drawing/2014/main" id="{D9C8E1B5-4DCF-6414-5B7F-34B89D00259C}"/>
              </a:ext>
            </a:extLst>
          </p:cNvPr>
          <p:cNvPicPr>
            <a:picLocks noChangeAspect="1"/>
          </p:cNvPicPr>
          <p:nvPr/>
        </p:nvPicPr>
        <p:blipFill>
          <a:blip r:embed="rId5"/>
          <a:stretch>
            <a:fillRect/>
          </a:stretch>
        </p:blipFill>
        <p:spPr>
          <a:xfrm>
            <a:off x="148722" y="5492661"/>
            <a:ext cx="2200582" cy="1276526"/>
          </a:xfrm>
          <a:prstGeom prst="rect">
            <a:avLst/>
          </a:prstGeom>
        </p:spPr>
      </p:pic>
    </p:spTree>
    <p:extLst>
      <p:ext uri="{BB962C8B-B14F-4D97-AF65-F5344CB8AC3E}">
        <p14:creationId xmlns:p14="http://schemas.microsoft.com/office/powerpoint/2010/main" val="42449508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AA8B506-6E1A-95A1-8569-26632F4EF099}"/>
              </a:ext>
            </a:extLst>
          </p:cNvPr>
          <p:cNvSpPr>
            <a:spLocks noGrp="1"/>
          </p:cNvSpPr>
          <p:nvPr>
            <p:ph type="title"/>
          </p:nvPr>
        </p:nvSpPr>
        <p:spPr/>
        <p:txBody>
          <a:bodyPr/>
          <a:lstStyle/>
          <a:p>
            <a:pPr algn="ctr"/>
            <a:r>
              <a:rPr lang="pl-PL" dirty="0">
                <a:latin typeface="Times New Roman" panose="02020603050405020304" pitchFamily="18" charset="0"/>
                <a:cs typeface="Times New Roman" panose="02020603050405020304" pitchFamily="18" charset="0"/>
              </a:rPr>
              <a:t>Równoległe połączenie cewki i kondensatora przed mostkiem</a:t>
            </a:r>
          </a:p>
        </p:txBody>
      </p:sp>
      <p:sp>
        <p:nvSpPr>
          <p:cNvPr id="3" name="Symbol zastępczy zawartości 2">
            <a:extLst>
              <a:ext uri="{FF2B5EF4-FFF2-40B4-BE49-F238E27FC236}">
                <a16:creationId xmlns:a16="http://schemas.microsoft.com/office/drawing/2014/main" id="{7A99E86E-77CE-D92B-8283-B3641929DE1A}"/>
              </a:ext>
            </a:extLst>
          </p:cNvPr>
          <p:cNvSpPr>
            <a:spLocks noGrp="1"/>
          </p:cNvSpPr>
          <p:nvPr>
            <p:ph idx="1"/>
          </p:nvPr>
        </p:nvSpPr>
        <p:spPr>
          <a:xfrm>
            <a:off x="1141412" y="2249486"/>
            <a:ext cx="9775117" cy="3989996"/>
          </a:xfrm>
        </p:spPr>
        <p:txBody>
          <a:bodyPr>
            <a:noAutofit/>
          </a:bodyPr>
          <a:lstStyle/>
          <a:p>
            <a:pPr algn="just"/>
            <a:r>
              <a:rPr lang="pl-PL" sz="1300" b="0" i="0" dirty="0">
                <a:effectLst/>
                <a:latin typeface="Times New Roman" panose="02020603050405020304" pitchFamily="18" charset="0"/>
                <a:cs typeface="Times New Roman" panose="02020603050405020304" pitchFamily="18" charset="0"/>
              </a:rPr>
              <a:t>W równoległym połączeniu kondensatora i cewki przed mostkiem prostowniczym mamy do czynienia z układem filtrującym stosowanym w prostownikach impulsowych. Ten układ pełni funkcję wygładzania prądu pulsacyjnego generowanego przez mostek prostowniczy, który jest odpowiedzialny za przekształcenie prądu zmiennego na prąd stały.</a:t>
            </a:r>
          </a:p>
          <a:p>
            <a:pPr algn="just"/>
            <a:r>
              <a:rPr lang="pl-PL" sz="1300" b="0" i="0" dirty="0">
                <a:effectLst/>
                <a:latin typeface="Times New Roman" panose="02020603050405020304" pitchFamily="18" charset="0"/>
                <a:cs typeface="Times New Roman" panose="02020603050405020304" pitchFamily="18" charset="0"/>
              </a:rPr>
              <a:t>Kondensator w tym układzie ma za zadanie gromadzić ładunek elektryczny w czasie, gdy dioda w fazie prostownika jest w stanie przewodzenia. W momencie, gdy dioda zostaje zablokowana, kondensator oddaje zgromadzony ładunek, utrzymując względnie stały poziom napięcia na wyjściu. Działa to jako pewnego rodzaju bufor, który wygładza prąd przepływający przez układ i eliminuje pulsacje.</a:t>
            </a:r>
          </a:p>
          <a:p>
            <a:pPr algn="just"/>
            <a:r>
              <a:rPr lang="pl-PL" sz="1300" b="0" i="0" dirty="0">
                <a:effectLst/>
                <a:latin typeface="Times New Roman" panose="02020603050405020304" pitchFamily="18" charset="0"/>
                <a:cs typeface="Times New Roman" panose="02020603050405020304" pitchFamily="18" charset="0"/>
              </a:rPr>
              <a:t>Cewka w równoległym połączeniu pełni rolę filtrowania prądu. Gdy dioda w fazie prostownika jest w stanie przewodzenia, prąd płynie przez cewkę. Ze względu na indukcyjność cewki, prąd ten będzie się stopniowo wzrastał. Kiedy dioda zostaje zablokowana, energia zgromadzona w cewce jest zwalniana, co powoduje płynięcie prądu przez obwód w chwili, gdy dioda nie przewodzi. Ten przepływ prądu pomaga wygładzić prąd na wyjściu, ograniczając pulsacje.</a:t>
            </a:r>
          </a:p>
          <a:p>
            <a:pPr algn="just"/>
            <a:r>
              <a:rPr lang="pl-PL" sz="1300" b="0" i="0" dirty="0">
                <a:effectLst/>
                <a:latin typeface="Times New Roman" panose="02020603050405020304" pitchFamily="18" charset="0"/>
                <a:cs typeface="Times New Roman" panose="02020603050405020304" pitchFamily="18" charset="0"/>
              </a:rPr>
              <a:t>Wspólnie kondensator i cewka tworzą filtr LC (indukcyjno-pojemnościowy), który pozwala na wygładzenie prądu prostownika impulsowego. Kondensator buforuje ładunek elektryczny, a cewka ogranicza zmienność prądu, eliminując składniki wysokoczęstotliwościowe. W rezultacie na wyjściu uzyskujemy bardziej stały prąd, zbliżony do prądu stałego, który jest pożądany w aplikacjach wymagających stałego źródła zasilania.</a:t>
            </a:r>
          </a:p>
          <a:p>
            <a:pPr algn="just"/>
            <a:r>
              <a:rPr lang="pl-PL" sz="1300" b="0" i="0" dirty="0">
                <a:effectLst/>
                <a:latin typeface="Times New Roman" panose="02020603050405020304" pitchFamily="18" charset="0"/>
                <a:cs typeface="Times New Roman" panose="02020603050405020304" pitchFamily="18" charset="0"/>
              </a:rPr>
              <a:t>Ważne jest odpowiednie dobranie wartości kondensatora i cewki w zależności od parametrów układu oraz wymagań dotyczących wygładzenia prądu.</a:t>
            </a:r>
          </a:p>
          <a:p>
            <a:pPr algn="just"/>
            <a:endParaRPr lang="pl-PL" sz="1300" b="0" i="0" dirty="0">
              <a:effectLst/>
              <a:latin typeface="Times New Roman" panose="02020603050405020304" pitchFamily="18" charset="0"/>
              <a:cs typeface="Times New Roman" panose="02020603050405020304" pitchFamily="18" charset="0"/>
            </a:endParaRPr>
          </a:p>
          <a:p>
            <a:pPr algn="just"/>
            <a:endParaRPr lang="pl-PL"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6435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5EA52B6-6A2F-29EE-BCEA-CD1CA7B39C52}"/>
              </a:ext>
            </a:extLst>
          </p:cNvPr>
          <p:cNvSpPr>
            <a:spLocks noGrp="1"/>
          </p:cNvSpPr>
          <p:nvPr>
            <p:ph type="title"/>
          </p:nvPr>
        </p:nvSpPr>
        <p:spPr/>
        <p:txBody>
          <a:bodyPr/>
          <a:lstStyle/>
          <a:p>
            <a:r>
              <a:rPr lang="pl-PL" dirty="0"/>
              <a:t>Więcej grzechów nie Pamiętam</a:t>
            </a:r>
          </a:p>
        </p:txBody>
      </p:sp>
      <p:sp>
        <p:nvSpPr>
          <p:cNvPr id="3" name="Symbol zastępczy zawartości 2">
            <a:extLst>
              <a:ext uri="{FF2B5EF4-FFF2-40B4-BE49-F238E27FC236}">
                <a16:creationId xmlns:a16="http://schemas.microsoft.com/office/drawing/2014/main" id="{DBCE6F54-976C-6BBB-7FA2-7D4FC89F3DAD}"/>
              </a:ext>
            </a:extLst>
          </p:cNvPr>
          <p:cNvSpPr>
            <a:spLocks noGrp="1"/>
          </p:cNvSpPr>
          <p:nvPr>
            <p:ph idx="1"/>
          </p:nvPr>
        </p:nvSpPr>
        <p:spPr/>
        <p:txBody>
          <a:bodyPr/>
          <a:lstStyle/>
          <a:p>
            <a:r>
              <a:rPr lang="pl-PL" dirty="0"/>
              <a:t>Dziękuje za uwagę.</a:t>
            </a:r>
          </a:p>
        </p:txBody>
      </p:sp>
    </p:spTree>
    <p:extLst>
      <p:ext uri="{BB962C8B-B14F-4D97-AF65-F5344CB8AC3E}">
        <p14:creationId xmlns:p14="http://schemas.microsoft.com/office/powerpoint/2010/main" val="3610709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B829D75-BB78-214C-3282-A2A9AA2B300C}"/>
              </a:ext>
            </a:extLst>
          </p:cNvPr>
          <p:cNvSpPr>
            <a:spLocks noGrp="1"/>
          </p:cNvSpPr>
          <p:nvPr>
            <p:ph type="title"/>
          </p:nvPr>
        </p:nvSpPr>
        <p:spPr>
          <a:xfrm>
            <a:off x="1143001" y="-253679"/>
            <a:ext cx="9905998" cy="1478570"/>
          </a:xfrm>
        </p:spPr>
        <p:txBody>
          <a:bodyPr/>
          <a:lstStyle/>
          <a:p>
            <a:pPr algn="ctr"/>
            <a:r>
              <a:rPr lang="pl-PL" dirty="0">
                <a:latin typeface="Times New Roman" panose="02020603050405020304" pitchFamily="18" charset="0"/>
                <a:cs typeface="Times New Roman" panose="02020603050405020304" pitchFamily="18" charset="0"/>
              </a:rPr>
              <a:t>Schemat układu </a:t>
            </a:r>
          </a:p>
        </p:txBody>
      </p:sp>
      <p:pic>
        <p:nvPicPr>
          <p:cNvPr id="7" name="Symbol zastępczy zawartości 6">
            <a:extLst>
              <a:ext uri="{FF2B5EF4-FFF2-40B4-BE49-F238E27FC236}">
                <a16:creationId xmlns:a16="http://schemas.microsoft.com/office/drawing/2014/main" id="{442D08DC-C443-B4A8-0F77-3850FBF3EB3C}"/>
              </a:ext>
            </a:extLst>
          </p:cNvPr>
          <p:cNvPicPr>
            <a:picLocks noGrp="1" noChangeAspect="1"/>
          </p:cNvPicPr>
          <p:nvPr>
            <p:ph idx="1"/>
          </p:nvPr>
        </p:nvPicPr>
        <p:blipFill>
          <a:blip r:embed="rId2"/>
          <a:stretch>
            <a:fillRect/>
          </a:stretch>
        </p:blipFill>
        <p:spPr>
          <a:xfrm>
            <a:off x="815926" y="1224891"/>
            <a:ext cx="10942855" cy="5344722"/>
          </a:xfrm>
        </p:spPr>
      </p:pic>
    </p:spTree>
    <p:extLst>
      <p:ext uri="{BB962C8B-B14F-4D97-AF65-F5344CB8AC3E}">
        <p14:creationId xmlns:p14="http://schemas.microsoft.com/office/powerpoint/2010/main" val="1169824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E9DC7AF-249D-005E-4E43-9AAEC0BF26DE}"/>
              </a:ext>
            </a:extLst>
          </p:cNvPr>
          <p:cNvSpPr>
            <a:spLocks noGrp="1"/>
          </p:cNvSpPr>
          <p:nvPr>
            <p:ph type="title"/>
          </p:nvPr>
        </p:nvSpPr>
        <p:spPr/>
        <p:txBody>
          <a:bodyPr/>
          <a:lstStyle/>
          <a:p>
            <a:pPr algn="ctr"/>
            <a:r>
              <a:rPr lang="pl-PL" dirty="0"/>
              <a:t>Dyrektywy których używałem</a:t>
            </a:r>
          </a:p>
        </p:txBody>
      </p:sp>
      <p:pic>
        <p:nvPicPr>
          <p:cNvPr id="5" name="Symbol zastępczy zawartości 4">
            <a:extLst>
              <a:ext uri="{FF2B5EF4-FFF2-40B4-BE49-F238E27FC236}">
                <a16:creationId xmlns:a16="http://schemas.microsoft.com/office/drawing/2014/main" id="{E47B8F1C-3CF0-CED1-B55C-D4CBF820E407}"/>
              </a:ext>
            </a:extLst>
          </p:cNvPr>
          <p:cNvPicPr>
            <a:picLocks noGrp="1" noChangeAspect="1"/>
          </p:cNvPicPr>
          <p:nvPr>
            <p:ph idx="1"/>
          </p:nvPr>
        </p:nvPicPr>
        <p:blipFill>
          <a:blip r:embed="rId2"/>
          <a:stretch>
            <a:fillRect/>
          </a:stretch>
        </p:blipFill>
        <p:spPr>
          <a:xfrm>
            <a:off x="2858842" y="1836344"/>
            <a:ext cx="6471139" cy="4727029"/>
          </a:xfrm>
        </p:spPr>
      </p:pic>
    </p:spTree>
    <p:extLst>
      <p:ext uri="{BB962C8B-B14F-4D97-AF65-F5344CB8AC3E}">
        <p14:creationId xmlns:p14="http://schemas.microsoft.com/office/powerpoint/2010/main" val="1222894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B6A18C2-0A88-22EF-D013-78C6A4B2348A}"/>
              </a:ext>
            </a:extLst>
          </p:cNvPr>
          <p:cNvSpPr>
            <a:spLocks noGrp="1"/>
          </p:cNvSpPr>
          <p:nvPr>
            <p:ph type="title"/>
          </p:nvPr>
        </p:nvSpPr>
        <p:spPr>
          <a:xfrm>
            <a:off x="1141412" y="-295421"/>
            <a:ext cx="9905998" cy="1478570"/>
          </a:xfrm>
        </p:spPr>
        <p:txBody>
          <a:bodyPr/>
          <a:lstStyle/>
          <a:p>
            <a:pPr algn="ctr"/>
            <a:r>
              <a:rPr lang="pl-PL" dirty="0"/>
              <a:t>Działanie układu</a:t>
            </a:r>
          </a:p>
        </p:txBody>
      </p:sp>
      <p:sp>
        <p:nvSpPr>
          <p:cNvPr id="3" name="Symbol zastępczy zawartości 2">
            <a:extLst>
              <a:ext uri="{FF2B5EF4-FFF2-40B4-BE49-F238E27FC236}">
                <a16:creationId xmlns:a16="http://schemas.microsoft.com/office/drawing/2014/main" id="{B58D1FD5-52A5-DFCD-80FC-53B243081C40}"/>
              </a:ext>
            </a:extLst>
          </p:cNvPr>
          <p:cNvSpPr>
            <a:spLocks noGrp="1"/>
          </p:cNvSpPr>
          <p:nvPr>
            <p:ph idx="1"/>
          </p:nvPr>
        </p:nvSpPr>
        <p:spPr>
          <a:xfrm>
            <a:off x="1141412" y="1183149"/>
            <a:ext cx="9905999" cy="5428666"/>
          </a:xfrm>
        </p:spPr>
        <p:txBody>
          <a:bodyPr>
            <a:normAutofit fontScale="55000" lnSpcReduction="20000"/>
          </a:bodyPr>
          <a:lstStyle/>
          <a:p>
            <a:pPr algn="l"/>
            <a:r>
              <a:rPr lang="pl-PL" b="0" i="0" dirty="0">
                <a:effectLst/>
                <a:latin typeface="Times New Roman" panose="02020603050405020304" pitchFamily="18" charset="0"/>
                <a:cs typeface="Times New Roman" panose="02020603050405020304" pitchFamily="18" charset="0"/>
              </a:rPr>
              <a:t>Działa na zasadzie porównywania wartości napięcia reprezentującego temperaturę z dwoma progami histerezy. Oto opis ogólnego działania takiego termostatu:</a:t>
            </a:r>
          </a:p>
          <a:p>
            <a:pPr algn="l">
              <a:buFont typeface="+mj-lt"/>
              <a:buAutoNum type="arabicPeriod"/>
            </a:pPr>
            <a:r>
              <a:rPr lang="pl-PL" b="0" i="0" dirty="0">
                <a:effectLst/>
                <a:latin typeface="Times New Roman" panose="02020603050405020304" pitchFamily="18" charset="0"/>
                <a:cs typeface="Times New Roman" panose="02020603050405020304" pitchFamily="18" charset="0"/>
              </a:rPr>
              <a:t>Komparator: Termostat wykorzystuje komparator, który porównuje napięcie reprezentujące temperaturę  (dzielniki napięcia) </a:t>
            </a:r>
          </a:p>
          <a:p>
            <a:pPr marL="0" indent="0" algn="l">
              <a:buNone/>
            </a:pPr>
            <a:r>
              <a:rPr lang="pl-PL" b="0" i="0" dirty="0">
                <a:effectLst/>
                <a:latin typeface="Times New Roman" panose="02020603050405020304" pitchFamily="18" charset="0"/>
                <a:cs typeface="Times New Roman" panose="02020603050405020304" pitchFamily="18" charset="0"/>
              </a:rPr>
              <a:t>Wykorzystujemy termistor PT1000 i odpowiadający mu drugi rezystor 10k, żeby ustalić napięcie odniesienia wykorzystałem potencjometr który ustawie na żądaną temperaturę (przy 40 stopniach to około 1155 </a:t>
            </a:r>
            <a:r>
              <a:rPr lang="pl-PL" b="0" i="0" dirty="0" err="1">
                <a:effectLst/>
                <a:latin typeface="Times New Roman" panose="02020603050405020304" pitchFamily="18" charset="0"/>
                <a:cs typeface="Times New Roman" panose="02020603050405020304" pitchFamily="18" charset="0"/>
              </a:rPr>
              <a:t>ohm</a:t>
            </a:r>
            <a:r>
              <a:rPr lang="pl-PL" b="0" i="0" dirty="0">
                <a:effectLst/>
                <a:latin typeface="Times New Roman" panose="02020603050405020304" pitchFamily="18" charset="0"/>
                <a:cs typeface="Times New Roman" panose="02020603050405020304" pitchFamily="18" charset="0"/>
              </a:rPr>
              <a:t>) i znów odpowiadający mu rezystor 10k wybrałem 10k, żeby tolerancja rezystora nie wpływała znacząco na pomiar temperatury.</a:t>
            </a:r>
          </a:p>
          <a:p>
            <a:pPr algn="l">
              <a:buFont typeface="+mj-lt"/>
              <a:buAutoNum type="arabicPeriod"/>
            </a:pPr>
            <a:r>
              <a:rPr lang="pl-PL" b="0" i="0" dirty="0">
                <a:effectLst/>
                <a:latin typeface="Times New Roman" panose="02020603050405020304" pitchFamily="18" charset="0"/>
                <a:cs typeface="Times New Roman" panose="02020603050405020304" pitchFamily="18" charset="0"/>
              </a:rPr>
              <a:t>Pomiar temperatury: Czujnik temperatury mierzy temperaturę i przekształca ją na rezystancje następnie punktem odniesienia będzie dzielnik napięcia o tych samych wartościach ustalających napięcie wyjściowe oraz termistora i punktu odniesienia należy więc sprawdzić jaka temperatura odpowiada jakiej rezystancji ustawić ją jako punkt odniesienia ustalić wartości histerezy o czym później i cały układ złożyć. </a:t>
            </a:r>
          </a:p>
          <a:p>
            <a:pPr algn="l">
              <a:buFont typeface="+mj-lt"/>
              <a:buAutoNum type="arabicPeriod"/>
            </a:pPr>
            <a:r>
              <a:rPr lang="pl-PL" b="0" i="0" dirty="0">
                <a:effectLst/>
                <a:latin typeface="Times New Roman" panose="02020603050405020304" pitchFamily="18" charset="0"/>
                <a:cs typeface="Times New Roman" panose="02020603050405020304" pitchFamily="18" charset="0"/>
              </a:rPr>
              <a:t>Przełączanie wyjścia: Na podstawie porównania napięcia temperatury z progami histerezy komparator decyduje, czy wyjście termostatu powinno być włączone lub wyłączone. Gdy napięcie temperatury przekracza górny próg, wyjście jest wyłączane. Gdy napięcie temperatury spada poniżej dolnego progu, wyjście jest włączane.</a:t>
            </a:r>
          </a:p>
          <a:p>
            <a:pPr algn="l">
              <a:buFont typeface="+mj-lt"/>
              <a:buAutoNum type="arabicPeriod"/>
            </a:pPr>
            <a:r>
              <a:rPr lang="pl-PL" b="0" i="0" dirty="0">
                <a:effectLst/>
                <a:latin typeface="Times New Roman" panose="02020603050405020304" pitchFamily="18" charset="0"/>
                <a:cs typeface="Times New Roman" panose="02020603050405020304" pitchFamily="18" charset="0"/>
              </a:rPr>
              <a:t>Histereza: Istotnym elementem działania termostatu opartego na komparatorze jest histereza. Histereza to różnica między górnym a dolnym progiem i zapobiega częstemu przełączaniu termostatu w okolicach wartości progowych. Histereza jest wprowadzana, aby uniknąć niepożądanej cyklicznej regulacji temperatury, która może prowadzić do nadmiernego zużycia energii i szybkiego zużycia urządzenia.</a:t>
            </a:r>
          </a:p>
          <a:p>
            <a:pPr algn="l"/>
            <a:r>
              <a:rPr lang="pl-PL" b="0" i="0" dirty="0">
                <a:effectLst/>
                <a:latin typeface="Times New Roman" panose="02020603050405020304" pitchFamily="18" charset="0"/>
                <a:cs typeface="Times New Roman" panose="02020603050405020304" pitchFamily="18" charset="0"/>
              </a:rPr>
              <a:t>Działanie termostatu opartego na komparatorze z histerezą jest cykliczne. Gdy temperatura przekroczy górny próg histerezy, wyjście termostatu zostanie włączone, co może skutkować włączeniem urządzenia grzewczego lub chłodzącego w celu regulacji temperatury. Gdy temperatura spadnie poniżej dolnego progu histerezy, wyjście termostatu zostanie wyłączone, co z kolei powoduje wyłączenie urządzenia regulującego. Ten proces powtarza się w zależności od zmian temperatury, utrzymując temperaturę w określonym zakresie histerezy.</a:t>
            </a:r>
          </a:p>
        </p:txBody>
      </p:sp>
    </p:spTree>
    <p:extLst>
      <p:ext uri="{BB962C8B-B14F-4D97-AF65-F5344CB8AC3E}">
        <p14:creationId xmlns:p14="http://schemas.microsoft.com/office/powerpoint/2010/main" val="814811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ECFBC83-369D-D043-D3BB-638BCDDF6E38}"/>
              </a:ext>
            </a:extLst>
          </p:cNvPr>
          <p:cNvSpPr>
            <a:spLocks noGrp="1"/>
          </p:cNvSpPr>
          <p:nvPr>
            <p:ph type="title"/>
          </p:nvPr>
        </p:nvSpPr>
        <p:spPr/>
        <p:txBody>
          <a:bodyPr/>
          <a:lstStyle/>
          <a:p>
            <a:r>
              <a:rPr lang="pl-PL" dirty="0"/>
              <a:t>Najważniejsza część układu</a:t>
            </a:r>
          </a:p>
        </p:txBody>
      </p:sp>
      <p:sp>
        <p:nvSpPr>
          <p:cNvPr id="6" name="pole tekstowe 5">
            <a:extLst>
              <a:ext uri="{FF2B5EF4-FFF2-40B4-BE49-F238E27FC236}">
                <a16:creationId xmlns:a16="http://schemas.microsoft.com/office/drawing/2014/main" id="{7530BB3E-68DC-ECFE-C5D6-DE86AD5E19B5}"/>
              </a:ext>
            </a:extLst>
          </p:cNvPr>
          <p:cNvSpPr txBox="1"/>
          <p:nvPr/>
        </p:nvSpPr>
        <p:spPr>
          <a:xfrm>
            <a:off x="7132320" y="2363372"/>
            <a:ext cx="3221501" cy="3970318"/>
          </a:xfrm>
          <a:prstGeom prst="rect">
            <a:avLst/>
          </a:prstGeom>
          <a:noFill/>
        </p:spPr>
        <p:txBody>
          <a:bodyPr wrap="square" rtlCol="0">
            <a:spAutoFit/>
          </a:bodyPr>
          <a:lstStyle/>
          <a:p>
            <a:r>
              <a:rPr lang="pl-PL" dirty="0"/>
              <a:t>Rezystor R14 oraz termistor ustalają wartość napięcia dzielnika </a:t>
            </a:r>
            <a:r>
              <a:rPr lang="pl-PL" dirty="0" err="1"/>
              <a:t>któro</a:t>
            </a:r>
            <a:r>
              <a:rPr lang="pl-PL" dirty="0"/>
              <a:t> dopiero kiedy będzie taki samo (nie uwzględniając histerezy) jak napięcie odniesienia na wejściu nieodwracającym ustalonym przez rezystor R9 oraz potencjometr rezystor regulowany rez. Reg przełączy przekaźnik wykorzystując dyrektywę .param R w </a:t>
            </a:r>
            <a:r>
              <a:rPr lang="pl-PL" dirty="0" err="1"/>
              <a:t>ltspice</a:t>
            </a:r>
            <a:r>
              <a:rPr lang="pl-PL" dirty="0"/>
              <a:t> można zaobserwować ten zabieg w symulacji.</a:t>
            </a:r>
          </a:p>
        </p:txBody>
      </p:sp>
      <p:pic>
        <p:nvPicPr>
          <p:cNvPr id="8" name="Obraz 7">
            <a:extLst>
              <a:ext uri="{FF2B5EF4-FFF2-40B4-BE49-F238E27FC236}">
                <a16:creationId xmlns:a16="http://schemas.microsoft.com/office/drawing/2014/main" id="{F9BFFD40-8167-FED3-75CF-BD05D81ACF74}"/>
              </a:ext>
            </a:extLst>
          </p:cNvPr>
          <p:cNvPicPr>
            <a:picLocks noChangeAspect="1"/>
          </p:cNvPicPr>
          <p:nvPr/>
        </p:nvPicPr>
        <p:blipFill>
          <a:blip r:embed="rId2"/>
          <a:stretch>
            <a:fillRect/>
          </a:stretch>
        </p:blipFill>
        <p:spPr>
          <a:xfrm>
            <a:off x="646900" y="2097088"/>
            <a:ext cx="6112754" cy="3744063"/>
          </a:xfrm>
          <a:prstGeom prst="rect">
            <a:avLst/>
          </a:prstGeom>
        </p:spPr>
      </p:pic>
    </p:spTree>
    <p:extLst>
      <p:ext uri="{BB962C8B-B14F-4D97-AF65-F5344CB8AC3E}">
        <p14:creationId xmlns:p14="http://schemas.microsoft.com/office/powerpoint/2010/main" val="1230540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DFB2CD-4B46-5006-CC94-7B07457D2A16}"/>
              </a:ext>
            </a:extLst>
          </p:cNvPr>
          <p:cNvSpPr>
            <a:spLocks noGrp="1"/>
          </p:cNvSpPr>
          <p:nvPr>
            <p:ph type="title"/>
          </p:nvPr>
        </p:nvSpPr>
        <p:spPr>
          <a:xfrm>
            <a:off x="1143001" y="0"/>
            <a:ext cx="9801681" cy="1343463"/>
          </a:xfrm>
        </p:spPr>
        <p:txBody>
          <a:bodyPr>
            <a:normAutofit fontScale="90000"/>
          </a:bodyPr>
          <a:lstStyle/>
          <a:p>
            <a:r>
              <a:rPr lang="pl-PL" dirty="0"/>
              <a:t>Dyrektywa .Param R oraz symulacja wyjścia układu (prąd przekaźnika) w zależności od różnych wartości rezystancji termistora</a:t>
            </a:r>
          </a:p>
        </p:txBody>
      </p:sp>
      <p:pic>
        <p:nvPicPr>
          <p:cNvPr id="7" name="Obraz 6">
            <a:extLst>
              <a:ext uri="{FF2B5EF4-FFF2-40B4-BE49-F238E27FC236}">
                <a16:creationId xmlns:a16="http://schemas.microsoft.com/office/drawing/2014/main" id="{24DDA6C7-D4F5-96A8-60D3-2629EB4304C8}"/>
              </a:ext>
            </a:extLst>
          </p:cNvPr>
          <p:cNvPicPr>
            <a:picLocks noChangeAspect="1"/>
          </p:cNvPicPr>
          <p:nvPr/>
        </p:nvPicPr>
        <p:blipFill>
          <a:blip r:embed="rId2"/>
          <a:stretch>
            <a:fillRect/>
          </a:stretch>
        </p:blipFill>
        <p:spPr>
          <a:xfrm>
            <a:off x="1143001" y="1343463"/>
            <a:ext cx="9801681" cy="5514537"/>
          </a:xfrm>
          <a:prstGeom prst="rect">
            <a:avLst/>
          </a:prstGeom>
        </p:spPr>
      </p:pic>
    </p:spTree>
    <p:extLst>
      <p:ext uri="{BB962C8B-B14F-4D97-AF65-F5344CB8AC3E}">
        <p14:creationId xmlns:p14="http://schemas.microsoft.com/office/powerpoint/2010/main" val="203355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F6453D-B02E-FEB9-38D4-E35AA9BA944E}"/>
              </a:ext>
            </a:extLst>
          </p:cNvPr>
          <p:cNvSpPr>
            <a:spLocks noGrp="1"/>
          </p:cNvSpPr>
          <p:nvPr>
            <p:ph type="title"/>
          </p:nvPr>
        </p:nvSpPr>
        <p:spPr>
          <a:xfrm>
            <a:off x="1143001" y="0"/>
            <a:ext cx="9905998" cy="1478570"/>
          </a:xfrm>
        </p:spPr>
        <p:txBody>
          <a:bodyPr>
            <a:normAutofit fontScale="90000"/>
          </a:bodyPr>
          <a:lstStyle/>
          <a:p>
            <a:r>
              <a:rPr lang="pl-PL" dirty="0"/>
              <a:t>Dyrektywa .Param R oraz symulacja wyjścia układu (prąd przekaźnika) w zależności od różnych wartości rezystancji termistora cd.</a:t>
            </a:r>
          </a:p>
        </p:txBody>
      </p:sp>
      <p:pic>
        <p:nvPicPr>
          <p:cNvPr id="4" name="Symbol zastępczy zawartości 4">
            <a:extLst>
              <a:ext uri="{FF2B5EF4-FFF2-40B4-BE49-F238E27FC236}">
                <a16:creationId xmlns:a16="http://schemas.microsoft.com/office/drawing/2014/main" id="{CEC69FA6-5C3B-D4E4-840D-C3131237164A}"/>
              </a:ext>
            </a:extLst>
          </p:cNvPr>
          <p:cNvPicPr>
            <a:picLocks noGrp="1" noChangeAspect="1"/>
          </p:cNvPicPr>
          <p:nvPr>
            <p:ph idx="1"/>
          </p:nvPr>
        </p:nvPicPr>
        <p:blipFill>
          <a:blip r:embed="rId2"/>
          <a:stretch>
            <a:fillRect/>
          </a:stretch>
        </p:blipFill>
        <p:spPr>
          <a:xfrm>
            <a:off x="723239" y="2076415"/>
            <a:ext cx="8621150" cy="3869036"/>
          </a:xfrm>
        </p:spPr>
      </p:pic>
      <p:pic>
        <p:nvPicPr>
          <p:cNvPr id="6" name="Obraz 5">
            <a:extLst>
              <a:ext uri="{FF2B5EF4-FFF2-40B4-BE49-F238E27FC236}">
                <a16:creationId xmlns:a16="http://schemas.microsoft.com/office/drawing/2014/main" id="{B080671A-E554-D8DC-12C9-ACFC3A82D088}"/>
              </a:ext>
            </a:extLst>
          </p:cNvPr>
          <p:cNvPicPr>
            <a:picLocks noChangeAspect="1"/>
          </p:cNvPicPr>
          <p:nvPr/>
        </p:nvPicPr>
        <p:blipFill>
          <a:blip r:embed="rId3"/>
          <a:stretch>
            <a:fillRect/>
          </a:stretch>
        </p:blipFill>
        <p:spPr>
          <a:xfrm>
            <a:off x="9506337" y="2506175"/>
            <a:ext cx="1800476" cy="2476846"/>
          </a:xfrm>
          <a:prstGeom prst="rect">
            <a:avLst/>
          </a:prstGeom>
        </p:spPr>
      </p:pic>
      <p:pic>
        <p:nvPicPr>
          <p:cNvPr id="8" name="Obraz 7">
            <a:extLst>
              <a:ext uri="{FF2B5EF4-FFF2-40B4-BE49-F238E27FC236}">
                <a16:creationId xmlns:a16="http://schemas.microsoft.com/office/drawing/2014/main" id="{38D95107-426A-BC0B-317C-B476375CAB67}"/>
              </a:ext>
            </a:extLst>
          </p:cNvPr>
          <p:cNvPicPr>
            <a:picLocks noChangeAspect="1"/>
          </p:cNvPicPr>
          <p:nvPr/>
        </p:nvPicPr>
        <p:blipFill>
          <a:blip r:embed="rId4"/>
          <a:stretch>
            <a:fillRect/>
          </a:stretch>
        </p:blipFill>
        <p:spPr>
          <a:xfrm>
            <a:off x="9506337" y="4983021"/>
            <a:ext cx="1962424" cy="323895"/>
          </a:xfrm>
          <a:prstGeom prst="rect">
            <a:avLst/>
          </a:prstGeom>
        </p:spPr>
      </p:pic>
    </p:spTree>
    <p:extLst>
      <p:ext uri="{BB962C8B-B14F-4D97-AF65-F5344CB8AC3E}">
        <p14:creationId xmlns:p14="http://schemas.microsoft.com/office/powerpoint/2010/main" val="2883264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8D3DE6B-3CE0-E8D0-F33A-9A94F5DD680F}"/>
              </a:ext>
            </a:extLst>
          </p:cNvPr>
          <p:cNvSpPr>
            <a:spLocks noGrp="1"/>
          </p:cNvSpPr>
          <p:nvPr>
            <p:ph type="title"/>
          </p:nvPr>
        </p:nvSpPr>
        <p:spPr/>
        <p:txBody>
          <a:bodyPr/>
          <a:lstStyle/>
          <a:p>
            <a:pPr algn="ctr"/>
            <a:r>
              <a:rPr lang="pl-PL" dirty="0">
                <a:latin typeface="Times New Roman" panose="02020603050405020304" pitchFamily="18" charset="0"/>
                <a:cs typeface="Times New Roman" panose="02020603050405020304" pitchFamily="18" charset="0"/>
              </a:rPr>
              <a:t>Komparator</a:t>
            </a:r>
          </a:p>
        </p:txBody>
      </p:sp>
      <p:sp>
        <p:nvSpPr>
          <p:cNvPr id="3" name="Symbol zastępczy zawartości 2">
            <a:extLst>
              <a:ext uri="{FF2B5EF4-FFF2-40B4-BE49-F238E27FC236}">
                <a16:creationId xmlns:a16="http://schemas.microsoft.com/office/drawing/2014/main" id="{D8AFDBDB-99FF-E62B-8021-21210682D963}"/>
              </a:ext>
            </a:extLst>
          </p:cNvPr>
          <p:cNvSpPr>
            <a:spLocks noGrp="1"/>
          </p:cNvSpPr>
          <p:nvPr>
            <p:ph idx="1"/>
          </p:nvPr>
        </p:nvSpPr>
        <p:spPr>
          <a:xfrm>
            <a:off x="964171" y="1716257"/>
            <a:ext cx="7110684" cy="4523225"/>
          </a:xfrm>
        </p:spPr>
        <p:txBody>
          <a:bodyPr>
            <a:normAutofit fontScale="92500" lnSpcReduction="10000"/>
          </a:bodyPr>
          <a:lstStyle/>
          <a:p>
            <a:pPr algn="just"/>
            <a:r>
              <a:rPr lang="pl-PL" b="0" i="0" dirty="0">
                <a:effectLst/>
                <a:latin typeface="Times New Roman" panose="02020603050405020304" pitchFamily="18" charset="0"/>
                <a:cs typeface="Times New Roman" panose="02020603050405020304" pitchFamily="18" charset="0"/>
              </a:rPr>
              <a:t>Komparator jest jednym z trybów obwodu wzmacniacza operacyjnego. </a:t>
            </a:r>
            <a:r>
              <a:rPr lang="pl-PL" dirty="0">
                <a:latin typeface="Times New Roman" panose="02020603050405020304" pitchFamily="18" charset="0"/>
                <a:cs typeface="Times New Roman" panose="02020603050405020304" pitchFamily="18" charset="0"/>
              </a:rPr>
              <a:t>napięcie</a:t>
            </a:r>
            <a:r>
              <a:rPr lang="pl-PL" b="0" i="0" dirty="0">
                <a:effectLst/>
                <a:latin typeface="Times New Roman" panose="02020603050405020304" pitchFamily="18" charset="0"/>
                <a:cs typeface="Times New Roman" panose="02020603050405020304" pitchFamily="18" charset="0"/>
              </a:rPr>
              <a:t> wyjściowa komparatora jest wysokie, jeśli nieodwracające napięcie wejściowe jest wyższe niż odwracający pin wejściowy. A wyjście jest niskie, jeśli pin nieodwracający jest niższy niż w odczycie napięcia niż pin odwracający. Tutaj możemy wziąć jeden pin jako odniesienie, a drugi pin jako pin wejściowy. Jest to całkowicie prosta operacja. Ale są pewne problemy z używaniem w tym stanie, gdy kontrolujesz coś takiego jak przełącznik lub przekaźnik lub obciążenie. Ponieważ, jeśli napięcie wejściowe jest prawie takie samo jak napięcie odniesienia, wyjście będzie się wahać (skakać). </a:t>
            </a:r>
            <a:endParaRPr lang="pl-PL" dirty="0">
              <a:latin typeface="Times New Roman" panose="02020603050405020304" pitchFamily="18" charset="0"/>
              <a:cs typeface="Times New Roman" panose="02020603050405020304" pitchFamily="18" charset="0"/>
            </a:endParaRPr>
          </a:p>
        </p:txBody>
      </p:sp>
      <p:pic>
        <p:nvPicPr>
          <p:cNvPr id="5" name="Obraz 4">
            <a:extLst>
              <a:ext uri="{FF2B5EF4-FFF2-40B4-BE49-F238E27FC236}">
                <a16:creationId xmlns:a16="http://schemas.microsoft.com/office/drawing/2014/main" id="{59825A9D-B140-BB8E-830A-06C39BBEB082}"/>
              </a:ext>
            </a:extLst>
          </p:cNvPr>
          <p:cNvPicPr>
            <a:picLocks noChangeAspect="1"/>
          </p:cNvPicPr>
          <p:nvPr/>
        </p:nvPicPr>
        <p:blipFill>
          <a:blip r:embed="rId2"/>
          <a:stretch>
            <a:fillRect/>
          </a:stretch>
        </p:blipFill>
        <p:spPr>
          <a:xfrm>
            <a:off x="8074855" y="1864836"/>
            <a:ext cx="4090363" cy="3790972"/>
          </a:xfrm>
          <a:prstGeom prst="rect">
            <a:avLst/>
          </a:prstGeom>
        </p:spPr>
      </p:pic>
    </p:spTree>
    <p:extLst>
      <p:ext uri="{BB962C8B-B14F-4D97-AF65-F5344CB8AC3E}">
        <p14:creationId xmlns:p14="http://schemas.microsoft.com/office/powerpoint/2010/main" val="2551323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bwód">
  <a:themeElements>
    <a:clrScheme name="Obwód">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bwód">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bwód">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TM04033919[[fn=Obwód]]</Template>
  <TotalTime>941</TotalTime>
  <Words>2670</Words>
  <Application>Microsoft Office PowerPoint</Application>
  <PresentationFormat>Panoramiczny</PresentationFormat>
  <Paragraphs>84</Paragraphs>
  <Slides>29</Slides>
  <Notes>1</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29</vt:i4>
      </vt:variant>
    </vt:vector>
  </HeadingPairs>
  <TitlesOfParts>
    <vt:vector size="35" baseType="lpstr">
      <vt:lpstr>Arial</vt:lpstr>
      <vt:lpstr>Calibri</vt:lpstr>
      <vt:lpstr>Söhne</vt:lpstr>
      <vt:lpstr>Times New Roman</vt:lpstr>
      <vt:lpstr>Tw Cen MT</vt:lpstr>
      <vt:lpstr>Obwód</vt:lpstr>
      <vt:lpstr>Projekt na Układy elektroniczne</vt:lpstr>
      <vt:lpstr>początek</vt:lpstr>
      <vt:lpstr>Schemat układu </vt:lpstr>
      <vt:lpstr>Dyrektywy których używałem</vt:lpstr>
      <vt:lpstr>Działanie układu</vt:lpstr>
      <vt:lpstr>Najważniejsza część układu</vt:lpstr>
      <vt:lpstr>Dyrektywa .Param R oraz symulacja wyjścia układu (prąd przekaźnika) w zależności od różnych wartości rezystancji termistora</vt:lpstr>
      <vt:lpstr>Dyrektywa .Param R oraz symulacja wyjścia układu (prąd przekaźnika) w zależności od różnych wartości rezystancji termistora cd.</vt:lpstr>
      <vt:lpstr>Komparator</vt:lpstr>
      <vt:lpstr>komparator z histereza </vt:lpstr>
      <vt:lpstr>Opis komparatora z histerezą</vt:lpstr>
      <vt:lpstr>Dzielniki napięcia oraz wartości histerezy</vt:lpstr>
      <vt:lpstr>Dzięki temu programowi ustaliłem wartości rezystancji dla poszczególnych temperatur</vt:lpstr>
      <vt:lpstr>Skąd wartość rezystora histerezy 600 k</vt:lpstr>
      <vt:lpstr>Kondensator na wejściu nieodwracającym i odwracającym</vt:lpstr>
      <vt:lpstr>Wartość rezystora bazy </vt:lpstr>
      <vt:lpstr>Symulacje  w Lt-spice przed (baza Ib) i za tranzystorem (kolektor Ic)</vt:lpstr>
      <vt:lpstr>model przekaźnika</vt:lpstr>
      <vt:lpstr>Dobór Rezystora dla diody led oraz dobór diody podłączonej do przekaźnika (równolegle)</vt:lpstr>
      <vt:lpstr>układ stabilizujący na lm 7812</vt:lpstr>
      <vt:lpstr>Napięcie wyjściowe za stabilizatorem zależnie od temperatury </vt:lpstr>
      <vt:lpstr>Napięcie na tranzystorze (baza) zależnie od temperatury</vt:lpstr>
      <vt:lpstr>Prąd na przekaźniku zależnie od temperatury</vt:lpstr>
      <vt:lpstr>Symulacja poboru prądu z sieci po wykorzystaniu układu do korekcji PFC prąd już nie jest tak wyrywany (impulsowo pobierany) z sieci (ponieważ układ oddawał prąd skokowo względem ładowania się kondensatora c7</vt:lpstr>
      <vt:lpstr>Prąd na jednej z diod po i przed wykorzystaniu korekcji wspolczynnika mocy</vt:lpstr>
      <vt:lpstr>Power factor </vt:lpstr>
      <vt:lpstr>Ciąg dalszy power factor</vt:lpstr>
      <vt:lpstr>Równoległe połączenie cewki i kondensatora przed mostkiem</vt:lpstr>
      <vt:lpstr>Więcej grzechów nie Pamiętam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Projekt na Układy elektroniczne</dc:title>
  <dc:creator>Radosław Mierzwa (263675)</dc:creator>
  <cp:lastModifiedBy>Radosław Mierzwa (263675)</cp:lastModifiedBy>
  <cp:revision>10</cp:revision>
  <dcterms:created xsi:type="dcterms:W3CDTF">2023-05-30T20:41:11Z</dcterms:created>
  <dcterms:modified xsi:type="dcterms:W3CDTF">2025-07-29T01:33:36Z</dcterms:modified>
</cp:coreProperties>
</file>