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6"/>
  </p:notesMasterIdLst>
  <p:sldIdLst>
    <p:sldId id="310" r:id="rId2"/>
    <p:sldId id="256" r:id="rId3"/>
    <p:sldId id="257" r:id="rId4"/>
    <p:sldId id="30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6" r:id="rId29"/>
    <p:sldId id="287" r:id="rId30"/>
    <p:sldId id="288" r:id="rId31"/>
    <p:sldId id="281" r:id="rId32"/>
    <p:sldId id="307" r:id="rId33"/>
    <p:sldId id="282" r:id="rId34"/>
    <p:sldId id="308" r:id="rId35"/>
    <p:sldId id="309" r:id="rId36"/>
    <p:sldId id="283" r:id="rId37"/>
    <p:sldId id="284" r:id="rId38"/>
    <p:sldId id="302" r:id="rId39"/>
    <p:sldId id="304" r:id="rId40"/>
    <p:sldId id="303" r:id="rId41"/>
    <p:sldId id="285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60A50-9889-4F70-A99A-123A5C5B7229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67DE0-B40A-45E7-9D10-D479F5CFE2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41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54BB144-2B07-444A-A268-65904CA07306}" type="datetime1">
              <a:rPr lang="pl-PL" smtClean="0"/>
              <a:t>16.03.2021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2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9D4B-7C4D-4C0A-988E-E6BDFCD91C8E}" type="datetime1">
              <a:rPr lang="pl-PL" smtClean="0"/>
              <a:t>16.03.2021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951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57FB-45E3-4E78-8722-D75851F53205}" type="datetime1">
              <a:rPr lang="pl-PL" smtClean="0"/>
              <a:t>16.03.2021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75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A41C-5E2C-4C7C-A6CB-D9F9CB39BE19}" type="datetime1">
              <a:rPr lang="pl-PL" smtClean="0"/>
              <a:t>16.03.2021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821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C152-841A-43EB-B7ED-F3E2DB545F0B}" type="datetime1">
              <a:rPr lang="pl-PL" smtClean="0"/>
              <a:t>16.03.2021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98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E129-6F96-4D4B-978F-8AE07AC9624D}" type="datetime1">
              <a:rPr lang="pl-PL" smtClean="0"/>
              <a:t>16.03.2021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419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B97D-D3CB-425B-880D-28681716A61E}" type="datetime1">
              <a:rPr lang="pl-PL" smtClean="0"/>
              <a:t>16.03.2021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62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F25E-3815-4682-A357-12CB2DB0AFB6}" type="datetime1">
              <a:rPr lang="pl-PL" smtClean="0"/>
              <a:t>16.03.2021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27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FE9B-90A2-4E63-8D05-74E96C9258BA}" type="datetime1">
              <a:rPr lang="pl-PL" smtClean="0"/>
              <a:t>16.03.2021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14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AE64-399D-4CD7-91D7-38B2FE271E9A}" type="datetime1">
              <a:rPr lang="pl-PL" smtClean="0"/>
              <a:t>16.03.2021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752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235C-CF3B-4A68-9196-1ED1C806BBBB}" type="datetime1">
              <a:rPr lang="pl-PL" smtClean="0"/>
              <a:t>16.03.2021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4154BB-980B-460D-A1F3-069BA28440FE}" type="datetime1">
              <a:rPr lang="pl-PL" smtClean="0"/>
              <a:t>16.03.2021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96676E-341C-44C2-A99E-78E2C1174128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43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pj/solid2021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hyperlink" Target="https://en.wikipedia.org/wiki/God_object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1</a:t>
            </a:fld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1122285" y="1340526"/>
            <a:ext cx="106887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3200" dirty="0" smtClean="0"/>
              <a:t>ZACZYNAMY </a:t>
            </a:r>
            <a:r>
              <a:rPr lang="pl-PL" sz="3200" b="1" dirty="0" smtClean="0"/>
              <a:t>8:15</a:t>
            </a:r>
          </a:p>
          <a:p>
            <a:pPr>
              <a:lnSpc>
                <a:spcPct val="150000"/>
              </a:lnSpc>
            </a:pPr>
            <a:endParaRPr lang="pl-PL" sz="3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3200" dirty="0" smtClean="0"/>
              <a:t> PRZYGOTUJCIE SWOJE IDE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3200" dirty="0" smtClean="0"/>
              <a:t> POBIERZCIE Z REPO KOD NA DZISIEJSZE </a:t>
            </a:r>
            <a:r>
              <a:rPr lang="pl-PL" sz="3200" dirty="0"/>
              <a:t>ZADANIA DO WYKONANIA: </a:t>
            </a:r>
            <a:r>
              <a:rPr lang="pl-PL" sz="3200" dirty="0" smtClean="0">
                <a:hlinkClick r:id="rId2"/>
              </a:rPr>
              <a:t>https</a:t>
            </a:r>
            <a:r>
              <a:rPr lang="pl-PL" sz="3200" dirty="0">
                <a:hlinkClick r:id="rId2"/>
              </a:rPr>
              <a:t>://</a:t>
            </a:r>
            <a:r>
              <a:rPr lang="pl-PL" sz="3200" dirty="0" smtClean="0">
                <a:hlinkClick r:id="rId2"/>
              </a:rPr>
              <a:t>github.com/zzpj/solid2021</a:t>
            </a:r>
            <a:r>
              <a:rPr lang="pl-PL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95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DŁUG TECHNOLOGICZNY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en-US" dirty="0" err="1" smtClean="0"/>
              <a:t>Analogia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/>
              <a:t>długu</a:t>
            </a:r>
            <a:r>
              <a:rPr lang="en-US" dirty="0"/>
              <a:t> </a:t>
            </a:r>
            <a:r>
              <a:rPr lang="en-US" dirty="0" err="1"/>
              <a:t>finansowego</a:t>
            </a:r>
            <a:r>
              <a:rPr lang="pl-PL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W </a:t>
            </a:r>
            <a:r>
              <a:rPr lang="pl-PL" dirty="0"/>
              <a:t>krótkim okresie czasu dług może być korzystny – szybki dostęp do dodatkowych </a:t>
            </a:r>
            <a:r>
              <a:rPr lang="en-US" dirty="0" err="1"/>
              <a:t>środków</a:t>
            </a:r>
            <a:r>
              <a:rPr lang="en-US" dirty="0"/>
              <a:t> </a:t>
            </a:r>
            <a:r>
              <a:rPr lang="en-US" dirty="0" err="1" smtClean="0"/>
              <a:t>finansowych</a:t>
            </a:r>
            <a:endParaRPr lang="pl-PL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Do </a:t>
            </a:r>
            <a:r>
              <a:rPr lang="pl-PL" dirty="0"/>
              <a:t>momentu spłaty naliczane są </a:t>
            </a:r>
            <a:r>
              <a:rPr lang="pl-PL" dirty="0" smtClean="0"/>
              <a:t>odsetki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Szybsza </a:t>
            </a:r>
            <a:r>
              <a:rPr lang="pl-PL" dirty="0"/>
              <a:t>spłata zmniejsza koszt </a:t>
            </a:r>
            <a:r>
              <a:rPr lang="pl-PL" dirty="0" smtClean="0"/>
              <a:t>kredytu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Trzeba </a:t>
            </a:r>
            <a:r>
              <a:rPr lang="pl-PL" dirty="0"/>
              <a:t>mieć świadomość istnienia długu technologiczne (uświadamiać także managerów </a:t>
            </a:r>
            <a:r>
              <a:rPr lang="pl-PL" dirty="0">
                <a:sym typeface="Wingdings" panose="05000000000000000000" pitchFamily="2" charset="2"/>
              </a:rPr>
              <a:t> )</a:t>
            </a:r>
            <a:r>
              <a:rPr lang="pl-PL" dirty="0"/>
              <a:t> i ciągle go spłacać, gdyż im większy dług tym wyższe koszty wprowadzania zmian, większa awaryjność oprogramowania czas ich usuwania jak również niższe morale </a:t>
            </a:r>
            <a:r>
              <a:rPr lang="pl-PL" dirty="0" smtClean="0"/>
              <a:t>zespołu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7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DŁUG TECHNOLOGICZNY W PROJEKTACH INFORMATYCZNYCH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en-US" dirty="0" smtClean="0"/>
              <a:t>Niska </a:t>
            </a:r>
            <a:r>
              <a:rPr lang="en-US" dirty="0" err="1"/>
              <a:t>jakość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 smtClean="0"/>
              <a:t>źródłowego</a:t>
            </a:r>
            <a:r>
              <a:rPr lang="pl-PL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 Nazewnictwo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en-US" dirty="0" err="1" smtClean="0"/>
              <a:t>Nieczytelny</a:t>
            </a:r>
            <a:r>
              <a:rPr lang="en-US" dirty="0" smtClean="0"/>
              <a:t> </a:t>
            </a:r>
            <a:r>
              <a:rPr lang="en-US" dirty="0" err="1"/>
              <a:t>kod</a:t>
            </a:r>
            <a:r>
              <a:rPr lang="pl-PL" dirty="0"/>
              <a:t> (także duża ilość komentarzy</a:t>
            </a:r>
            <a:r>
              <a:rPr lang="pl-PL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en-US" dirty="0" smtClean="0"/>
              <a:t>„</a:t>
            </a:r>
            <a:r>
              <a:rPr lang="en-US" dirty="0" err="1" smtClean="0"/>
              <a:t>Hardcodowanie</a:t>
            </a:r>
            <a:r>
              <a:rPr lang="en-US" dirty="0" smtClean="0"/>
              <a:t>”</a:t>
            </a:r>
            <a:endParaRPr lang="pl-PL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en-US" dirty="0" err="1" smtClean="0"/>
              <a:t>Duplikacje</a:t>
            </a:r>
            <a:endParaRPr lang="pl-PL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en-US" dirty="0" err="1" smtClean="0"/>
              <a:t>Nieprzestrzeganie</a:t>
            </a:r>
            <a:r>
              <a:rPr lang="en-US" dirty="0" smtClean="0"/>
              <a:t> </a:t>
            </a:r>
            <a:r>
              <a:rPr lang="en-US" dirty="0"/>
              <a:t>„</a:t>
            </a:r>
            <a:r>
              <a:rPr lang="en-US" dirty="0" err="1"/>
              <a:t>dobrych</a:t>
            </a:r>
            <a:r>
              <a:rPr lang="en-US" dirty="0"/>
              <a:t> </a:t>
            </a:r>
            <a:r>
              <a:rPr lang="en-US" dirty="0" err="1"/>
              <a:t>praktyk</a:t>
            </a:r>
            <a:r>
              <a:rPr lang="en-US" dirty="0"/>
              <a:t>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</a:t>
            </a:r>
            <a:r>
              <a:rPr lang="en-US" dirty="0" err="1"/>
              <a:t>testów</a:t>
            </a:r>
            <a:r>
              <a:rPr lang="en-US" dirty="0"/>
              <a:t> </a:t>
            </a:r>
            <a:r>
              <a:rPr lang="en-US" dirty="0" err="1"/>
              <a:t>automatycznych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en-US" dirty="0" err="1" smtClean="0"/>
              <a:t>Nieodpowiednia</a:t>
            </a:r>
            <a:r>
              <a:rPr lang="en-US" dirty="0" smtClean="0"/>
              <a:t> </a:t>
            </a:r>
            <a:r>
              <a:rPr lang="en-US" dirty="0" err="1"/>
              <a:t>architektura</a:t>
            </a:r>
            <a:r>
              <a:rPr lang="pl-PL" dirty="0"/>
              <a:t> </a:t>
            </a:r>
            <a:endParaRPr lang="pl-PL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 boskie </a:t>
            </a:r>
            <a:r>
              <a:rPr lang="pl-PL" dirty="0"/>
              <a:t>klasy (</a:t>
            </a:r>
            <a:r>
              <a:rPr lang="en-US" dirty="0"/>
              <a:t>„</a:t>
            </a:r>
            <a:r>
              <a:rPr lang="pl-PL" dirty="0"/>
              <a:t>ośmiotysięczniki</a:t>
            </a:r>
            <a:r>
              <a:rPr lang="en-US" dirty="0"/>
              <a:t>”</a:t>
            </a:r>
            <a:r>
              <a:rPr lang="pl-PL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 nieużywanie </a:t>
            </a:r>
            <a:r>
              <a:rPr lang="pl-PL" dirty="0"/>
              <a:t>wzorców </a:t>
            </a:r>
            <a:r>
              <a:rPr lang="pl-PL" dirty="0" smtClean="0"/>
              <a:t>projektowych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11</a:t>
            </a:fld>
            <a:endParaRPr lang="pl-PL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3" y="2440141"/>
            <a:ext cx="5496584" cy="342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REFACTORING</a:t>
            </a:r>
            <a:endParaRPr lang="pl-PL" dirty="0"/>
          </a:p>
        </p:txBody>
      </p:sp>
      <p:sp>
        <p:nvSpPr>
          <p:cNvPr id="6" name="Symbol zastępczy obrazu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Symbol zastępczy tekstu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to zamiana nieczytelnego kodu w </a:t>
            </a:r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bez zmiany </a:t>
            </a:r>
            <a:r>
              <a:rPr lang="pl-PL" dirty="0" smtClean="0"/>
              <a:t>funkcjonalności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35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 NIE MUSI BYĆ DŁUGI, ABY BYĆ NIECZYTELNY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public List&lt;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[]&gt; </a:t>
            </a:r>
            <a:r>
              <a:rPr lang="en-US" sz="1200" dirty="0" err="1">
                <a:latin typeface="Consolas" panose="020B0609020204030204" pitchFamily="49" charset="0"/>
              </a:rPr>
              <a:t>getThem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pl-PL" sz="1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List&lt;</a:t>
            </a:r>
            <a:r>
              <a:rPr lang="en-US" sz="1200" dirty="0" err="1" smtClean="0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[]&gt; list1 = new </a:t>
            </a:r>
            <a:r>
              <a:rPr lang="en-US" sz="1200" dirty="0" err="1">
                <a:latin typeface="Consolas" panose="020B0609020204030204" pitchFamily="49" charset="0"/>
              </a:rPr>
              <a:t>ArrayList</a:t>
            </a:r>
            <a:r>
              <a:rPr lang="en-US" sz="1200" dirty="0" smtClean="0">
                <a:latin typeface="Consolas" panose="020B0609020204030204" pitchFamily="49" charset="0"/>
              </a:rPr>
              <a:t>&lt;&gt;();</a:t>
            </a:r>
            <a:endParaRPr lang="pl-PL" sz="1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for 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[] x : </a:t>
            </a:r>
            <a:r>
              <a:rPr lang="en-US" sz="1200" dirty="0" err="1" smtClean="0">
                <a:latin typeface="Consolas" panose="020B0609020204030204" pitchFamily="49" charset="0"/>
              </a:rPr>
              <a:t>theList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pl-PL" sz="1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</a:rPr>
              <a:t>(x[0] == 4)</a:t>
            </a:r>
          </a:p>
          <a:p>
            <a:pPr marL="0" indent="0">
              <a:buNone/>
            </a:pPr>
            <a:r>
              <a:rPr lang="pl-PL" sz="1200" dirty="0" smtClean="0">
                <a:latin typeface="Consolas" panose="020B0609020204030204" pitchFamily="49" charset="0"/>
              </a:rPr>
              <a:t>             l</a:t>
            </a:r>
            <a:r>
              <a:rPr lang="en-US" sz="1200" dirty="0">
                <a:latin typeface="Consolas" panose="020B0609020204030204" pitchFamily="49" charset="0"/>
              </a:rPr>
              <a:t>ist1.add(x);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return </a:t>
            </a:r>
            <a:r>
              <a:rPr lang="en-US" sz="1200" dirty="0">
                <a:latin typeface="Consolas" panose="020B0609020204030204" pitchFamily="49" charset="0"/>
              </a:rPr>
              <a:t>list1;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pl-PL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100" dirty="0"/>
              <a:t>przykład zapożyczony z książki „</a:t>
            </a:r>
            <a:r>
              <a:rPr lang="pl-PL" sz="1100" dirty="0" err="1"/>
              <a:t>Clean</a:t>
            </a:r>
            <a:r>
              <a:rPr lang="pl-PL" sz="1100" dirty="0"/>
              <a:t> </a:t>
            </a:r>
            <a:r>
              <a:rPr lang="pl-PL" sz="1100" dirty="0" err="1"/>
              <a:t>Code</a:t>
            </a:r>
            <a:r>
              <a:rPr lang="pl-PL" sz="1100" dirty="0"/>
              <a:t>”, Robert C. Martin, </a:t>
            </a:r>
            <a:r>
              <a:rPr lang="pl-PL" sz="1100" dirty="0" smtClean="0"/>
              <a:t>2008</a:t>
            </a:r>
            <a:endParaRPr lang="pl-PL" sz="1100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Co </a:t>
            </a:r>
            <a:r>
              <a:rPr lang="pl-PL" dirty="0"/>
              <a:t>biznesowo robi poniższa metoda?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en-US" dirty="0"/>
              <a:t>Co </a:t>
            </a:r>
            <a:r>
              <a:rPr lang="en-US" dirty="0" err="1"/>
              <a:t>zawiera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theList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Czym wyróżnia się pierwszy element w tablicy?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Dlaczego wartość 4 jest kluczowa?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Co właściwie jest zwracane z metody?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538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Refactoring</a:t>
            </a:r>
            <a:r>
              <a:rPr lang="pl-PL" dirty="0" smtClean="0"/>
              <a:t> – wpływ zmiany nazw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List&lt;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[]&gt; </a:t>
            </a:r>
            <a:r>
              <a:rPr lang="en-US" dirty="0" err="1">
                <a:latin typeface="Consolas" panose="020B0609020204030204" pitchFamily="49" charset="0"/>
              </a:rPr>
              <a:t>getFlaggedCells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List&lt;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[]&gt; </a:t>
            </a:r>
            <a:r>
              <a:rPr lang="en-US" dirty="0" err="1">
                <a:latin typeface="Consolas" panose="020B0609020204030204" pitchFamily="49" charset="0"/>
              </a:rPr>
              <a:t>flaggedCells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 cell : </a:t>
            </a:r>
            <a:r>
              <a:rPr lang="en-US" dirty="0" err="1">
                <a:latin typeface="Consolas" panose="020B0609020204030204" pitchFamily="49" charset="0"/>
              </a:rPr>
              <a:t>gameBoard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dirty="0">
                <a:latin typeface="Consolas" panose="020B0609020204030204" pitchFamily="49" charset="0"/>
              </a:rPr>
              <a:t>if (cell[STATUS_VALUE] == FLAGGED)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flaggedCells.add</a:t>
            </a:r>
            <a:r>
              <a:rPr lang="en-US" dirty="0">
                <a:latin typeface="Consolas" panose="020B0609020204030204" pitchFamily="49" charset="0"/>
              </a:rPr>
              <a:t>(cell);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</a:rPr>
              <a:t>flaggedCells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92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REFACTORING – JAWNE NAZYWANIE STRUKTUR RÓWNIEŻ ZWIĘKSZA CZYTELNOŚĆ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List&lt;Cell&gt; </a:t>
            </a:r>
            <a:r>
              <a:rPr lang="en-US" dirty="0" err="1">
                <a:latin typeface="Consolas" panose="020B0609020204030204" pitchFamily="49" charset="0"/>
              </a:rPr>
              <a:t>getFlaggedCells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List&lt;Cell&gt; </a:t>
            </a:r>
            <a:r>
              <a:rPr lang="en-US" dirty="0" err="1">
                <a:latin typeface="Consolas" panose="020B0609020204030204" pitchFamily="49" charset="0"/>
              </a:rPr>
              <a:t>flaggedCells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for (Cell </a:t>
            </a:r>
            <a:r>
              <a:rPr lang="en-US" dirty="0" err="1">
                <a:latin typeface="Consolas" panose="020B0609020204030204" pitchFamily="49" charset="0"/>
              </a:rPr>
              <a:t>cell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gameBoard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cell.isFlagged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flaggedCells.add</a:t>
            </a:r>
            <a:r>
              <a:rPr lang="en-US" dirty="0">
                <a:latin typeface="Consolas" panose="020B0609020204030204" pitchFamily="49" charset="0"/>
              </a:rPr>
              <a:t>(cell);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</a:rPr>
              <a:t>flaggedCells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29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RefaCtoring</a:t>
            </a:r>
            <a:r>
              <a:rPr lang="pl-PL" dirty="0" smtClean="0"/>
              <a:t> – podejście funkcyjne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List&lt;Cell&gt; </a:t>
            </a:r>
            <a:r>
              <a:rPr lang="en-US" dirty="0" err="1">
                <a:latin typeface="Consolas" panose="020B0609020204030204" pitchFamily="49" charset="0"/>
              </a:rPr>
              <a:t>getFlaggedCells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</a:rPr>
              <a:t>gameBoard.stream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dirty="0">
                <a:latin typeface="Consolas" panose="020B0609020204030204" pitchFamily="49" charset="0"/>
              </a:rPr>
              <a:t>.filter(Cell::</a:t>
            </a:r>
            <a:r>
              <a:rPr lang="en-US" dirty="0" err="1">
                <a:latin typeface="Consolas" panose="020B0609020204030204" pitchFamily="49" charset="0"/>
              </a:rPr>
              <a:t>isFlagged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dirty="0">
                <a:latin typeface="Consolas" panose="020B0609020204030204" pitchFamily="49" charset="0"/>
              </a:rPr>
              <a:t>.collect(</a:t>
            </a:r>
            <a:r>
              <a:rPr lang="en-US" dirty="0" err="1">
                <a:latin typeface="Consolas" panose="020B0609020204030204" pitchFamily="49" charset="0"/>
              </a:rPr>
              <a:t>Collectors.toList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3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17</a:t>
            </a:fld>
            <a:endParaRPr lang="pl-PL"/>
          </a:p>
        </p:txBody>
      </p:sp>
      <p:pic>
        <p:nvPicPr>
          <p:cNvPr id="5" name="Picture 3" descr="C:\Users\nartowsm\Downloads\Pyramid of Refacto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44" y="1081820"/>
            <a:ext cx="9063970" cy="538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0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Zasady </a:t>
            </a:r>
            <a:r>
              <a:rPr lang="pl-PL" dirty="0" err="1" smtClean="0"/>
              <a:t>clean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6" name="Symbol zastępczy obrazu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Symbol zastępczy tekstu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nazewnictwo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Nazwy </a:t>
            </a:r>
            <a:r>
              <a:rPr lang="pl-PL" dirty="0"/>
              <a:t>oddające znaczenie (najlepiej biznesowe) -  jeżeli potrzebny komentarz to nazwa nie jest najlepsza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Jedna </a:t>
            </a:r>
            <a:r>
              <a:rPr lang="pl-PL" dirty="0"/>
              <a:t>spójna nazwa w całym kodzie (łatwiej znaleźć konkretną nazwę)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Długa </a:t>
            </a:r>
            <a:r>
              <a:rPr lang="pl-PL" dirty="0"/>
              <a:t>czytelna nazwa jest lepsza od krótkiej enigmatycznej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Opisowa </a:t>
            </a:r>
            <a:r>
              <a:rPr lang="pl-PL" dirty="0"/>
              <a:t>długa nazwa jest lepsza od opisowego długiego komentarza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dirty="0" err="1" smtClean="0"/>
              <a:t>int</a:t>
            </a:r>
            <a:r>
              <a:rPr lang="pl-PL" dirty="0" smtClean="0"/>
              <a:t> </a:t>
            </a:r>
            <a:r>
              <a:rPr lang="pl-PL" dirty="0"/>
              <a:t>s; //</a:t>
            </a:r>
            <a:r>
              <a:rPr lang="pl-PL" dirty="0" err="1"/>
              <a:t>elapsed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in </a:t>
            </a:r>
            <a:r>
              <a:rPr lang="pl-PL" dirty="0" err="1"/>
              <a:t>seconds</a:t>
            </a:r>
            <a:r>
              <a:rPr lang="pl-PL" dirty="0"/>
              <a:t>   </a:t>
            </a:r>
            <a:r>
              <a:rPr lang="pl-PL" dirty="0" smtClean="0">
                <a:sym typeface="Wingdings" panose="05000000000000000000" pitchFamily="2" charset="2"/>
              </a:rPr>
              <a:t>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dirty="0" err="1" smtClean="0"/>
              <a:t>int</a:t>
            </a:r>
            <a:r>
              <a:rPr lang="pl-PL" dirty="0" smtClean="0"/>
              <a:t> </a:t>
            </a:r>
            <a:r>
              <a:rPr lang="pl-PL" dirty="0" err="1"/>
              <a:t>seconds</a:t>
            </a:r>
            <a:r>
              <a:rPr lang="pl-PL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dirty="0" err="1" smtClean="0"/>
              <a:t>int</a:t>
            </a:r>
            <a:r>
              <a:rPr lang="pl-PL" dirty="0" smtClean="0"/>
              <a:t> </a:t>
            </a:r>
            <a:r>
              <a:rPr lang="pl-PL" dirty="0" err="1"/>
              <a:t>duration</a:t>
            </a:r>
            <a:r>
              <a:rPr lang="pl-PL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dirty="0" err="1" smtClean="0"/>
              <a:t>int</a:t>
            </a:r>
            <a:r>
              <a:rPr lang="pl-PL" dirty="0" smtClean="0"/>
              <a:t> </a:t>
            </a:r>
            <a:r>
              <a:rPr lang="pl-PL" dirty="0" err="1"/>
              <a:t>durationInSeconds</a:t>
            </a:r>
            <a:r>
              <a:rPr lang="pl-PL" dirty="0"/>
              <a:t>;            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74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Clean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&amp; solid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Edycja 2021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20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NAZWY KLAS - RZECZOWNIKI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Rzeczownik </a:t>
            </a:r>
            <a:r>
              <a:rPr lang="pl-PL" dirty="0"/>
              <a:t>lub grupa rzeczowników. Stosuj tylko łatwo </a:t>
            </a:r>
            <a:r>
              <a:rPr lang="pl-PL" dirty="0" smtClean="0"/>
              <a:t>wyszukiwane </a:t>
            </a:r>
            <a:r>
              <a:rPr lang="pl-PL" dirty="0"/>
              <a:t>nazwy</a:t>
            </a:r>
            <a:r>
              <a:rPr lang="pl-PL" dirty="0" smtClean="0"/>
              <a:t>.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Pojedyncza </a:t>
            </a:r>
            <a:r>
              <a:rPr lang="pl-PL" dirty="0"/>
              <a:t>odpowiedzialność</a:t>
            </a:r>
            <a:r>
              <a:rPr lang="pl-PL" dirty="0" smtClean="0"/>
              <a:t>.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Przykłady: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dirty="0" err="1" smtClean="0"/>
              <a:t>Employee</a:t>
            </a:r>
            <a:r>
              <a:rPr lang="pl-PL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dirty="0" err="1" smtClean="0"/>
              <a:t>WavPlayer</a:t>
            </a:r>
            <a:endParaRPr lang="pl-PL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dirty="0" err="1" smtClean="0"/>
              <a:t>PostalAddressDecoder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Do unikania: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Manager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err="1" smtClean="0"/>
              <a:t>Processor</a:t>
            </a:r>
            <a:endParaRPr lang="pl-PL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Info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79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NAZWY METOD - CZASOWNIKI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 </a:t>
            </a:r>
            <a:r>
              <a:rPr lang="pl-PL" sz="2400" dirty="0" err="1" smtClean="0"/>
              <a:t>Akcesory</a:t>
            </a:r>
            <a:r>
              <a:rPr lang="pl-PL" sz="2400" dirty="0" smtClean="0"/>
              <a:t> </a:t>
            </a:r>
            <a:r>
              <a:rPr lang="pl-PL" sz="2400" dirty="0"/>
              <a:t>i </a:t>
            </a:r>
            <a:r>
              <a:rPr lang="pl-PL" sz="2400" dirty="0" err="1"/>
              <a:t>mutatory</a:t>
            </a:r>
            <a:r>
              <a:rPr lang="pl-PL" sz="2400" dirty="0"/>
              <a:t> zgodnie z konwencją </a:t>
            </a:r>
            <a:r>
              <a:rPr lang="pl-PL" sz="2400" b="1" dirty="0" err="1" smtClean="0"/>
              <a:t>javabean</a:t>
            </a:r>
            <a:r>
              <a:rPr lang="pl-PL" sz="24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000" dirty="0" smtClean="0"/>
              <a:t> </a:t>
            </a:r>
            <a:r>
              <a:rPr lang="pl-PL" sz="2000" dirty="0" err="1" smtClean="0"/>
              <a:t>setDataSource</a:t>
            </a:r>
            <a:endParaRPr lang="pl-PL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000" dirty="0" smtClean="0"/>
              <a:t> </a:t>
            </a:r>
            <a:r>
              <a:rPr lang="pl-PL" sz="2000" dirty="0" err="1" smtClean="0"/>
              <a:t>getName</a:t>
            </a:r>
            <a:endParaRPr lang="pl-PL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000" dirty="0" smtClean="0"/>
              <a:t> </a:t>
            </a:r>
            <a:r>
              <a:rPr lang="pl-PL" sz="2000" dirty="0" err="1" smtClean="0"/>
              <a:t>isNegative</a:t>
            </a:r>
            <a:endParaRPr lang="pl-PL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 Czasownik </a:t>
            </a:r>
            <a:r>
              <a:rPr lang="pl-PL" sz="2400" dirty="0"/>
              <a:t>lub fraza z </a:t>
            </a:r>
            <a:r>
              <a:rPr lang="pl-PL" sz="2400" dirty="0" smtClean="0"/>
              <a:t>czasownikiem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000" dirty="0" smtClean="0"/>
              <a:t> </a:t>
            </a:r>
            <a:r>
              <a:rPr lang="pl-PL" sz="2000" dirty="0" err="1" smtClean="0"/>
              <a:t>save</a:t>
            </a:r>
            <a:endParaRPr lang="pl-PL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000" dirty="0" smtClean="0"/>
              <a:t> </a:t>
            </a:r>
            <a:r>
              <a:rPr lang="pl-PL" sz="2000" dirty="0" err="1" smtClean="0"/>
              <a:t>removePage</a:t>
            </a:r>
            <a:endParaRPr lang="pl-PL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000" dirty="0" smtClean="0"/>
              <a:t> </a:t>
            </a:r>
            <a:r>
              <a:rPr lang="pl-PL" sz="2000" dirty="0" err="1" smtClean="0"/>
              <a:t>sendEmail</a:t>
            </a: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833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CZYTELNOŚĆ METOD – PODSTAWOWE ZASADY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en-US" dirty="0" err="1" smtClean="0"/>
              <a:t>Możliwie</a:t>
            </a:r>
            <a:r>
              <a:rPr lang="en-US" dirty="0" smtClean="0"/>
              <a:t> </a:t>
            </a:r>
            <a:r>
              <a:rPr lang="en-US" dirty="0" err="1"/>
              <a:t>mała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en-US" dirty="0" err="1" smtClean="0"/>
              <a:t>Realizowanie</a:t>
            </a:r>
            <a:r>
              <a:rPr lang="en-US" dirty="0" smtClean="0"/>
              <a:t> </a:t>
            </a:r>
            <a:r>
              <a:rPr lang="en-US" dirty="0" err="1"/>
              <a:t>tylko</a:t>
            </a:r>
            <a:r>
              <a:rPr lang="en-US" dirty="0"/>
              <a:t> </a:t>
            </a:r>
            <a:r>
              <a:rPr lang="en-US" dirty="0" err="1"/>
              <a:t>jednej</a:t>
            </a:r>
            <a:r>
              <a:rPr lang="en-US" dirty="0"/>
              <a:t> </a:t>
            </a:r>
            <a:r>
              <a:rPr lang="en-US" dirty="0" err="1"/>
              <a:t>rzeczy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Dobra </a:t>
            </a:r>
            <a:r>
              <a:rPr lang="pl-PL" dirty="0"/>
              <a:t>nazwa wyjaśniająca tę jedną </a:t>
            </a:r>
            <a:r>
              <a:rPr lang="en-US" dirty="0" err="1"/>
              <a:t>funkcjonalność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Wyrażenia </a:t>
            </a:r>
            <a:r>
              <a:rPr lang="pl-PL" dirty="0"/>
              <a:t>warunkowe przeniesione do metod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Krótkie </a:t>
            </a:r>
            <a:r>
              <a:rPr lang="pl-PL" dirty="0"/>
              <a:t>bloki w </a:t>
            </a:r>
            <a:r>
              <a:rPr lang="pl-PL" dirty="0" err="1"/>
              <a:t>if</a:t>
            </a:r>
            <a:r>
              <a:rPr lang="pl-PL" dirty="0"/>
              <a:t>, </a:t>
            </a:r>
            <a:r>
              <a:rPr lang="pl-PL" dirty="0" err="1"/>
              <a:t>else</a:t>
            </a:r>
            <a:r>
              <a:rPr lang="pl-PL" dirty="0"/>
              <a:t>, for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Bez </a:t>
            </a:r>
            <a:r>
              <a:rPr lang="pl-PL" dirty="0"/>
              <a:t>dalszych zagnieżdżeń w blokach kodu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en-US" dirty="0" err="1" smtClean="0"/>
              <a:t>Usuwanie</a:t>
            </a:r>
            <a:r>
              <a:rPr lang="en-US" dirty="0" smtClean="0"/>
              <a:t> </a:t>
            </a:r>
            <a:r>
              <a:rPr lang="en-US" dirty="0" err="1"/>
              <a:t>nieużywanych</a:t>
            </a:r>
            <a:r>
              <a:rPr lang="en-US" dirty="0"/>
              <a:t> </a:t>
            </a:r>
            <a:r>
              <a:rPr lang="en-US" dirty="0" err="1"/>
              <a:t>fragmentów</a:t>
            </a:r>
            <a:r>
              <a:rPr lang="en-US" dirty="0"/>
              <a:t> </a:t>
            </a:r>
            <a:r>
              <a:rPr lang="en-US" dirty="0" err="1" smtClean="0"/>
              <a:t>kodu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22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373" y="5413123"/>
            <a:ext cx="9260627" cy="1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Argumenty metod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Funkcje </a:t>
            </a:r>
            <a:r>
              <a:rPr lang="pl-PL" dirty="0"/>
              <a:t>bezargumentowe są świetne: </a:t>
            </a:r>
            <a:r>
              <a:rPr lang="pl-PL" dirty="0" err="1"/>
              <a:t>record.remove</a:t>
            </a:r>
            <a:r>
              <a:rPr lang="pl-PL" dirty="0"/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Funkcje </a:t>
            </a:r>
            <a:r>
              <a:rPr lang="pl-PL" dirty="0"/>
              <a:t>z jednym argumentem są bardzo dobre: </a:t>
            </a:r>
            <a:r>
              <a:rPr lang="pl-PL" dirty="0" err="1"/>
              <a:t>file.save</a:t>
            </a:r>
            <a:r>
              <a:rPr lang="pl-PL" dirty="0"/>
              <a:t>(„</a:t>
            </a:r>
            <a:r>
              <a:rPr lang="pl-PL" dirty="0" err="1"/>
              <a:t>output</a:t>
            </a:r>
            <a:r>
              <a:rPr lang="pl-PL" dirty="0"/>
              <a:t>”);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Funkcje </a:t>
            </a:r>
            <a:r>
              <a:rPr lang="pl-PL" dirty="0"/>
              <a:t>z dwoma argumentami są dobre: </a:t>
            </a:r>
            <a:r>
              <a:rPr lang="pl-PL" dirty="0" err="1"/>
              <a:t>file.open</a:t>
            </a:r>
            <a:r>
              <a:rPr lang="pl-PL" dirty="0"/>
              <a:t>(„</a:t>
            </a:r>
            <a:r>
              <a:rPr lang="pl-PL" dirty="0" err="1"/>
              <a:t>input</a:t>
            </a:r>
            <a:r>
              <a:rPr lang="pl-PL" dirty="0"/>
              <a:t>”, „r”);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Funkcje </a:t>
            </a:r>
            <a:r>
              <a:rPr lang="pl-PL" dirty="0"/>
              <a:t>z trzema są akceptowalne: </a:t>
            </a:r>
            <a:r>
              <a:rPr lang="pl-PL" dirty="0" err="1"/>
              <a:t>assertEquals</a:t>
            </a:r>
            <a:r>
              <a:rPr lang="pl-PL" dirty="0"/>
              <a:t>(</a:t>
            </a:r>
            <a:r>
              <a:rPr lang="pl-PL" dirty="0" err="1"/>
              <a:t>message</a:t>
            </a:r>
            <a:r>
              <a:rPr lang="pl-PL" dirty="0"/>
              <a:t>, </a:t>
            </a:r>
            <a:r>
              <a:rPr lang="pl-PL" dirty="0" err="1"/>
              <a:t>expected</a:t>
            </a:r>
            <a:r>
              <a:rPr lang="pl-PL" dirty="0"/>
              <a:t>, </a:t>
            </a:r>
            <a:r>
              <a:rPr lang="pl-PL" dirty="0" err="1"/>
              <a:t>actual</a:t>
            </a:r>
            <a:r>
              <a:rPr lang="pl-PL" dirty="0"/>
              <a:t>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Funkcje </a:t>
            </a:r>
            <a:r>
              <a:rPr lang="pl-PL" dirty="0"/>
              <a:t>z więcej niż trzema argumentami są wstrętne i należy ich </a:t>
            </a:r>
            <a:r>
              <a:rPr lang="pl-PL" dirty="0" smtClean="0"/>
              <a:t>unikać.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Konieczność </a:t>
            </a:r>
            <a:r>
              <a:rPr lang="pl-PL" dirty="0"/>
              <a:t>dodatkowej analizy </a:t>
            </a:r>
            <a:r>
              <a:rPr lang="pl-PL" dirty="0" smtClean="0"/>
              <a:t>wywołania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Utrudnione </a:t>
            </a:r>
            <a:r>
              <a:rPr lang="pl-PL" dirty="0"/>
              <a:t>pisanie testów – konieczność pokrycia wszystkich </a:t>
            </a:r>
            <a:r>
              <a:rPr lang="pl-PL" dirty="0" smtClean="0"/>
              <a:t>kombinacji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Często </a:t>
            </a:r>
            <a:r>
              <a:rPr lang="pl-PL" dirty="0"/>
              <a:t>lepiej przekazać </a:t>
            </a:r>
            <a:r>
              <a:rPr lang="pl-PL" dirty="0" smtClean="0"/>
              <a:t>obiekt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Funkcje z argumentami flagowymi powinny być unikane. Łamią zasadę </a:t>
            </a:r>
            <a:r>
              <a:rPr lang="pl-PL" dirty="0" smtClean="0"/>
              <a:t>SPR.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Metoda </a:t>
            </a:r>
            <a:r>
              <a:rPr lang="pl-PL" dirty="0"/>
              <a:t>powinna robić to, o czym mówi jej nazwa. Zawsze można je </a:t>
            </a:r>
            <a:r>
              <a:rPr lang="pl-PL" dirty="0" smtClean="0"/>
              <a:t>rozbić:</a:t>
            </a:r>
          </a:p>
          <a:p>
            <a:pPr marL="128016" lvl="1" indent="0">
              <a:buNone/>
            </a:pPr>
            <a:r>
              <a:rPr lang="pl-PL" dirty="0"/>
              <a:t> </a:t>
            </a:r>
            <a:r>
              <a:rPr lang="pl-PL" dirty="0" smtClean="0"/>
              <a:t>  </a:t>
            </a:r>
            <a:r>
              <a:rPr lang="pl-PL" dirty="0" err="1" smtClean="0"/>
              <a:t>printFile</a:t>
            </a:r>
            <a:r>
              <a:rPr lang="pl-PL" dirty="0" smtClean="0"/>
              <a:t>(</a:t>
            </a:r>
            <a:r>
              <a:rPr lang="pl-PL" dirty="0" err="1" smtClean="0"/>
              <a:t>true</a:t>
            </a:r>
            <a:r>
              <a:rPr lang="pl-PL" dirty="0"/>
              <a:t>)  = </a:t>
            </a:r>
            <a:r>
              <a:rPr lang="pl-PL" dirty="0" err="1"/>
              <a:t>printFileWithHeader</a:t>
            </a:r>
            <a:r>
              <a:rPr lang="pl-PL" dirty="0"/>
              <a:t>()  + </a:t>
            </a:r>
            <a:r>
              <a:rPr lang="pl-PL" dirty="0" err="1"/>
              <a:t>printFileWithoutHeader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33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smtClean="0"/>
              <a:t>KLAUZULE DOZOROWANE VS. SINGLE RETURN POINT</a:t>
            </a:r>
            <a:endParaRPr lang="pl-PL" sz="4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06415" y="2184345"/>
            <a:ext cx="9720071" cy="11149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/>
              <a:t>UWAGA – Single Return Point jest bardzo starą zasadą odnoszącą się do języków typu assembler, COBOL, etc. W JAVIE ZASADY TEJ NIE STOSUJEMY!</a:t>
            </a:r>
          </a:p>
          <a:p>
            <a:pPr marL="0" indent="0">
              <a:buNone/>
            </a:pPr>
            <a:r>
              <a:rPr lang="pl-PL" dirty="0" smtClean="0"/>
              <a:t>Zamiast </a:t>
            </a:r>
            <a:r>
              <a:rPr lang="pl-PL" dirty="0"/>
              <a:t>tego stosujemy tzw. klauzule dozorowane (</a:t>
            </a:r>
            <a:r>
              <a:rPr lang="pl-PL" dirty="0" err="1"/>
              <a:t>Guard</a:t>
            </a:r>
            <a:r>
              <a:rPr lang="pl-PL" dirty="0"/>
              <a:t> </a:t>
            </a:r>
            <a:r>
              <a:rPr lang="pl-PL" dirty="0" err="1"/>
              <a:t>clause</a:t>
            </a:r>
            <a:r>
              <a:rPr lang="pl-PL" dirty="0"/>
              <a:t>) czyli zamiast zagnieżdżać się coraz głębiej w </a:t>
            </a:r>
            <a:r>
              <a:rPr lang="pl-PL" dirty="0" err="1"/>
              <a:t>ify</a:t>
            </a:r>
            <a:r>
              <a:rPr lang="pl-PL" dirty="0"/>
              <a:t>, jeśli to możliwe (szczególnie kiedy </a:t>
            </a:r>
            <a:r>
              <a:rPr lang="pl-PL" dirty="0" err="1"/>
              <a:t>else</a:t>
            </a:r>
            <a:r>
              <a:rPr lang="pl-PL" dirty="0"/>
              <a:t> jest pusty) powinno się szybciej opuszczać </a:t>
            </a:r>
            <a:r>
              <a:rPr lang="pl-PL" dirty="0" smtClean="0"/>
              <a:t>metodę</a:t>
            </a:r>
            <a:r>
              <a:rPr lang="pl-PL" dirty="0"/>
              <a:t>.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24</a:t>
            </a:fld>
            <a:endParaRPr lang="pl-PL"/>
          </a:p>
        </p:txBody>
      </p:sp>
      <p:sp>
        <p:nvSpPr>
          <p:cNvPr id="6" name="Symbol zastępczy zawartości 1"/>
          <p:cNvSpPr txBox="1">
            <a:spLocks/>
          </p:cNvSpPr>
          <p:nvPr/>
        </p:nvSpPr>
        <p:spPr>
          <a:xfrm>
            <a:off x="409303" y="3287950"/>
            <a:ext cx="5677988" cy="3457074"/>
          </a:xfrm>
          <a:prstGeom prst="rect">
            <a:avLst/>
          </a:prstGeom>
        </p:spPr>
        <p:txBody>
          <a:bodyPr vert="horz" lIns="360000" tIns="360000" rIns="36000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500" dirty="0" smtClean="0">
                <a:solidFill>
                  <a:schemeClr val="tx1"/>
                </a:solidFill>
              </a:rPr>
              <a:t>„ZŁY” </a:t>
            </a:r>
            <a:r>
              <a:rPr lang="pl-PL" sz="1500" dirty="0">
                <a:solidFill>
                  <a:schemeClr val="tx1"/>
                </a:solidFill>
              </a:rPr>
              <a:t>PRZYKŁAD </a:t>
            </a:r>
            <a:r>
              <a:rPr lang="pl-PL" sz="1500" b="0" dirty="0">
                <a:solidFill>
                  <a:schemeClr val="tx1"/>
                </a:solidFill>
              </a:rPr>
              <a:t>(Single return point, brak klauzul dozorowanych):</a:t>
            </a:r>
          </a:p>
          <a:p>
            <a:pPr marL="0" indent="0">
              <a:buNone/>
            </a:pPr>
            <a:endParaRPr lang="pl-PL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public void processUserParameters(Status status, Option </a:t>
            </a:r>
            <a:r>
              <a:rPr lang="pl-PL" sz="1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option</a:t>
            </a:r>
            <a:r>
              <a:rPr lang="pl-PL" sz="12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{ </a:t>
            </a:r>
            <a:endParaRPr lang="pl-PL" sz="12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    if (status != Status.DO_NOTHING) {</a:t>
            </a:r>
          </a:p>
          <a:p>
            <a:pPr marL="0" indent="0">
              <a:buNone/>
            </a:pPr>
            <a:r>
              <a:rPr lang="pl-PL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        doSth(status);</a:t>
            </a:r>
          </a:p>
          <a:p>
            <a:pPr marL="0" indent="0">
              <a:buNone/>
            </a:pPr>
            <a:r>
              <a:rPr lang="pl-PL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        if (option != null) {</a:t>
            </a:r>
          </a:p>
          <a:p>
            <a:pPr marL="0" indent="0">
              <a:buNone/>
            </a:pPr>
            <a:r>
              <a:rPr lang="pl-PL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            doSthElse(option, status, </a:t>
            </a:r>
            <a:r>
              <a:rPr lang="pl-PL" sz="1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Session.getUser</a:t>
            </a:r>
            <a:r>
              <a:rPr lang="pl-PL" sz="12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  <a:endParaRPr lang="pl-PL" sz="12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pl-PL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pl-PL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return;</a:t>
            </a:r>
          </a:p>
          <a:p>
            <a:pPr marL="0" indent="0">
              <a:buNone/>
            </a:pPr>
            <a:r>
              <a:rPr lang="pl-PL" sz="12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pl-PL" sz="12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ymbol zastępczy zawartości 1"/>
          <p:cNvSpPr txBox="1">
            <a:spLocks/>
          </p:cNvSpPr>
          <p:nvPr/>
        </p:nvSpPr>
        <p:spPr>
          <a:xfrm>
            <a:off x="5884164" y="3287950"/>
            <a:ext cx="6414052" cy="3752297"/>
          </a:xfrm>
          <a:prstGeom prst="rect">
            <a:avLst/>
          </a:prstGeom>
        </p:spPr>
        <p:txBody>
          <a:bodyPr vert="horz" lIns="360000" tIns="360000" rIns="36000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dirty="0">
                <a:solidFill>
                  <a:schemeClr val="tx1"/>
                </a:solidFill>
              </a:rPr>
              <a:t>DOBRY PRZYKŁAD </a:t>
            </a:r>
            <a:r>
              <a:rPr lang="pl-PL" sz="1400" b="0" dirty="0">
                <a:solidFill>
                  <a:schemeClr val="tx1"/>
                </a:solidFill>
              </a:rPr>
              <a:t>(zastosowane klauzule dozorowane):</a:t>
            </a:r>
          </a:p>
          <a:p>
            <a:pPr marL="0" indent="0">
              <a:buNone/>
            </a:pPr>
            <a:endParaRPr lang="pl-PL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public void processUserParameters(Status status, Option option) { </a:t>
            </a:r>
          </a:p>
          <a:p>
            <a:pPr marL="0" indent="0">
              <a:buNone/>
            </a:pP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  if (status == Status.DO_NOTHING) </a:t>
            </a:r>
            <a:r>
              <a:rPr lang="pl-PL" sz="1100" dirty="0">
                <a:solidFill>
                  <a:schemeClr val="tx1"/>
                </a:solidFill>
                <a:latin typeface="Consolas" panose="020B0609020204030204" pitchFamily="49" charset="0"/>
              </a:rPr>
              <a:t>return;</a:t>
            </a:r>
          </a:p>
          <a:p>
            <a:pPr marL="0" indent="0">
              <a:buNone/>
            </a:pP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  doSth(status);</a:t>
            </a:r>
          </a:p>
          <a:p>
            <a:pPr marL="0" indent="0">
              <a:buNone/>
            </a:pP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  if (option == null)  </a:t>
            </a:r>
            <a:r>
              <a:rPr lang="pl-PL" sz="1100" dirty="0">
                <a:solidFill>
                  <a:schemeClr val="tx1"/>
                </a:solidFill>
                <a:latin typeface="Consolas" panose="020B0609020204030204" pitchFamily="49" charset="0"/>
              </a:rPr>
              <a:t>return;</a:t>
            </a: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</a:p>
          <a:p>
            <a:pPr marL="0" indent="0">
              <a:buNone/>
            </a:pP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  doSthElse(option, status, Session.getUser());</a:t>
            </a:r>
          </a:p>
          <a:p>
            <a:pPr marL="0" indent="0">
              <a:buNone/>
            </a:pPr>
            <a:r>
              <a:rPr lang="pl-PL" sz="11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SEPARACJA LOGIKI OD OBSŁUGI BŁĘDÓW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pl-PL" dirty="0"/>
              <a:t>Połączona </a:t>
            </a:r>
            <a:r>
              <a:rPr lang="pl-PL" dirty="0" smtClean="0"/>
              <a:t>logika operacji </a:t>
            </a:r>
            <a:r>
              <a:rPr lang="pl-PL" dirty="0"/>
              <a:t>i </a:t>
            </a:r>
            <a:r>
              <a:rPr lang="pl-PL" dirty="0" smtClean="0"/>
              <a:t>obsługa błędów: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050" dirty="0" err="1">
                <a:latin typeface="Consolas" panose="020B0609020204030204" pitchFamily="49" charset="0"/>
              </a:rPr>
              <a:t>if</a:t>
            </a:r>
            <a:r>
              <a:rPr lang="pl-PL" sz="1050" dirty="0">
                <a:latin typeface="Consolas" panose="020B0609020204030204" pitchFamily="49" charset="0"/>
              </a:rPr>
              <a:t> (</a:t>
            </a:r>
            <a:r>
              <a:rPr lang="pl-PL" sz="1050" dirty="0" err="1">
                <a:latin typeface="Consolas" panose="020B0609020204030204" pitchFamily="49" charset="0"/>
              </a:rPr>
              <a:t>deleteRegistryValue</a:t>
            </a:r>
            <a:r>
              <a:rPr lang="pl-PL" sz="1050" dirty="0">
                <a:latin typeface="Consolas" panose="020B0609020204030204" pitchFamily="49" charset="0"/>
              </a:rPr>
              <a:t>(</a:t>
            </a:r>
            <a:r>
              <a:rPr lang="pl-PL" sz="1050" dirty="0" err="1">
                <a:latin typeface="Consolas" panose="020B0609020204030204" pitchFamily="49" charset="0"/>
              </a:rPr>
              <a:t>value</a:t>
            </a:r>
            <a:r>
              <a:rPr lang="pl-PL" sz="1050" dirty="0">
                <a:latin typeface="Consolas" panose="020B0609020204030204" pitchFamily="49" charset="0"/>
              </a:rPr>
              <a:t>) == STATUS_OK)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pl-PL" sz="1050" dirty="0" err="1">
                <a:latin typeface="Consolas" panose="020B0609020204030204" pitchFamily="49" charset="0"/>
              </a:rPr>
              <a:t>if</a:t>
            </a:r>
            <a:r>
              <a:rPr lang="pl-PL" sz="1050" dirty="0">
                <a:latin typeface="Consolas" panose="020B0609020204030204" pitchFamily="49" charset="0"/>
              </a:rPr>
              <a:t> (</a:t>
            </a:r>
            <a:r>
              <a:rPr lang="pl-PL" sz="1050" dirty="0" err="1">
                <a:latin typeface="Consolas" panose="020B0609020204030204" pitchFamily="49" charset="0"/>
              </a:rPr>
              <a:t>deleteRegistryKey</a:t>
            </a:r>
            <a:r>
              <a:rPr lang="pl-PL" sz="1050" dirty="0">
                <a:latin typeface="Consolas" panose="020B0609020204030204" pitchFamily="49" charset="0"/>
              </a:rPr>
              <a:t>(</a:t>
            </a:r>
            <a:r>
              <a:rPr lang="pl-PL" sz="1050" dirty="0" err="1">
                <a:latin typeface="Consolas" panose="020B0609020204030204" pitchFamily="49" charset="0"/>
              </a:rPr>
              <a:t>subkey</a:t>
            </a:r>
            <a:r>
              <a:rPr lang="pl-PL" sz="1050" dirty="0">
                <a:latin typeface="Consolas" panose="020B0609020204030204" pitchFamily="49" charset="0"/>
              </a:rPr>
              <a:t>) == STATUS_OK) </a:t>
            </a:r>
            <a:r>
              <a:rPr lang="pl-PL" sz="1050" dirty="0" smtClean="0">
                <a:latin typeface="Consolas" panose="020B0609020204030204" pitchFamily="49" charset="0"/>
              </a:rPr>
              <a:t>{</a:t>
            </a:r>
            <a:endParaRPr lang="pl-PL" sz="105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050" dirty="0">
                <a:latin typeface="Consolas" panose="020B0609020204030204" pitchFamily="49" charset="0"/>
              </a:rPr>
              <a:t>      </a:t>
            </a:r>
            <a:r>
              <a:rPr lang="pl-PL" sz="1050" dirty="0" err="1">
                <a:latin typeface="Consolas" panose="020B0609020204030204" pitchFamily="49" charset="0"/>
              </a:rPr>
              <a:t>if</a:t>
            </a:r>
            <a:r>
              <a:rPr lang="pl-PL" sz="1050" dirty="0">
                <a:latin typeface="Consolas" panose="020B0609020204030204" pitchFamily="49" charset="0"/>
              </a:rPr>
              <a:t> (</a:t>
            </a:r>
            <a:r>
              <a:rPr lang="pl-PL" sz="1050" dirty="0" err="1">
                <a:latin typeface="Consolas" panose="020B0609020204030204" pitchFamily="49" charset="0"/>
              </a:rPr>
              <a:t>deleteRegistryKey</a:t>
            </a:r>
            <a:r>
              <a:rPr lang="pl-PL" sz="1050" dirty="0">
                <a:latin typeface="Consolas" panose="020B0609020204030204" pitchFamily="49" charset="0"/>
              </a:rPr>
              <a:t>(</a:t>
            </a:r>
            <a:r>
              <a:rPr lang="pl-PL" sz="1050" dirty="0" err="1">
                <a:latin typeface="Consolas" panose="020B0609020204030204" pitchFamily="49" charset="0"/>
              </a:rPr>
              <a:t>key</a:t>
            </a:r>
            <a:r>
              <a:rPr lang="pl-PL" sz="1050" dirty="0">
                <a:latin typeface="Consolas" panose="020B0609020204030204" pitchFamily="49" charset="0"/>
              </a:rPr>
              <a:t>) == STATUS_OK)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050" dirty="0">
                <a:latin typeface="Consolas" panose="020B0609020204030204" pitchFamily="49" charset="0"/>
              </a:rPr>
              <a:t>         log.info("</a:t>
            </a:r>
            <a:r>
              <a:rPr lang="pl-PL" sz="1050" dirty="0" err="1">
                <a:latin typeface="Consolas" panose="020B0609020204030204" pitchFamily="49" charset="0"/>
              </a:rPr>
              <a:t>Keys</a:t>
            </a:r>
            <a:r>
              <a:rPr lang="pl-PL" sz="1050" dirty="0">
                <a:latin typeface="Consolas" panose="020B0609020204030204" pitchFamily="49" charset="0"/>
              </a:rPr>
              <a:t> and </a:t>
            </a:r>
            <a:r>
              <a:rPr lang="pl-PL" sz="1050" dirty="0" err="1">
                <a:latin typeface="Consolas" panose="020B0609020204030204" pitchFamily="49" charset="0"/>
              </a:rPr>
              <a:t>value</a:t>
            </a:r>
            <a:r>
              <a:rPr lang="pl-PL" sz="1050" dirty="0">
                <a:latin typeface="Consolas" panose="020B0609020204030204" pitchFamily="49" charset="0"/>
              </a:rPr>
              <a:t> </a:t>
            </a:r>
            <a:r>
              <a:rPr lang="pl-PL" sz="1050" dirty="0" err="1">
                <a:latin typeface="Consolas" panose="020B0609020204030204" pitchFamily="49" charset="0"/>
              </a:rPr>
              <a:t>deleted</a:t>
            </a:r>
            <a:r>
              <a:rPr lang="pl-PL" sz="1050" dirty="0">
                <a:latin typeface="Consolas" panose="020B0609020204030204" pitchFamily="49" charset="0"/>
              </a:rPr>
              <a:t> from registry");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050" dirty="0">
                <a:latin typeface="Consolas" panose="020B0609020204030204" pitchFamily="49" charset="0"/>
              </a:rPr>
              <a:t>      } </a:t>
            </a:r>
            <a:r>
              <a:rPr lang="pl-PL" sz="1050" dirty="0" err="1">
                <a:latin typeface="Consolas" panose="020B0609020204030204" pitchFamily="49" charset="0"/>
              </a:rPr>
              <a:t>else</a:t>
            </a:r>
            <a:r>
              <a:rPr lang="pl-PL" sz="105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050" dirty="0">
                <a:latin typeface="Consolas" panose="020B0609020204030204" pitchFamily="49" charset="0"/>
              </a:rPr>
              <a:t>         </a:t>
            </a:r>
            <a:r>
              <a:rPr lang="pl-PL" sz="1050" dirty="0" err="1">
                <a:latin typeface="Consolas" panose="020B0609020204030204" pitchFamily="49" charset="0"/>
              </a:rPr>
              <a:t>log.error</a:t>
            </a:r>
            <a:r>
              <a:rPr lang="pl-PL" sz="1050" dirty="0">
                <a:latin typeface="Consolas" panose="020B0609020204030204" pitchFamily="49" charset="0"/>
              </a:rPr>
              <a:t>("</a:t>
            </a:r>
            <a:r>
              <a:rPr lang="pl-PL" sz="1050" dirty="0" err="1">
                <a:latin typeface="Consolas" panose="020B0609020204030204" pitchFamily="49" charset="0"/>
              </a:rPr>
              <a:t>Unable</a:t>
            </a:r>
            <a:r>
              <a:rPr lang="pl-PL" sz="1050" dirty="0">
                <a:latin typeface="Consolas" panose="020B0609020204030204" pitchFamily="49" charset="0"/>
              </a:rPr>
              <a:t> to </a:t>
            </a:r>
            <a:r>
              <a:rPr lang="pl-PL" sz="1050" dirty="0" err="1">
                <a:latin typeface="Consolas" panose="020B0609020204030204" pitchFamily="49" charset="0"/>
              </a:rPr>
              <a:t>delete</a:t>
            </a:r>
            <a:r>
              <a:rPr lang="pl-PL" sz="1050" dirty="0">
                <a:latin typeface="Consolas" panose="020B0609020204030204" pitchFamily="49" charset="0"/>
              </a:rPr>
              <a:t> </a:t>
            </a:r>
            <a:r>
              <a:rPr lang="pl-PL" sz="1050" dirty="0" err="1">
                <a:latin typeface="Consolas" panose="020B0609020204030204" pitchFamily="49" charset="0"/>
              </a:rPr>
              <a:t>key</a:t>
            </a:r>
            <a:r>
              <a:rPr lang="pl-PL" sz="1050" dirty="0">
                <a:latin typeface="Consolas" panose="020B0609020204030204" pitchFamily="49" charset="0"/>
              </a:rPr>
              <a:t> from registry");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05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050" dirty="0">
                <a:latin typeface="Consolas" panose="020B0609020204030204" pitchFamily="49" charset="0"/>
              </a:rPr>
              <a:t>   } </a:t>
            </a:r>
            <a:r>
              <a:rPr lang="pl-PL" sz="1050" dirty="0" err="1">
                <a:latin typeface="Consolas" panose="020B0609020204030204" pitchFamily="49" charset="0"/>
              </a:rPr>
              <a:t>else</a:t>
            </a:r>
            <a:r>
              <a:rPr lang="pl-PL" sz="105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050" dirty="0">
                <a:latin typeface="Consolas" panose="020B0609020204030204" pitchFamily="49" charset="0"/>
              </a:rPr>
              <a:t>      </a:t>
            </a:r>
            <a:r>
              <a:rPr lang="pl-PL" sz="1050" dirty="0" err="1">
                <a:latin typeface="Consolas" panose="020B0609020204030204" pitchFamily="49" charset="0"/>
              </a:rPr>
              <a:t>log.error</a:t>
            </a:r>
            <a:r>
              <a:rPr lang="pl-PL" sz="1050" dirty="0">
                <a:latin typeface="Consolas" panose="020B0609020204030204" pitchFamily="49" charset="0"/>
              </a:rPr>
              <a:t>("</a:t>
            </a:r>
            <a:r>
              <a:rPr lang="pl-PL" sz="1050" dirty="0" err="1">
                <a:latin typeface="Consolas" panose="020B0609020204030204" pitchFamily="49" charset="0"/>
              </a:rPr>
              <a:t>Unable</a:t>
            </a:r>
            <a:r>
              <a:rPr lang="pl-PL" sz="1050" dirty="0">
                <a:latin typeface="Consolas" panose="020B0609020204030204" pitchFamily="49" charset="0"/>
              </a:rPr>
              <a:t> to </a:t>
            </a:r>
            <a:r>
              <a:rPr lang="pl-PL" sz="1050" dirty="0" err="1">
                <a:latin typeface="Consolas" panose="020B0609020204030204" pitchFamily="49" charset="0"/>
              </a:rPr>
              <a:t>delete</a:t>
            </a:r>
            <a:r>
              <a:rPr lang="pl-PL" sz="1050" dirty="0">
                <a:latin typeface="Consolas" panose="020B0609020204030204" pitchFamily="49" charset="0"/>
              </a:rPr>
              <a:t> </a:t>
            </a:r>
            <a:r>
              <a:rPr lang="pl-PL" sz="1050" dirty="0" err="1">
                <a:latin typeface="Consolas" panose="020B0609020204030204" pitchFamily="49" charset="0"/>
              </a:rPr>
              <a:t>subkey</a:t>
            </a:r>
            <a:r>
              <a:rPr lang="pl-PL" sz="1050" dirty="0">
                <a:latin typeface="Consolas" panose="020B0609020204030204" pitchFamily="49" charset="0"/>
              </a:rPr>
              <a:t> from registry");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05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050" dirty="0">
                <a:latin typeface="Consolas" panose="020B0609020204030204" pitchFamily="49" charset="0"/>
              </a:rPr>
              <a:t>} </a:t>
            </a:r>
            <a:r>
              <a:rPr lang="pl-PL" sz="1050" dirty="0" err="1">
                <a:latin typeface="Consolas" panose="020B0609020204030204" pitchFamily="49" charset="0"/>
              </a:rPr>
              <a:t>else</a:t>
            </a:r>
            <a:r>
              <a:rPr lang="pl-PL" sz="105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pl-PL" sz="1050" dirty="0" err="1">
                <a:latin typeface="Consolas" panose="020B0609020204030204" pitchFamily="49" charset="0"/>
              </a:rPr>
              <a:t>log.error</a:t>
            </a:r>
            <a:r>
              <a:rPr lang="pl-PL" sz="1050" dirty="0">
                <a:latin typeface="Consolas" panose="020B0609020204030204" pitchFamily="49" charset="0"/>
              </a:rPr>
              <a:t>("</a:t>
            </a:r>
            <a:r>
              <a:rPr lang="pl-PL" sz="1050" dirty="0" err="1">
                <a:latin typeface="Consolas" panose="020B0609020204030204" pitchFamily="49" charset="0"/>
              </a:rPr>
              <a:t>Unable</a:t>
            </a:r>
            <a:r>
              <a:rPr lang="pl-PL" sz="1050" dirty="0">
                <a:latin typeface="Consolas" panose="020B0609020204030204" pitchFamily="49" charset="0"/>
              </a:rPr>
              <a:t> to </a:t>
            </a:r>
            <a:r>
              <a:rPr lang="pl-PL" sz="1050" dirty="0" err="1">
                <a:latin typeface="Consolas" panose="020B0609020204030204" pitchFamily="49" charset="0"/>
              </a:rPr>
              <a:t>delete</a:t>
            </a:r>
            <a:r>
              <a:rPr lang="pl-PL" sz="1050" dirty="0">
                <a:latin typeface="Consolas" panose="020B0609020204030204" pitchFamily="49" charset="0"/>
              </a:rPr>
              <a:t> </a:t>
            </a:r>
            <a:r>
              <a:rPr lang="pl-PL" sz="1050" dirty="0" err="1">
                <a:latin typeface="Consolas" panose="020B0609020204030204" pitchFamily="49" charset="0"/>
              </a:rPr>
              <a:t>value</a:t>
            </a:r>
            <a:r>
              <a:rPr lang="pl-PL" sz="1050" dirty="0">
                <a:latin typeface="Consolas" panose="020B0609020204030204" pitchFamily="49" charset="0"/>
              </a:rPr>
              <a:t> from registry");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05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Krótszy i bardziej przejrzysty zapis bez mieszania logiki z obsługą </a:t>
            </a:r>
            <a:r>
              <a:rPr lang="pl-PL" dirty="0" smtClean="0"/>
              <a:t>błędów: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sz="quarter" idx="4"/>
          </p:nvPr>
        </p:nvSpPr>
        <p:spPr/>
        <p:txBody>
          <a:bodyPr anchor="t"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50" dirty="0" err="1">
                <a:latin typeface="Consolas" panose="020B0609020204030204" pitchFamily="49" charset="0"/>
              </a:rPr>
              <a:t>try</a:t>
            </a:r>
            <a:r>
              <a:rPr lang="pl-PL" sz="1050" dirty="0"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pl-PL" sz="1050" dirty="0" err="1">
                <a:latin typeface="Consolas" panose="020B0609020204030204" pitchFamily="49" charset="0"/>
              </a:rPr>
              <a:t>deleteRegistryValue</a:t>
            </a:r>
            <a:r>
              <a:rPr lang="pl-PL" sz="1050" dirty="0">
                <a:latin typeface="Consolas" panose="020B0609020204030204" pitchFamily="49" charset="0"/>
              </a:rPr>
              <a:t>(</a:t>
            </a:r>
            <a:r>
              <a:rPr lang="pl-PL" sz="1050" dirty="0" err="1">
                <a:latin typeface="Consolas" panose="020B0609020204030204" pitchFamily="49" charset="0"/>
              </a:rPr>
              <a:t>value</a:t>
            </a:r>
            <a:r>
              <a:rPr lang="pl-PL" sz="105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pl-PL" sz="1050" dirty="0" err="1">
                <a:latin typeface="Consolas" panose="020B0609020204030204" pitchFamily="49" charset="0"/>
              </a:rPr>
              <a:t>deleteRegistryKey</a:t>
            </a:r>
            <a:r>
              <a:rPr lang="pl-PL" sz="1050" dirty="0">
                <a:latin typeface="Consolas" panose="020B0609020204030204" pitchFamily="49" charset="0"/>
              </a:rPr>
              <a:t>(</a:t>
            </a:r>
            <a:r>
              <a:rPr lang="pl-PL" sz="1050" dirty="0" err="1">
                <a:latin typeface="Consolas" panose="020B0609020204030204" pitchFamily="49" charset="0"/>
              </a:rPr>
              <a:t>subkey</a:t>
            </a:r>
            <a:r>
              <a:rPr lang="pl-PL" sz="105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pl-PL" sz="1050" dirty="0" err="1">
                <a:latin typeface="Consolas" panose="020B0609020204030204" pitchFamily="49" charset="0"/>
              </a:rPr>
              <a:t>deleteRegistryKey</a:t>
            </a:r>
            <a:r>
              <a:rPr lang="pl-PL" sz="1050" dirty="0">
                <a:latin typeface="Consolas" panose="020B0609020204030204" pitchFamily="49" charset="0"/>
              </a:rPr>
              <a:t>(</a:t>
            </a:r>
            <a:r>
              <a:rPr lang="pl-PL" sz="1050" dirty="0" err="1">
                <a:latin typeface="Consolas" panose="020B0609020204030204" pitchFamily="49" charset="0"/>
              </a:rPr>
              <a:t>key</a:t>
            </a:r>
            <a:r>
              <a:rPr lang="pl-PL" sz="105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50" dirty="0">
                <a:latin typeface="Consolas" panose="020B0609020204030204" pitchFamily="49" charset="0"/>
              </a:rPr>
              <a:t>} </a:t>
            </a:r>
            <a:r>
              <a:rPr lang="pl-PL" sz="1050" dirty="0" err="1">
                <a:latin typeface="Consolas" panose="020B0609020204030204" pitchFamily="49" charset="0"/>
              </a:rPr>
              <a:t>catch</a:t>
            </a:r>
            <a:r>
              <a:rPr lang="pl-PL" sz="1050" dirty="0">
                <a:latin typeface="Consolas" panose="020B0609020204030204" pitchFamily="49" charset="0"/>
              </a:rPr>
              <a:t>(</a:t>
            </a:r>
            <a:r>
              <a:rPr lang="pl-PL" sz="1050" dirty="0" err="1">
                <a:latin typeface="Consolas" panose="020B0609020204030204" pitchFamily="49" charset="0"/>
              </a:rPr>
              <a:t>RegistryException</a:t>
            </a:r>
            <a:r>
              <a:rPr lang="pl-PL" sz="1050" dirty="0">
                <a:latin typeface="Consolas" panose="020B0609020204030204" pitchFamily="49" charset="0"/>
              </a:rPr>
              <a:t> e)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pl-PL" sz="1050" dirty="0" err="1">
                <a:latin typeface="Consolas" panose="020B0609020204030204" pitchFamily="49" charset="0"/>
              </a:rPr>
              <a:t>log.error</a:t>
            </a:r>
            <a:r>
              <a:rPr lang="pl-PL" sz="1050" dirty="0">
                <a:latin typeface="Consolas" panose="020B0609020204030204" pitchFamily="49" charset="0"/>
              </a:rPr>
              <a:t>(e, e);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50" dirty="0" smtClean="0">
                <a:latin typeface="Consolas" panose="020B0609020204030204" pitchFamily="49" charset="0"/>
              </a:rPr>
              <a:t>}</a:t>
            </a:r>
            <a:endParaRPr lang="pl-PL" sz="1050" dirty="0">
              <a:latin typeface="Consolas" panose="020B0609020204030204" pitchFamily="49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9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NIGDY NIE ZWRACAJ NULL I ZABEZPIECZAJ KOD PRZED NULLAMI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16122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b="1" dirty="0" smtClean="0"/>
              <a:t>Lepiej </a:t>
            </a:r>
            <a:r>
              <a:rPr lang="pl-PL" b="1" dirty="0"/>
              <a:t>zwrócić pustą listę, </a:t>
            </a:r>
            <a:r>
              <a:rPr lang="pl-PL" b="1" dirty="0" err="1"/>
              <a:t>Null</a:t>
            </a:r>
            <a:r>
              <a:rPr lang="pl-PL" b="1" dirty="0"/>
              <a:t> Object lub </a:t>
            </a:r>
            <a:r>
              <a:rPr lang="pl-PL" b="1" dirty="0" err="1"/>
              <a:t>Optional</a:t>
            </a:r>
            <a:r>
              <a:rPr lang="pl-PL" b="1" dirty="0"/>
              <a:t> (Java 8) </a:t>
            </a:r>
            <a:r>
              <a:rPr lang="pl-PL" dirty="0"/>
              <a:t>-  zwracanie </a:t>
            </a:r>
            <a:r>
              <a:rPr lang="pl-PL" dirty="0" err="1"/>
              <a:t>null’i</a:t>
            </a:r>
            <a:r>
              <a:rPr lang="pl-PL" dirty="0"/>
              <a:t> powoduje dużo błędów w oprogramowaniu i ma duży wpływ na zrozumiałość </a:t>
            </a:r>
            <a:r>
              <a:rPr lang="pl-PL" dirty="0" smtClean="0"/>
              <a:t>kodu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Stosuj </a:t>
            </a:r>
            <a:r>
              <a:rPr lang="en-US" dirty="0" err="1"/>
              <a:t>Objects.nonNull</a:t>
            </a:r>
            <a:r>
              <a:rPr lang="en-US" dirty="0"/>
              <a:t>(foo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26</a:t>
            </a:fld>
            <a:endParaRPr lang="pl-PL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00246" y="3513352"/>
            <a:ext cx="3672480" cy="117209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  <a:ea typeface="Quicksand" charset="0"/>
                <a:cs typeface="Quicksand" charset="0"/>
              </a:rPr>
              <a:t>public void </a:t>
            </a:r>
            <a:r>
              <a:rPr lang="en-US" altLang="en-US" dirty="0" err="1">
                <a:latin typeface="Consolas" panose="020B0609020204030204" pitchFamily="49" charset="0"/>
                <a:ea typeface="Quicksand" charset="0"/>
                <a:cs typeface="Quicksand" charset="0"/>
              </a:rPr>
              <a:t>setFoo</a:t>
            </a:r>
            <a:r>
              <a:rPr lang="en-US" altLang="en-US" dirty="0">
                <a:latin typeface="Consolas" panose="020B0609020204030204" pitchFamily="49" charset="0"/>
                <a:ea typeface="Quicksand" charset="0"/>
                <a:cs typeface="Quicksand" charset="0"/>
              </a:rPr>
              <a:t>(Foo foo){ </a:t>
            </a:r>
            <a:endParaRPr lang="pl-PL" altLang="en-US" dirty="0">
              <a:latin typeface="Consolas" panose="020B0609020204030204" pitchFamily="49" charset="0"/>
              <a:ea typeface="Quicksand" charset="0"/>
              <a:cs typeface="Quicksand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dirty="0">
                <a:latin typeface="Consolas" panose="020B0609020204030204" pitchFamily="49" charset="0"/>
                <a:ea typeface="Quicksand" charset="0"/>
                <a:cs typeface="Quicksand" charset="0"/>
              </a:rPr>
              <a:t>    </a:t>
            </a:r>
            <a:r>
              <a:rPr lang="en-US" altLang="en-US" dirty="0" err="1">
                <a:latin typeface="Consolas" panose="020B0609020204030204" pitchFamily="49" charset="0"/>
                <a:ea typeface="Quicksand" charset="0"/>
                <a:cs typeface="Quicksand" charset="0"/>
              </a:rPr>
              <a:t>Objects.nonNull</a:t>
            </a:r>
            <a:r>
              <a:rPr lang="en-US" altLang="en-US" dirty="0">
                <a:latin typeface="Consolas" panose="020B0609020204030204" pitchFamily="49" charset="0"/>
                <a:ea typeface="Quicksand" charset="0"/>
                <a:cs typeface="Quicksand" charset="0"/>
              </a:rPr>
              <a:t>(foo);</a:t>
            </a:r>
            <a:endParaRPr lang="pl-PL" altLang="en-US" dirty="0">
              <a:latin typeface="Consolas" panose="020B0609020204030204" pitchFamily="49" charset="0"/>
              <a:ea typeface="Quicksand" charset="0"/>
              <a:cs typeface="Quicksand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dirty="0">
                <a:latin typeface="Consolas" panose="020B0609020204030204" pitchFamily="49" charset="0"/>
                <a:ea typeface="Quicksand" charset="0"/>
                <a:cs typeface="Quicksand" charset="0"/>
              </a:rPr>
              <a:t>    foo.print();</a:t>
            </a:r>
            <a:r>
              <a:rPr lang="en-US" altLang="en-US" dirty="0">
                <a:latin typeface="Consolas" panose="020B0609020204030204" pitchFamily="49" charset="0"/>
                <a:ea typeface="Quicksand" charset="0"/>
                <a:cs typeface="Quicksand" charset="0"/>
              </a:rPr>
              <a:t> </a:t>
            </a:r>
            <a:endParaRPr lang="pl-PL" altLang="en-US" dirty="0">
              <a:latin typeface="Consolas" panose="020B0609020204030204" pitchFamily="49" charset="0"/>
              <a:ea typeface="Quicksand" charset="0"/>
              <a:cs typeface="Quicksand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  <a:ea typeface="Quicksand" charset="0"/>
                <a:cs typeface="Quicksand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702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błędów – podstawowa zasada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Co jest nie tak z tym kodem?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public void </a:t>
            </a:r>
            <a:r>
              <a:rPr lang="en-US" sz="2400" dirty="0" err="1" smtClean="0">
                <a:latin typeface="Consolas" panose="020B0609020204030204" pitchFamily="49" charset="0"/>
              </a:rPr>
              <a:t>deleteRegistryValueWithKeys</a:t>
            </a:r>
            <a:r>
              <a:rPr lang="en-US" sz="2400" dirty="0" smtClean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</a:rPr>
              <a:t>      </a:t>
            </a:r>
            <a:r>
              <a:rPr lang="en-US" sz="2400" dirty="0" err="1" smtClean="0">
                <a:latin typeface="Consolas" panose="020B0609020204030204" pitchFamily="49" charset="0"/>
              </a:rPr>
              <a:t>internalDeleteRegistryValueWithKeys</a:t>
            </a:r>
            <a:r>
              <a:rPr lang="en-US" sz="2400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</a:rPr>
              <a:t>} catch(</a:t>
            </a:r>
            <a:r>
              <a:rPr lang="en-US" sz="2400" dirty="0" err="1" smtClean="0">
                <a:latin typeface="Consolas" panose="020B0609020204030204" pitchFamily="49" charset="0"/>
              </a:rPr>
              <a:t>RegistryException</a:t>
            </a:r>
            <a:r>
              <a:rPr lang="en-US" sz="2400" dirty="0" smtClean="0">
                <a:latin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</a:rPr>
              <a:t>      </a:t>
            </a:r>
            <a:r>
              <a:rPr lang="en-US" sz="2400" dirty="0" smtClean="0">
                <a:latin typeface="Consolas" panose="020B0609020204030204" pitchFamily="49" charset="0"/>
              </a:rPr>
              <a:t>//should not happen</a:t>
            </a: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11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błędów – podstawowa zasada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24128" y="2302042"/>
            <a:ext cx="9720071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public void </a:t>
            </a:r>
            <a:r>
              <a:rPr lang="en-US" sz="2400" dirty="0" err="1" smtClean="0">
                <a:latin typeface="Consolas" panose="020B0609020204030204" pitchFamily="49" charset="0"/>
              </a:rPr>
              <a:t>deleteRegistryValueWithKeys</a:t>
            </a:r>
            <a:r>
              <a:rPr lang="en-US" sz="2400" dirty="0" smtClean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</a:rPr>
              <a:t>      </a:t>
            </a:r>
            <a:r>
              <a:rPr lang="en-US" sz="2400" dirty="0" err="1" smtClean="0">
                <a:latin typeface="Consolas" panose="020B0609020204030204" pitchFamily="49" charset="0"/>
              </a:rPr>
              <a:t>internalDeleteRegistryValueWithKeys</a:t>
            </a:r>
            <a:r>
              <a:rPr lang="en-US" sz="2400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</a:rPr>
              <a:t>} catch(</a:t>
            </a:r>
            <a:r>
              <a:rPr lang="en-US" sz="2400" dirty="0" err="1" smtClean="0">
                <a:latin typeface="Consolas" panose="020B0609020204030204" pitchFamily="49" charset="0"/>
              </a:rPr>
              <a:t>RegistryException</a:t>
            </a:r>
            <a:r>
              <a:rPr lang="en-US" sz="2400" dirty="0" smtClean="0">
                <a:latin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</a:rPr>
              <a:t>      </a:t>
            </a:r>
            <a:r>
              <a:rPr lang="en-US" sz="2400" dirty="0" smtClean="0">
                <a:latin typeface="Consolas" panose="020B0609020204030204" pitchFamily="49" charset="0"/>
              </a:rPr>
              <a:t>//should not happen</a:t>
            </a: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pl-PL" sz="24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 Brak </a:t>
            </a:r>
            <a:r>
              <a:rPr lang="pl-PL" sz="2400" dirty="0"/>
              <a:t>informacji w logach, że coś poszło źle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 Znacznie </a:t>
            </a:r>
            <a:r>
              <a:rPr lang="pl-PL" sz="2400" dirty="0"/>
              <a:t>utrudnione diagnozowanie błędów w </a:t>
            </a:r>
            <a:r>
              <a:rPr lang="en-US" sz="2400" dirty="0" err="1"/>
              <a:t>działaniu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400" dirty="0" smtClean="0"/>
              <a:t> </a:t>
            </a:r>
            <a:r>
              <a:rPr lang="en-US" sz="2400" dirty="0" err="1" smtClean="0"/>
              <a:t>Trzeba</a:t>
            </a:r>
            <a:r>
              <a:rPr lang="en-US" sz="2400" dirty="0" smtClean="0"/>
              <a:t> </a:t>
            </a:r>
            <a:r>
              <a:rPr lang="en-US" sz="2400" dirty="0" err="1"/>
              <a:t>przerzucić</a:t>
            </a:r>
            <a:r>
              <a:rPr lang="en-US" sz="2400" dirty="0"/>
              <a:t> </a:t>
            </a:r>
            <a:r>
              <a:rPr lang="en-US" sz="2400" dirty="0" err="1"/>
              <a:t>albo</a:t>
            </a:r>
            <a:r>
              <a:rPr lang="en-US" sz="2400" dirty="0"/>
              <a:t> </a:t>
            </a:r>
            <a:r>
              <a:rPr lang="en-US" sz="2400" dirty="0" err="1" smtClean="0"/>
              <a:t>zalogować</a:t>
            </a:r>
            <a:endParaRPr lang="pl-PL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17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błędów – podstawowa zasada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Co jest nie tak z tym kodem?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public void </a:t>
            </a:r>
            <a:r>
              <a:rPr lang="en-US" sz="2400" dirty="0" err="1">
                <a:latin typeface="Consolas" panose="020B0609020204030204" pitchFamily="49" charset="0"/>
              </a:rPr>
              <a:t>deleteRegistryValueWithKeys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internalDeleteRegistryValueWithKeys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</a:rPr>
              <a:t>} catch(</a:t>
            </a:r>
            <a:r>
              <a:rPr lang="en-US" sz="2400" dirty="0" err="1">
                <a:latin typeface="Consolas" panose="020B0609020204030204" pitchFamily="49" charset="0"/>
              </a:rPr>
              <a:t>RegistryException</a:t>
            </a:r>
            <a:r>
              <a:rPr lang="en-US" sz="24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log.error</a:t>
            </a:r>
            <a:r>
              <a:rPr lang="en-US" sz="2400" dirty="0">
                <a:latin typeface="Consolas" panose="020B0609020204030204" pitchFamily="49" charset="0"/>
              </a:rPr>
              <a:t>("Problem with deleting registry key");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500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dirty="0" err="1" smtClean="0"/>
              <a:t>Clean</a:t>
            </a:r>
            <a:r>
              <a:rPr lang="pl-PL" dirty="0" smtClean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Dług </a:t>
            </a:r>
            <a:r>
              <a:rPr lang="pl-PL" dirty="0"/>
              <a:t>technologiczny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dirty="0" err="1" smtClean="0"/>
              <a:t>Refaktoring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Dobre </a:t>
            </a:r>
            <a:r>
              <a:rPr lang="pl-PL" dirty="0"/>
              <a:t>praktyki projektowe i architektoniczne oprogramowania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 KISS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 DRY</a:t>
            </a:r>
            <a:endParaRPr lang="pl-P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 YAGNI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 SOLID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09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błędów – podstawowa zasada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public </a:t>
            </a:r>
            <a:r>
              <a:rPr lang="en-US" sz="2400" dirty="0">
                <a:latin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</a:rPr>
              <a:t>deleteRegistryValueWithKeys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internalDeleteRegistryValueWithKeys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</a:rPr>
              <a:t>} catch(</a:t>
            </a:r>
            <a:r>
              <a:rPr lang="en-US" sz="2400" dirty="0" err="1">
                <a:latin typeface="Consolas" panose="020B0609020204030204" pitchFamily="49" charset="0"/>
              </a:rPr>
              <a:t>RegistryException</a:t>
            </a:r>
            <a:r>
              <a:rPr lang="en-US" sz="24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log.error</a:t>
            </a:r>
            <a:r>
              <a:rPr lang="en-US" sz="2400" dirty="0">
                <a:latin typeface="Consolas" panose="020B0609020204030204" pitchFamily="49" charset="0"/>
              </a:rPr>
              <a:t>("Problem with deleting registry </a:t>
            </a:r>
            <a:r>
              <a:rPr lang="en-US" sz="2400" dirty="0" err="1">
                <a:latin typeface="Consolas" panose="020B0609020204030204" pitchFamily="49" charset="0"/>
              </a:rPr>
              <a:t>ke</a:t>
            </a:r>
            <a:r>
              <a:rPr lang="pl-PL" sz="2400" dirty="0">
                <a:latin typeface="Consolas" panose="020B0609020204030204" pitchFamily="49" charset="0"/>
              </a:rPr>
              <a:t>y”, 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pl-PL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sz="2600" dirty="0" smtClean="0"/>
              <a:t>Wyjątek </a:t>
            </a:r>
            <a:r>
              <a:rPr lang="pl-PL" sz="2600" dirty="0"/>
              <a:t>jako drugi argument, aby zalogować </a:t>
            </a:r>
            <a:r>
              <a:rPr lang="en-US" sz="2600" dirty="0" err="1"/>
              <a:t>również</a:t>
            </a:r>
            <a:r>
              <a:rPr lang="en-US" sz="2600" dirty="0"/>
              <a:t> </a:t>
            </a:r>
            <a:r>
              <a:rPr lang="en-US" sz="2600" dirty="0" err="1"/>
              <a:t>stos</a:t>
            </a:r>
            <a:endParaRPr lang="en-US" sz="2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58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KOMENTARZE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284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Źle: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//Check if payment can be moved to archive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if ((</a:t>
            </a:r>
            <a:r>
              <a:rPr lang="en-US" sz="1400" dirty="0" err="1">
                <a:latin typeface="Consolas" panose="020B0609020204030204" pitchFamily="49" charset="0"/>
              </a:rPr>
              <a:t>payment.isPaid</a:t>
            </a:r>
            <a:r>
              <a:rPr lang="en-US" sz="1400" dirty="0">
                <a:latin typeface="Consolas" panose="020B0609020204030204" pitchFamily="49" charset="0"/>
              </a:rPr>
              <a:t>() &amp;&amp;</a:t>
            </a:r>
          </a:p>
          <a:p>
            <a:pPr marL="0" indent="0">
              <a:buNone/>
            </a:pPr>
            <a:r>
              <a:rPr lang="pl-PL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payment.payDate</a:t>
            </a:r>
            <a:r>
              <a:rPr lang="en-US" sz="1400" dirty="0">
                <a:latin typeface="Consolas" panose="020B0609020204030204" pitchFamily="49" charset="0"/>
              </a:rPr>
              <a:t>() + 30 &lt; </a:t>
            </a:r>
            <a:r>
              <a:rPr lang="en-US" sz="1400" dirty="0" err="1">
                <a:latin typeface="Consolas" panose="020B0609020204030204" pitchFamily="49" charset="0"/>
              </a:rPr>
              <a:t>currentDate</a:t>
            </a:r>
            <a:r>
              <a:rPr lang="en-US" sz="1400" dirty="0">
                <a:latin typeface="Consolas" panose="020B0609020204030204" pitchFamily="49" charset="0"/>
              </a:rPr>
              <a:t> &amp;&amp;</a:t>
            </a:r>
          </a:p>
          <a:p>
            <a:pPr marL="0" indent="0">
              <a:buNone/>
            </a:pPr>
            <a:r>
              <a:rPr lang="pl-PL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payment.isArchiveForbidden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  <a:endParaRPr lang="pl-PL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14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pl-PL" sz="1400" dirty="0">
                <a:latin typeface="Consolas" panose="020B0609020204030204" pitchFamily="49" charset="0"/>
              </a:rPr>
              <a:t>Method </a:t>
            </a:r>
            <a:r>
              <a:rPr lang="pl-PL" sz="1400" dirty="0" err="1">
                <a:latin typeface="Consolas" panose="020B0609020204030204" pitchFamily="49" charset="0"/>
              </a:rPr>
              <a:t>send</a:t>
            </a:r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err="1">
                <a:latin typeface="Consolas" panose="020B0609020204030204" pitchFamily="49" charset="0"/>
              </a:rPr>
              <a:t>message</a:t>
            </a:r>
            <a:r>
              <a:rPr lang="pl-PL" sz="1400" dirty="0">
                <a:latin typeface="Consolas" panose="020B0609020204030204" pitchFamily="49" charset="0"/>
              </a:rPr>
              <a:t> to file</a:t>
            </a:r>
            <a:endParaRPr lang="en-US" sz="14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l-PL" sz="1400" dirty="0">
                <a:latin typeface="Consolas" panose="020B0609020204030204" pitchFamily="49" charset="0"/>
              </a:rPr>
              <a:t>public </a:t>
            </a:r>
            <a:r>
              <a:rPr lang="pl-PL" sz="1400" dirty="0" err="1">
                <a:latin typeface="Consolas" panose="020B0609020204030204" pitchFamily="49" charset="0"/>
              </a:rPr>
              <a:t>void</a:t>
            </a:r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err="1">
                <a:latin typeface="Consolas" panose="020B0609020204030204" pitchFamily="49" charset="0"/>
              </a:rPr>
              <a:t>print</a:t>
            </a:r>
            <a:r>
              <a:rPr lang="pl-PL" sz="1400" dirty="0">
                <a:latin typeface="Consolas" panose="020B0609020204030204" pitchFamily="49" charset="0"/>
              </a:rPr>
              <a:t>(String s) {...}</a:t>
            </a:r>
          </a:p>
          <a:p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>
          <a:xfrm>
            <a:off x="5989319" y="2286001"/>
            <a:ext cx="5159943" cy="284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Dobrze: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if (</a:t>
            </a:r>
            <a:r>
              <a:rPr lang="en-US" sz="1400" dirty="0" err="1">
                <a:latin typeface="Consolas" panose="020B0609020204030204" pitchFamily="49" charset="0"/>
              </a:rPr>
              <a:t>payment.canBeMovedToArchive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  <a:endParaRPr lang="pl-PL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14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endParaRPr lang="pl-PL" sz="14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pl-PL" sz="1400" dirty="0">
                <a:latin typeface="Consolas" panose="020B0609020204030204" pitchFamily="49" charset="0"/>
              </a:rPr>
              <a:t>public </a:t>
            </a:r>
            <a:r>
              <a:rPr lang="pl-PL" sz="1400" dirty="0" err="1">
                <a:latin typeface="Consolas" panose="020B0609020204030204" pitchFamily="49" charset="0"/>
              </a:rPr>
              <a:t>void</a:t>
            </a:r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err="1">
                <a:latin typeface="Consolas" panose="020B0609020204030204" pitchFamily="49" charset="0"/>
              </a:rPr>
              <a:t>sendMessageToFile</a:t>
            </a:r>
            <a:r>
              <a:rPr lang="pl-PL" sz="1400" dirty="0">
                <a:latin typeface="Consolas" panose="020B0609020204030204" pitchFamily="49" charset="0"/>
              </a:rPr>
              <a:t>(String </a:t>
            </a:r>
            <a:r>
              <a:rPr lang="pl-PL" sz="1400" dirty="0" err="1">
                <a:latin typeface="Consolas" panose="020B0609020204030204" pitchFamily="49" charset="0"/>
              </a:rPr>
              <a:t>message</a:t>
            </a:r>
            <a:r>
              <a:rPr lang="pl-PL" sz="1400" dirty="0">
                <a:latin typeface="Consolas" panose="020B0609020204030204" pitchFamily="49" charset="0"/>
              </a:rPr>
              <a:t>) </a:t>
            </a:r>
            <a:r>
              <a:rPr lang="pl-PL" sz="1400" dirty="0" smtClean="0">
                <a:latin typeface="Consolas" panose="020B0609020204030204" pitchFamily="49" charset="0"/>
              </a:rPr>
              <a:t>{...}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31</a:t>
            </a:fld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622818" y="5380672"/>
            <a:ext cx="10733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„Don't comment bad code – rewrite it”</a:t>
            </a:r>
          </a:p>
          <a:p>
            <a:r>
              <a:rPr lang="pl-PL" dirty="0"/>
              <a:t>                                                                       </a:t>
            </a:r>
            <a:r>
              <a:rPr lang="en-US" dirty="0"/>
              <a:t>B. Kernighan </a:t>
            </a:r>
            <a:r>
              <a:rPr lang="en-US" dirty="0" err="1"/>
              <a:t>i</a:t>
            </a:r>
            <a:r>
              <a:rPr lang="en-US" dirty="0"/>
              <a:t> P. </a:t>
            </a:r>
            <a:r>
              <a:rPr lang="en-US" dirty="0" err="1"/>
              <a:t>Plaugher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55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Złe KOMENTARZE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Czytelny kod nie wymaga komentowania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dirty="0" smtClean="0"/>
              <a:t>Jeśli czujesz, że musisz napisać komentarz – unikaj bełkotu, pisz zwięźle i jasno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dirty="0" smtClean="0"/>
              <a:t>Usuwaj powtarzające się komentarze lub takie z generatorów kodu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dirty="0" smtClean="0"/>
              <a:t>Zamiast „komentarzy dziennika” wspomóż się systemem kontroli wersji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dirty="0" smtClean="0"/>
              <a:t>Unikaj nadmiarowości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32</a:t>
            </a:fld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0148">
            <a:off x="6902617" y="4467225"/>
            <a:ext cx="5124450" cy="239077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36837">
            <a:off x="3903165" y="4147990"/>
            <a:ext cx="2847975" cy="257175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6125953" y="6005924"/>
            <a:ext cx="1837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5400" dirty="0">
                <a:solidFill>
                  <a:srgbClr val="333333"/>
                </a:solidFill>
                <a:latin typeface="Segoe UI Emoji" panose="020B0502040204020203" pitchFamily="34" charset="0"/>
              </a:rPr>
              <a:t> 😱 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22655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DOBRE komentarze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24129" y="2286000"/>
            <a:ext cx="1020534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Wyjaśnienie specyficznego zachowania</a:t>
            </a:r>
            <a:endParaRPr lang="pl-PL" sz="18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//</a:t>
            </a:r>
            <a:r>
              <a:rPr lang="pl-PL" dirty="0"/>
              <a:t>TODO – w sytuacjach, gdy w danej chwili nie można czegoś poprawić (ale z umiarem! i trzeba cyklicznie przeglądać i poprawiać</a:t>
            </a:r>
            <a:r>
              <a:rPr lang="pl-PL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dirty="0" smtClean="0"/>
              <a:t>Komentarze prawne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dirty="0" smtClean="0"/>
              <a:t>Ostrzeżenie o konsekwencjach 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33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28899">
            <a:off x="6111950" y="1113219"/>
            <a:ext cx="5048250" cy="14287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176856"/>
            <a:ext cx="4495800" cy="4572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30962">
            <a:off x="6633365" y="4475024"/>
            <a:ext cx="4676775" cy="6858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98" y="4589807"/>
            <a:ext cx="51816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FORMAtowanie</a:t>
            </a:r>
            <a:r>
              <a:rPr lang="pl-PL" dirty="0" smtClean="0"/>
              <a:t> kodu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Celem formatowania jest komunikacja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Oddzielenie koncepcji – każda linia odstępu identyfikuje nowy, oddzielny zamysł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dirty="0" smtClean="0"/>
              <a:t>Odległość pionowa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 Deklaracje zmiennych - powinny znajdować się blisko ich użycia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 Zmienne instancyjne – na początku klasy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 Funkcje zależne – jeśli jedna funkcja wywołuje drugą, to powinny się znajdować blisko siebie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dirty="0" smtClean="0"/>
              <a:t>Koligacja koncepcyjna – grupowanie funkcji o podobnym działaniu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dirty="0" smtClean="0"/>
              <a:t>Długość linijki kodu oraz intencyjne jej łamanie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dirty="0" smtClean="0"/>
              <a:t>Warto zdefiniować własne zasady kodowania i formatowania w zespole, w którym pracujemy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34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650" y="4480073"/>
            <a:ext cx="4160240" cy="89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Sposoby i Narzędzia do analizy kodu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38902" y="1891718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l-PL" sz="2000" dirty="0" smtClean="0"/>
              <a:t> Inspekcja kodu z wykorzystaniem IDE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l-PL" sz="2000" dirty="0"/>
              <a:t> </a:t>
            </a:r>
            <a:r>
              <a:rPr lang="pl-PL" sz="2000" dirty="0" smtClean="0"/>
              <a:t>Wewnątrz zespołowy </a:t>
            </a:r>
            <a:r>
              <a:rPr lang="pl-PL" sz="2000" i="1" dirty="0" err="1"/>
              <a:t>c</a:t>
            </a:r>
            <a:r>
              <a:rPr lang="pl-PL" sz="2000" i="1" dirty="0" err="1" smtClean="0"/>
              <a:t>ode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review</a:t>
            </a:r>
            <a:endParaRPr lang="pl-PL" sz="2000" i="1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l-PL" sz="1600" dirty="0" smtClean="0"/>
              <a:t> Koncepcja git </a:t>
            </a:r>
            <a:r>
              <a:rPr lang="pl-PL" sz="1600" dirty="0" err="1"/>
              <a:t>f</a:t>
            </a:r>
            <a:r>
              <a:rPr lang="pl-PL" sz="1600" dirty="0" err="1" smtClean="0"/>
              <a:t>low</a:t>
            </a:r>
            <a:endParaRPr lang="pl-PL" sz="16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l-PL" sz="1600" dirty="0" smtClean="0"/>
              <a:t> Wspomaganie się narzędziami do zarządzania kodu: </a:t>
            </a:r>
            <a:r>
              <a:rPr lang="pl-PL" sz="1600" dirty="0" err="1" smtClean="0"/>
              <a:t>BitBucket</a:t>
            </a:r>
            <a:r>
              <a:rPr lang="pl-PL" sz="1600" dirty="0" smtClean="0"/>
              <a:t>, </a:t>
            </a:r>
            <a:r>
              <a:rPr lang="pl-PL" sz="1600" dirty="0" err="1" smtClean="0"/>
              <a:t>Github</a:t>
            </a:r>
            <a:r>
              <a:rPr lang="pl-PL" sz="1600" dirty="0" smtClean="0"/>
              <a:t>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l-PL" sz="2000" dirty="0"/>
              <a:t> </a:t>
            </a:r>
            <a:r>
              <a:rPr lang="pl-PL" sz="2000" dirty="0" smtClean="0"/>
              <a:t>Sonar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l-PL" sz="1600" dirty="0" smtClean="0"/>
              <a:t> Analizuje </a:t>
            </a:r>
            <a:r>
              <a:rPr lang="pl-PL" sz="1600" dirty="0"/>
              <a:t>kod zgodnie ze zdefiniowanymi wcześniej zasadami </a:t>
            </a:r>
            <a:r>
              <a:rPr lang="pl-PL" sz="1600" dirty="0" smtClean="0"/>
              <a:t> i </a:t>
            </a:r>
            <a:r>
              <a:rPr lang="pl-PL" sz="1600" dirty="0"/>
              <a:t>w ten sposób </a:t>
            </a:r>
            <a:endParaRPr lang="pl-PL" sz="1600" dirty="0" smtClean="0"/>
          </a:p>
          <a:p>
            <a:pPr marL="128016" lvl="1" indent="0">
              <a:lnSpc>
                <a:spcPct val="100000"/>
              </a:lnSpc>
              <a:buNone/>
            </a:pPr>
            <a:r>
              <a:rPr lang="pl-PL" sz="1600" dirty="0"/>
              <a:t> </a:t>
            </a:r>
            <a:r>
              <a:rPr lang="pl-PL" sz="1600" dirty="0" smtClean="0"/>
              <a:t>  sprawdza</a:t>
            </a:r>
            <a:r>
              <a:rPr lang="pl-PL" sz="1600" dirty="0"/>
              <a:t>, czy te zasady zostały spełnione</a:t>
            </a:r>
            <a:r>
              <a:rPr lang="pl-PL" sz="1600" dirty="0" smtClean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35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928" y="1686874"/>
            <a:ext cx="4272111" cy="3715635"/>
          </a:xfrm>
          <a:prstGeom prst="rect">
            <a:avLst/>
          </a:prstGeom>
        </p:spPr>
      </p:pic>
      <p:pic>
        <p:nvPicPr>
          <p:cNvPr id="1026" name="Picture 2" descr="https://miro.medium.com/max/3980/1*qCEVszWqineBqI3UAYHxU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98" y="4513277"/>
            <a:ext cx="3276684" cy="234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1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Dobre praktyki projektowe i architektoniczne </a:t>
            </a:r>
            <a:r>
              <a:rPr lang="pl-PL" dirty="0" smtClean="0"/>
              <a:t>oprogramowania</a:t>
            </a:r>
            <a:endParaRPr lang="pl-PL" dirty="0"/>
          </a:p>
        </p:txBody>
      </p:sp>
      <p:sp>
        <p:nvSpPr>
          <p:cNvPr id="6" name="Symbol zastępczy obrazu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Symbol zastępczy tekstu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581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Przydatne zasady </a:t>
            </a:r>
            <a:r>
              <a:rPr lang="pl-PL" dirty="0" smtClean="0"/>
              <a:t>projektowe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b="1" dirty="0" smtClean="0"/>
              <a:t>YAGNI</a:t>
            </a:r>
            <a:r>
              <a:rPr lang="pl-PL" dirty="0" smtClean="0"/>
              <a:t> </a:t>
            </a:r>
            <a:r>
              <a:rPr lang="pl-PL" dirty="0"/>
              <a:t>(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 smtClean="0"/>
              <a:t>aren't</a:t>
            </a:r>
            <a:r>
              <a:rPr lang="pl-PL" dirty="0" smtClean="0"/>
              <a:t> gonna </a:t>
            </a:r>
            <a:r>
              <a:rPr lang="pl-PL" dirty="0" err="1" smtClean="0"/>
              <a:t>need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)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b="1" dirty="0" smtClean="0"/>
              <a:t>KISS</a:t>
            </a:r>
            <a:r>
              <a:rPr lang="pl-PL" dirty="0" smtClean="0"/>
              <a:t> </a:t>
            </a:r>
            <a:r>
              <a:rPr lang="pl-PL" dirty="0"/>
              <a:t>(</a:t>
            </a:r>
            <a:r>
              <a:rPr lang="pl-PL" dirty="0" err="1"/>
              <a:t>Keep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simple</a:t>
            </a:r>
            <a:r>
              <a:rPr lang="pl-PL" dirty="0"/>
              <a:t> </a:t>
            </a:r>
            <a:r>
              <a:rPr lang="pl-PL" dirty="0" err="1"/>
              <a:t>stupid</a:t>
            </a:r>
            <a:r>
              <a:rPr lang="pl-PL" dirty="0" smtClean="0"/>
              <a:t>)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b="1" dirty="0" smtClean="0"/>
              <a:t>DRY</a:t>
            </a:r>
            <a:r>
              <a:rPr lang="pl-PL" dirty="0" smtClean="0"/>
              <a:t> </a:t>
            </a:r>
            <a:r>
              <a:rPr lang="pl-PL" dirty="0"/>
              <a:t>(</a:t>
            </a:r>
            <a:r>
              <a:rPr lang="pl-PL" dirty="0" err="1"/>
              <a:t>Don't</a:t>
            </a:r>
            <a:r>
              <a:rPr lang="pl-PL" dirty="0"/>
              <a:t> </a:t>
            </a:r>
            <a:r>
              <a:rPr lang="pl-PL" dirty="0" err="1"/>
              <a:t>repeat</a:t>
            </a:r>
            <a:r>
              <a:rPr lang="pl-PL" dirty="0"/>
              <a:t> </a:t>
            </a:r>
            <a:r>
              <a:rPr lang="pl-PL" dirty="0" err="1"/>
              <a:t>yourself</a:t>
            </a:r>
            <a:r>
              <a:rPr lang="pl-PL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b="1" dirty="0" smtClean="0"/>
              <a:t>SOLID</a:t>
            </a:r>
            <a:endParaRPr lang="pl-PL" b="1" dirty="0"/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Keep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simple</a:t>
            </a:r>
            <a:r>
              <a:rPr lang="pl-PL" dirty="0" smtClean="0"/>
              <a:t> </a:t>
            </a:r>
            <a:r>
              <a:rPr lang="pl-PL" dirty="0" err="1" smtClean="0"/>
              <a:t>stupid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Należy dążyć do prostych i zrozumiałych rozwiązań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Unikaj nadmiarowych i przekombinowanych rozwiązań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Pamiętaj o tym w kontekście pracy zespołowej: to co jest proste i zrozumiałe dla Ciebie, może takie nie być dla innych członków zespołu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14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aren’t</a:t>
            </a:r>
            <a:r>
              <a:rPr lang="pl-PL" dirty="0" smtClean="0"/>
              <a:t> gonna </a:t>
            </a:r>
            <a:r>
              <a:rPr lang="pl-PL" dirty="0" err="1" smtClean="0"/>
              <a:t>need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Nie twórz kodu na zaś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Nie zostawiaj kodu „bo się przyda”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Jeśli fragment kodu jest zbędny, to należy go usunąć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39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820" y="4088480"/>
            <a:ext cx="53149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POLECANA LISTA LEKTUR</a:t>
            </a:r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24" y="2286000"/>
            <a:ext cx="3022790" cy="4022725"/>
          </a:xfrm>
        </p:spPr>
      </p:pic>
      <p:pic>
        <p:nvPicPr>
          <p:cNvPr id="8" name="Symbol zastępczy zawartości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82" y="2286000"/>
            <a:ext cx="3047274" cy="4022725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31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 not </a:t>
            </a:r>
            <a:r>
              <a:rPr lang="pl-PL" dirty="0" err="1" smtClean="0"/>
              <a:t>repeat</a:t>
            </a:r>
            <a:r>
              <a:rPr lang="pl-PL" dirty="0" smtClean="0"/>
              <a:t> </a:t>
            </a:r>
            <a:r>
              <a:rPr lang="pl-PL" dirty="0" err="1" smtClean="0"/>
              <a:t>yourself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Unikaj duplikowania kodu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Zduplikowany kod jest niewygodny w utrzymaniu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Wykonaj ekstrakcję do metody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00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SOLID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5 </a:t>
            </a:r>
            <a:r>
              <a:rPr lang="pl-PL" dirty="0"/>
              <a:t>zasad architektury systemów zaproponowanych przez Roberta. C. Martina, </a:t>
            </a:r>
            <a:r>
              <a:rPr lang="pl-PL" dirty="0" err="1"/>
              <a:t>Uncle</a:t>
            </a:r>
            <a:r>
              <a:rPr lang="pl-PL" dirty="0"/>
              <a:t> Boba.  </a:t>
            </a:r>
          </a:p>
          <a:p>
            <a:r>
              <a:rPr lang="pl-PL" dirty="0"/>
              <a:t>	S - Single </a:t>
            </a:r>
            <a:r>
              <a:rPr lang="pl-PL" dirty="0" err="1"/>
              <a:t>Responsibility</a:t>
            </a:r>
            <a:r>
              <a:rPr lang="pl-PL" dirty="0"/>
              <a:t> </a:t>
            </a:r>
            <a:r>
              <a:rPr lang="pl-PL" dirty="0" err="1"/>
              <a:t>Principle</a:t>
            </a:r>
            <a:r>
              <a:rPr lang="pl-PL" dirty="0"/>
              <a:t> </a:t>
            </a:r>
          </a:p>
          <a:p>
            <a:r>
              <a:rPr lang="pl-PL" dirty="0"/>
              <a:t>	O - Open-</a:t>
            </a:r>
            <a:r>
              <a:rPr lang="pl-PL" dirty="0" err="1"/>
              <a:t>Closed</a:t>
            </a:r>
            <a:r>
              <a:rPr lang="pl-PL" dirty="0"/>
              <a:t> </a:t>
            </a:r>
            <a:r>
              <a:rPr lang="pl-PL" dirty="0" err="1"/>
              <a:t>Principle</a:t>
            </a:r>
            <a:r>
              <a:rPr lang="pl-PL" dirty="0"/>
              <a:t> </a:t>
            </a:r>
          </a:p>
          <a:p>
            <a:r>
              <a:rPr lang="pl-PL" dirty="0"/>
              <a:t>	L - </a:t>
            </a:r>
            <a:r>
              <a:rPr lang="pl-PL" dirty="0" err="1"/>
              <a:t>Liskov</a:t>
            </a:r>
            <a:r>
              <a:rPr lang="pl-PL" dirty="0"/>
              <a:t> </a:t>
            </a:r>
            <a:r>
              <a:rPr lang="pl-PL" dirty="0" err="1"/>
              <a:t>Substitution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r>
              <a:rPr lang="pl-PL" dirty="0"/>
              <a:t> </a:t>
            </a:r>
          </a:p>
          <a:p>
            <a:r>
              <a:rPr lang="pl-PL" dirty="0"/>
              <a:t>	I  - Interface </a:t>
            </a:r>
            <a:r>
              <a:rPr lang="pl-PL" dirty="0" err="1"/>
              <a:t>Segregation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r>
              <a:rPr lang="pl-PL" dirty="0"/>
              <a:t> </a:t>
            </a:r>
          </a:p>
          <a:p>
            <a:r>
              <a:rPr lang="pl-PL" dirty="0"/>
              <a:t>	D -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Inversion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Wg </a:t>
            </a:r>
            <a:r>
              <a:rPr lang="pl-PL" dirty="0" err="1"/>
              <a:t>Uncle</a:t>
            </a:r>
            <a:r>
              <a:rPr lang="pl-PL" dirty="0"/>
              <a:t> Boba – program jest dobrze napisany jeśli łatwo daje się go zmieniać!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4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42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33828"/>
            <a:ext cx="12193057" cy="692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 smtClean="0"/>
              <a:t>SPR - Zasada </a:t>
            </a:r>
            <a:r>
              <a:rPr lang="pl-PL" sz="4800" dirty="0"/>
              <a:t>pojedynczej </a:t>
            </a:r>
            <a:r>
              <a:rPr lang="pl-PL" sz="4800" dirty="0" smtClean="0"/>
              <a:t>odpowiedzialności</a:t>
            </a:r>
            <a:endParaRPr lang="pl-PL" sz="4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24128" y="2286000"/>
            <a:ext cx="8184040" cy="402336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Klasa </a:t>
            </a:r>
            <a:r>
              <a:rPr lang="pl-PL" dirty="0"/>
              <a:t>powinna zmieniać się tylko z jednego powodu czyli powinna być odpowiedzialna tylko za jedną </a:t>
            </a:r>
            <a:r>
              <a:rPr lang="pl-PL" dirty="0" smtClean="0"/>
              <a:t>funkcjonalność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Rezultat</a:t>
            </a:r>
            <a:r>
              <a:rPr lang="pl-PL" dirty="0"/>
              <a:t>: Klasy będą mniejsze i ich cel jasno zdefiniowany, co poprawi </a:t>
            </a:r>
            <a:r>
              <a:rPr lang="pl-PL" dirty="0" smtClean="0"/>
              <a:t>architekturę </a:t>
            </a:r>
            <a:r>
              <a:rPr lang="pl-PL" dirty="0"/>
              <a:t>systemu i ułatwi jego zmianę w przyszłości. Zapobiega powstawaniu Boskich Klas (</a:t>
            </a: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en.wikipedia.org/wiki/God_object</a:t>
            </a:r>
            <a:r>
              <a:rPr lang="pl-PL" dirty="0" smtClean="0"/>
              <a:t> )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Ile odpowiedzialności </a:t>
            </a:r>
            <a:r>
              <a:rPr lang="pl-PL" dirty="0"/>
              <a:t>ma ta klasa?</a:t>
            </a:r>
          </a:p>
          <a:p>
            <a:r>
              <a:rPr lang="pl-PL" dirty="0" err="1">
                <a:latin typeface="Consolas" panose="020B0609020204030204" pitchFamily="49" charset="0"/>
              </a:rPr>
              <a:t>class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Employee</a:t>
            </a:r>
            <a:r>
              <a:rPr lang="pl-PL" dirty="0">
                <a:latin typeface="Consolas" panose="020B0609020204030204" pitchFamily="49" charset="0"/>
              </a:rPr>
              <a:t> { </a:t>
            </a:r>
          </a:p>
          <a:p>
            <a:r>
              <a:rPr lang="pl-PL" dirty="0">
                <a:latin typeface="Consolas" panose="020B0609020204030204" pitchFamily="49" charset="0"/>
              </a:rPr>
              <a:t>    public </a:t>
            </a:r>
            <a:r>
              <a:rPr lang="pl-PL" dirty="0" err="1">
                <a:latin typeface="Consolas" panose="020B0609020204030204" pitchFamily="49" charset="0"/>
              </a:rPr>
              <a:t>Pay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calculatePay</a:t>
            </a:r>
            <a:r>
              <a:rPr lang="pl-PL" dirty="0">
                <a:latin typeface="Consolas" panose="020B0609020204030204" pitchFamily="49" charset="0"/>
              </a:rPr>
              <a:t>() {...} </a:t>
            </a:r>
          </a:p>
          <a:p>
            <a:r>
              <a:rPr lang="pl-PL" dirty="0">
                <a:latin typeface="Consolas" panose="020B0609020204030204" pitchFamily="49" charset="0"/>
              </a:rPr>
              <a:t>    public </a:t>
            </a:r>
            <a:r>
              <a:rPr lang="pl-PL" dirty="0" err="1">
                <a:latin typeface="Consolas" panose="020B0609020204030204" pitchFamily="49" charset="0"/>
              </a:rPr>
              <a:t>void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sendMessage</a:t>
            </a:r>
            <a:r>
              <a:rPr lang="pl-PL" dirty="0">
                <a:latin typeface="Consolas" panose="020B0609020204030204" pitchFamily="49" charset="0"/>
              </a:rPr>
              <a:t>(String </a:t>
            </a:r>
            <a:r>
              <a:rPr lang="pl-PL" dirty="0" err="1">
                <a:latin typeface="Consolas" panose="020B0609020204030204" pitchFamily="49" charset="0"/>
              </a:rPr>
              <a:t>type</a:t>
            </a:r>
            <a:r>
              <a:rPr lang="pl-PL" dirty="0">
                <a:latin typeface="Consolas" panose="020B0609020204030204" pitchFamily="49" charset="0"/>
              </a:rPr>
              <a:t>, String </a:t>
            </a:r>
            <a:r>
              <a:rPr lang="pl-PL" dirty="0" err="1">
                <a:latin typeface="Consolas" panose="020B0609020204030204" pitchFamily="49" charset="0"/>
              </a:rPr>
              <a:t>message</a:t>
            </a:r>
            <a:r>
              <a:rPr lang="pl-PL" dirty="0">
                <a:latin typeface="Consolas" panose="020B0609020204030204" pitchFamily="49" charset="0"/>
              </a:rPr>
              <a:t>) {...} </a:t>
            </a:r>
          </a:p>
          <a:p>
            <a:r>
              <a:rPr lang="pl-PL" dirty="0">
                <a:latin typeface="Consolas" panose="020B0609020204030204" pitchFamily="49" charset="0"/>
              </a:rPr>
              <a:t>    public String </a:t>
            </a:r>
            <a:r>
              <a:rPr lang="pl-PL" dirty="0" err="1">
                <a:latin typeface="Consolas" panose="020B0609020204030204" pitchFamily="49" charset="0"/>
              </a:rPr>
              <a:t>getReport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latin typeface="Consolas" panose="020B0609020204030204" pitchFamily="49" charset="0"/>
              </a:rPr>
              <a:t>int</a:t>
            </a:r>
            <a:r>
              <a:rPr lang="pl-PL" dirty="0">
                <a:latin typeface="Consolas" panose="020B0609020204030204" pitchFamily="49" charset="0"/>
              </a:rPr>
              <a:t> format) {...} </a:t>
            </a:r>
          </a:p>
          <a:p>
            <a:r>
              <a:rPr lang="pl-PL" dirty="0">
                <a:latin typeface="Consolas" panose="020B0609020204030204" pitchFamily="49" charset="0"/>
              </a:rPr>
              <a:t>    public </a:t>
            </a:r>
            <a:r>
              <a:rPr lang="pl-PL" dirty="0" err="1">
                <a:latin typeface="Consolas" panose="020B0609020204030204" pitchFamily="49" charset="0"/>
              </a:rPr>
              <a:t>void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save</a:t>
            </a:r>
            <a:r>
              <a:rPr lang="pl-PL" dirty="0">
                <a:latin typeface="Consolas" panose="020B0609020204030204" pitchFamily="49" charset="0"/>
              </a:rPr>
              <a:t>() {...}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}</a:t>
            </a:r>
            <a:endParaRPr lang="pl-PL" dirty="0">
              <a:latin typeface="Consolas" panose="020B0609020204030204" pitchFamily="49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43</a:t>
            </a:fld>
            <a:endParaRPr lang="pl-PL"/>
          </a:p>
        </p:txBody>
      </p:sp>
      <p:pic>
        <p:nvPicPr>
          <p:cNvPr id="5" name="Picture 3" descr="http://images.cdn.bigcartel.com/bigcartel/product_images/108467001/max_h-1000+max_w-1000/HIUT_POSTERARTWORK.gif"/>
          <p:cNvPicPr>
            <a:picLocks noGrp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733" y="2286000"/>
            <a:ext cx="2686933" cy="399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2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/>
              <a:t>SPR - Zasada pojedynczej odpowiedzialności</a:t>
            </a:r>
          </a:p>
        </p:txBody>
      </p:sp>
      <p:sp>
        <p:nvSpPr>
          <p:cNvPr id="7" name="Symbol zastępczy tekst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Zły przykład </a:t>
            </a:r>
            <a:r>
              <a:rPr lang="pl-PL" dirty="0"/>
              <a:t>– funkcja robi dwie rzeczy – dwa poziomy abstrakcji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public List&lt;</a:t>
            </a:r>
            <a:r>
              <a:rPr lang="pl-PL" sz="1000" dirty="0" err="1">
                <a:latin typeface="Consolas" panose="020B0609020204030204" pitchFamily="49" charset="0"/>
              </a:rPr>
              <a:t>ResultDto</a:t>
            </a:r>
            <a:r>
              <a:rPr lang="pl-PL" sz="1000" dirty="0">
                <a:latin typeface="Consolas" panose="020B0609020204030204" pitchFamily="49" charset="0"/>
              </a:rPr>
              <a:t>&gt; </a:t>
            </a:r>
            <a:r>
              <a:rPr lang="pl-PL" sz="1000" dirty="0" err="1">
                <a:latin typeface="Consolas" panose="020B0609020204030204" pitchFamily="49" charset="0"/>
              </a:rPr>
              <a:t>buildResult</a:t>
            </a:r>
            <a:r>
              <a:rPr lang="pl-PL" sz="1000" dirty="0">
                <a:latin typeface="Consolas" panose="020B0609020204030204" pitchFamily="49" charset="0"/>
              </a:rPr>
              <a:t>(Set&lt;</a:t>
            </a:r>
            <a:r>
              <a:rPr lang="pl-PL" sz="1000" dirty="0" err="1">
                <a:latin typeface="Consolas" panose="020B0609020204030204" pitchFamily="49" charset="0"/>
              </a:rPr>
              <a:t>ResultEntity</a:t>
            </a:r>
            <a:r>
              <a:rPr lang="pl-PL" sz="1000" dirty="0">
                <a:latin typeface="Consolas" panose="020B0609020204030204" pitchFamily="49" charset="0"/>
              </a:rPr>
              <a:t>&gt; </a:t>
            </a:r>
            <a:r>
              <a:rPr lang="pl-PL" sz="1000" dirty="0" err="1">
                <a:latin typeface="Consolas" panose="020B0609020204030204" pitchFamily="49" charset="0"/>
              </a:rPr>
              <a:t>resultSet</a:t>
            </a:r>
            <a:r>
              <a:rPr lang="pl-PL" sz="1000" dirty="0">
                <a:latin typeface="Consolas" panose="020B0609020204030204" pitchFamily="49" charset="0"/>
              </a:rPr>
              <a:t>) {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   List&lt;</a:t>
            </a:r>
            <a:r>
              <a:rPr lang="pl-PL" sz="1000" dirty="0" err="1">
                <a:latin typeface="Consolas" panose="020B0609020204030204" pitchFamily="49" charset="0"/>
              </a:rPr>
              <a:t>ResultDto</a:t>
            </a:r>
            <a:r>
              <a:rPr lang="pl-PL" sz="1000" dirty="0">
                <a:latin typeface="Consolas" panose="020B0609020204030204" pitchFamily="49" charset="0"/>
              </a:rPr>
              <a:t>&gt; </a:t>
            </a:r>
            <a:r>
              <a:rPr lang="pl-PL" sz="1000" dirty="0" err="1">
                <a:latin typeface="Consolas" panose="020B0609020204030204" pitchFamily="49" charset="0"/>
              </a:rPr>
              <a:t>result</a:t>
            </a:r>
            <a:r>
              <a:rPr lang="pl-PL" sz="1000" dirty="0">
                <a:latin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</a:rPr>
              <a:t>new</a:t>
            </a:r>
            <a:r>
              <a:rPr lang="pl-PL" sz="1000" dirty="0">
                <a:latin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</a:rPr>
              <a:t>ArrayList</a:t>
            </a:r>
            <a:r>
              <a:rPr lang="pl-PL" sz="1000" dirty="0">
                <a:latin typeface="Consolas" panose="020B0609020204030204" pitchFamily="49" charset="0"/>
              </a:rPr>
              <a:t>&lt;&gt;();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   for (</a:t>
            </a:r>
            <a:r>
              <a:rPr lang="pl-PL" sz="1000" dirty="0" err="1">
                <a:latin typeface="Consolas" panose="020B0609020204030204" pitchFamily="49" charset="0"/>
              </a:rPr>
              <a:t>ResultEntity</a:t>
            </a:r>
            <a:r>
              <a:rPr lang="pl-PL" sz="1000" dirty="0">
                <a:latin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</a:rPr>
              <a:t>entity</a:t>
            </a:r>
            <a:r>
              <a:rPr lang="pl-PL" sz="1000" dirty="0">
                <a:latin typeface="Consolas" panose="020B0609020204030204" pitchFamily="49" charset="0"/>
              </a:rPr>
              <a:t> : </a:t>
            </a:r>
            <a:r>
              <a:rPr lang="pl-PL" sz="1000" dirty="0" err="1">
                <a:latin typeface="Consolas" panose="020B0609020204030204" pitchFamily="49" charset="0"/>
              </a:rPr>
              <a:t>resultSet</a:t>
            </a:r>
            <a:r>
              <a:rPr lang="pl-PL" sz="1000" dirty="0">
                <a:latin typeface="Consolas" panose="020B0609020204030204" pitchFamily="49" charset="0"/>
              </a:rPr>
              <a:t>) {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     </a:t>
            </a:r>
            <a:r>
              <a:rPr lang="pl-PL" sz="1000" dirty="0" err="1" smtClean="0">
                <a:latin typeface="Consolas" panose="020B0609020204030204" pitchFamily="49" charset="0"/>
              </a:rPr>
              <a:t>ResultDto</a:t>
            </a:r>
            <a:r>
              <a:rPr lang="pl-PL" sz="1000" dirty="0" smtClean="0">
                <a:latin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</a:rPr>
              <a:t>dto</a:t>
            </a:r>
            <a:r>
              <a:rPr lang="pl-PL" sz="1000" dirty="0">
                <a:latin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</a:rPr>
              <a:t>new</a:t>
            </a:r>
            <a:r>
              <a:rPr lang="pl-PL" sz="1000" dirty="0">
                <a:latin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</a:rPr>
              <a:t>ResultDto</a:t>
            </a:r>
            <a:r>
              <a:rPr lang="pl-PL" sz="1000" dirty="0">
                <a:latin typeface="Consolas" panose="020B0609020204030204" pitchFamily="49" charset="0"/>
              </a:rPr>
              <a:t>(); 	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     </a:t>
            </a:r>
            <a:r>
              <a:rPr lang="pl-PL" sz="1000" dirty="0" err="1">
                <a:latin typeface="Consolas" panose="020B0609020204030204" pitchFamily="49" charset="0"/>
              </a:rPr>
              <a:t>dto.setShoeSize</a:t>
            </a:r>
            <a:r>
              <a:rPr lang="pl-PL" sz="1000" dirty="0">
                <a:latin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</a:rPr>
              <a:t>entity.getShoeSize</a:t>
            </a:r>
            <a:r>
              <a:rPr lang="pl-PL" sz="10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 </a:t>
            </a:r>
            <a:r>
              <a:rPr lang="pl-PL" sz="1000" dirty="0" smtClean="0">
                <a:latin typeface="Consolas" panose="020B0609020204030204" pitchFamily="49" charset="0"/>
              </a:rPr>
              <a:t>    </a:t>
            </a:r>
            <a:r>
              <a:rPr lang="pl-PL" sz="1000" dirty="0" err="1" smtClean="0">
                <a:latin typeface="Consolas" panose="020B0609020204030204" pitchFamily="49" charset="0"/>
              </a:rPr>
              <a:t>dto.setNumberOfEarthWorms</a:t>
            </a:r>
            <a:r>
              <a:rPr lang="pl-PL" sz="1000" dirty="0" smtClean="0">
                <a:latin typeface="Consolas" panose="020B0609020204030204" pitchFamily="49" charset="0"/>
              </a:rPr>
              <a:t>(</a:t>
            </a:r>
            <a:r>
              <a:rPr lang="pl-PL" sz="1000" dirty="0" err="1" smtClean="0">
                <a:latin typeface="Consolas" panose="020B0609020204030204" pitchFamily="49" charset="0"/>
              </a:rPr>
              <a:t>entity.getNumberOfEarthWorms</a:t>
            </a:r>
            <a:r>
              <a:rPr lang="pl-PL" sz="1000" dirty="0" smtClean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 </a:t>
            </a:r>
            <a:r>
              <a:rPr lang="pl-PL" sz="1000" dirty="0" smtClean="0">
                <a:latin typeface="Consolas" panose="020B0609020204030204" pitchFamily="49" charset="0"/>
              </a:rPr>
              <a:t>    </a:t>
            </a:r>
            <a:r>
              <a:rPr lang="pl-PL" sz="1000" dirty="0" err="1" smtClean="0">
                <a:latin typeface="Consolas" panose="020B0609020204030204" pitchFamily="49" charset="0"/>
              </a:rPr>
              <a:t>dto.setAge</a:t>
            </a:r>
            <a:r>
              <a:rPr lang="pl-PL" sz="1000" dirty="0" smtClean="0">
                <a:latin typeface="Consolas" panose="020B0609020204030204" pitchFamily="49" charset="0"/>
              </a:rPr>
              <a:t>(</a:t>
            </a:r>
            <a:r>
              <a:rPr lang="pl-PL" sz="1000" dirty="0" err="1" smtClean="0">
                <a:latin typeface="Consolas" panose="020B0609020204030204" pitchFamily="49" charset="0"/>
              </a:rPr>
              <a:t>computeAge</a:t>
            </a:r>
            <a:r>
              <a:rPr lang="pl-PL" sz="1000" dirty="0" smtClean="0">
                <a:latin typeface="Consolas" panose="020B0609020204030204" pitchFamily="49" charset="0"/>
              </a:rPr>
              <a:t>(</a:t>
            </a:r>
            <a:r>
              <a:rPr lang="pl-PL" sz="1000" dirty="0" err="1" smtClean="0">
                <a:latin typeface="Consolas" panose="020B0609020204030204" pitchFamily="49" charset="0"/>
              </a:rPr>
              <a:t>entity.getBirthday</a:t>
            </a:r>
            <a:r>
              <a:rPr lang="pl-PL" sz="1000" dirty="0">
                <a:latin typeface="Consolas" panose="020B0609020204030204" pitchFamily="49" charset="0"/>
              </a:rPr>
              <a:t>()));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     </a:t>
            </a:r>
            <a:r>
              <a:rPr lang="pl-PL" sz="1000" dirty="0" err="1">
                <a:latin typeface="Consolas" panose="020B0609020204030204" pitchFamily="49" charset="0"/>
              </a:rPr>
              <a:t>result.add</a:t>
            </a:r>
            <a:r>
              <a:rPr lang="pl-PL" sz="1000" dirty="0">
                <a:latin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</a:rPr>
              <a:t>dto</a:t>
            </a:r>
            <a:r>
              <a:rPr lang="pl-PL" sz="1000" dirty="0">
                <a:latin typeface="Consolas" panose="020B0609020204030204" pitchFamily="49" charset="0"/>
              </a:rPr>
              <a:t>);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   }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   return </a:t>
            </a:r>
            <a:r>
              <a:rPr lang="pl-PL" sz="1000" dirty="0" err="1">
                <a:latin typeface="Consolas" panose="020B0609020204030204" pitchFamily="49" charset="0"/>
              </a:rPr>
              <a:t>result</a:t>
            </a:r>
            <a:r>
              <a:rPr lang="pl-PL" sz="1000" dirty="0">
                <a:latin typeface="Consolas" panose="020B0609020204030204" pitchFamily="49" charset="0"/>
              </a:rPr>
              <a:t>;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 smtClean="0">
                <a:latin typeface="Consolas" panose="020B0609020204030204" pitchFamily="49" charset="0"/>
              </a:rPr>
              <a:t>}</a:t>
            </a:r>
            <a:endParaRPr lang="pl-PL" sz="1000" dirty="0">
              <a:latin typeface="Consolas" panose="020B0609020204030204" pitchFamily="49" charset="0"/>
            </a:endParaRP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b="1" dirty="0"/>
              <a:t>Dobry przykład</a:t>
            </a:r>
            <a:r>
              <a:rPr lang="pl-PL" b="1" dirty="0" smtClean="0"/>
              <a:t>:</a:t>
            </a:r>
            <a:endParaRPr lang="pl-PL" b="1" dirty="0"/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4"/>
          </p:nvPr>
        </p:nvSpPr>
        <p:spPr>
          <a:xfrm>
            <a:off x="5989320" y="2967787"/>
            <a:ext cx="5821680" cy="364155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public List&lt;</a:t>
            </a:r>
            <a:r>
              <a:rPr lang="pl-PL" sz="1000" dirty="0" err="1">
                <a:latin typeface="Consolas" panose="020B0609020204030204" pitchFamily="49" charset="0"/>
              </a:rPr>
              <a:t>ResultDto</a:t>
            </a:r>
            <a:r>
              <a:rPr lang="pl-PL" sz="1000" dirty="0">
                <a:latin typeface="Consolas" panose="020B0609020204030204" pitchFamily="49" charset="0"/>
              </a:rPr>
              <a:t>&gt; </a:t>
            </a:r>
            <a:r>
              <a:rPr lang="pl-PL" sz="1000" dirty="0" err="1">
                <a:latin typeface="Consolas" panose="020B0609020204030204" pitchFamily="49" charset="0"/>
              </a:rPr>
              <a:t>buildResult</a:t>
            </a:r>
            <a:r>
              <a:rPr lang="pl-PL" sz="1000" dirty="0">
                <a:latin typeface="Consolas" panose="020B0609020204030204" pitchFamily="49" charset="0"/>
              </a:rPr>
              <a:t>(Set&lt;</a:t>
            </a:r>
            <a:r>
              <a:rPr lang="pl-PL" sz="1000" dirty="0" err="1">
                <a:latin typeface="Consolas" panose="020B0609020204030204" pitchFamily="49" charset="0"/>
              </a:rPr>
              <a:t>ResultEntity</a:t>
            </a:r>
            <a:r>
              <a:rPr lang="pl-PL" sz="1000" dirty="0">
                <a:latin typeface="Consolas" panose="020B0609020204030204" pitchFamily="49" charset="0"/>
              </a:rPr>
              <a:t>&gt; </a:t>
            </a:r>
            <a:r>
              <a:rPr lang="pl-PL" sz="1000" dirty="0" err="1">
                <a:latin typeface="Consolas" panose="020B0609020204030204" pitchFamily="49" charset="0"/>
              </a:rPr>
              <a:t>resultSet</a:t>
            </a:r>
            <a:r>
              <a:rPr lang="pl-PL" sz="1000" dirty="0">
                <a:latin typeface="Consolas" panose="020B0609020204030204" pitchFamily="49" charset="0"/>
              </a:rPr>
              <a:t>) {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	List&lt;</a:t>
            </a:r>
            <a:r>
              <a:rPr lang="pl-PL" sz="1000" dirty="0" err="1">
                <a:latin typeface="Consolas" panose="020B0609020204030204" pitchFamily="49" charset="0"/>
              </a:rPr>
              <a:t>ResultDto</a:t>
            </a:r>
            <a:r>
              <a:rPr lang="pl-PL" sz="1000" dirty="0">
                <a:latin typeface="Consolas" panose="020B0609020204030204" pitchFamily="49" charset="0"/>
              </a:rPr>
              <a:t>&gt; </a:t>
            </a:r>
            <a:r>
              <a:rPr lang="pl-PL" sz="1000" dirty="0" err="1">
                <a:latin typeface="Consolas" panose="020B0609020204030204" pitchFamily="49" charset="0"/>
              </a:rPr>
              <a:t>result</a:t>
            </a:r>
            <a:r>
              <a:rPr lang="pl-PL" sz="1000" dirty="0">
                <a:latin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</a:rPr>
              <a:t>new</a:t>
            </a:r>
            <a:r>
              <a:rPr lang="pl-PL" sz="1000" dirty="0">
                <a:latin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</a:rPr>
              <a:t>ArrayList</a:t>
            </a:r>
            <a:r>
              <a:rPr lang="pl-PL" sz="1000" dirty="0">
                <a:latin typeface="Consolas" panose="020B0609020204030204" pitchFamily="49" charset="0"/>
              </a:rPr>
              <a:t>&lt;&gt;();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	for (</a:t>
            </a:r>
            <a:r>
              <a:rPr lang="pl-PL" sz="1000" dirty="0" err="1">
                <a:latin typeface="Consolas" panose="020B0609020204030204" pitchFamily="49" charset="0"/>
              </a:rPr>
              <a:t>ResultEntity</a:t>
            </a:r>
            <a:r>
              <a:rPr lang="pl-PL" sz="1000" dirty="0">
                <a:latin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</a:rPr>
              <a:t>entity</a:t>
            </a:r>
            <a:r>
              <a:rPr lang="pl-PL" sz="1000" dirty="0">
                <a:latin typeface="Consolas" panose="020B0609020204030204" pitchFamily="49" charset="0"/>
              </a:rPr>
              <a:t> : </a:t>
            </a:r>
            <a:r>
              <a:rPr lang="pl-PL" sz="1000" dirty="0" err="1">
                <a:latin typeface="Consolas" panose="020B0609020204030204" pitchFamily="49" charset="0"/>
              </a:rPr>
              <a:t>resultSet</a:t>
            </a:r>
            <a:r>
              <a:rPr lang="pl-PL" sz="1000" dirty="0">
                <a:latin typeface="Consolas" panose="020B0609020204030204" pitchFamily="49" charset="0"/>
              </a:rPr>
              <a:t>) {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		</a:t>
            </a:r>
            <a:r>
              <a:rPr lang="pl-PL" sz="1000" dirty="0" err="1">
                <a:latin typeface="Consolas" panose="020B0609020204030204" pitchFamily="49" charset="0"/>
              </a:rPr>
              <a:t>result.add</a:t>
            </a:r>
            <a:r>
              <a:rPr lang="pl-PL" sz="1000" dirty="0">
                <a:latin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</a:rPr>
              <a:t>toDto</a:t>
            </a:r>
            <a:r>
              <a:rPr lang="pl-PL" sz="1000" dirty="0">
                <a:latin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</a:rPr>
              <a:t>entity</a:t>
            </a:r>
            <a:r>
              <a:rPr lang="pl-PL" sz="1000" dirty="0">
                <a:latin typeface="Consolas" panose="020B0609020204030204" pitchFamily="49" charset="0"/>
              </a:rPr>
              <a:t>));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	}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	return </a:t>
            </a:r>
            <a:r>
              <a:rPr lang="pl-PL" sz="1000" dirty="0" err="1">
                <a:latin typeface="Consolas" panose="020B0609020204030204" pitchFamily="49" charset="0"/>
              </a:rPr>
              <a:t>result</a:t>
            </a:r>
            <a:r>
              <a:rPr lang="pl-PL" sz="1000" dirty="0">
                <a:latin typeface="Consolas" panose="020B0609020204030204" pitchFamily="49" charset="0"/>
              </a:rPr>
              <a:t>;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pl-PL" sz="10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 err="1">
                <a:latin typeface="Consolas" panose="020B0609020204030204" pitchFamily="49" charset="0"/>
              </a:rPr>
              <a:t>private</a:t>
            </a:r>
            <a:r>
              <a:rPr lang="pl-PL" sz="1000" dirty="0">
                <a:latin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</a:rPr>
              <a:t>ResultDto</a:t>
            </a:r>
            <a:r>
              <a:rPr lang="pl-PL" sz="1000" dirty="0">
                <a:latin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</a:rPr>
              <a:t>toDto</a:t>
            </a:r>
            <a:r>
              <a:rPr lang="pl-PL" sz="1000" dirty="0">
                <a:latin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</a:rPr>
              <a:t>ResultEntity</a:t>
            </a:r>
            <a:r>
              <a:rPr lang="pl-PL" sz="1000" dirty="0">
                <a:latin typeface="Consolas" panose="020B0609020204030204" pitchFamily="49" charset="0"/>
              </a:rPr>
              <a:t>) {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	</a:t>
            </a:r>
            <a:r>
              <a:rPr lang="pl-PL" sz="1000" dirty="0" err="1">
                <a:latin typeface="Consolas" panose="020B0609020204030204" pitchFamily="49" charset="0"/>
              </a:rPr>
              <a:t>ResultDto</a:t>
            </a:r>
            <a:r>
              <a:rPr lang="pl-PL" sz="1000" dirty="0">
                <a:latin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</a:rPr>
              <a:t>dto</a:t>
            </a:r>
            <a:r>
              <a:rPr lang="pl-PL" sz="1000" dirty="0">
                <a:latin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</a:rPr>
              <a:t>new</a:t>
            </a:r>
            <a:r>
              <a:rPr lang="pl-PL" sz="1000" dirty="0">
                <a:latin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</a:rPr>
              <a:t>ResultDto</a:t>
            </a:r>
            <a:r>
              <a:rPr lang="pl-PL" sz="1000" dirty="0">
                <a:latin typeface="Consolas" panose="020B0609020204030204" pitchFamily="49" charset="0"/>
              </a:rPr>
              <a:t>();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	</a:t>
            </a:r>
            <a:r>
              <a:rPr lang="pl-PL" sz="1000" dirty="0" err="1">
                <a:latin typeface="Consolas" panose="020B0609020204030204" pitchFamily="49" charset="0"/>
              </a:rPr>
              <a:t>dto.setShoeSize</a:t>
            </a:r>
            <a:r>
              <a:rPr lang="pl-PL" sz="1000" dirty="0">
                <a:latin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</a:rPr>
              <a:t>entity.getShoeSize</a:t>
            </a:r>
            <a:r>
              <a:rPr lang="pl-PL" sz="1000" dirty="0">
                <a:latin typeface="Consolas" panose="020B0609020204030204" pitchFamily="49" charset="0"/>
              </a:rPr>
              <a:t>()); 	</a:t>
            </a:r>
            <a:endParaRPr lang="pl-PL" sz="1000" dirty="0" smtClean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 smtClean="0">
                <a:latin typeface="Consolas" panose="020B0609020204030204" pitchFamily="49" charset="0"/>
              </a:rPr>
              <a:t>            </a:t>
            </a:r>
            <a:r>
              <a:rPr lang="pl-PL" sz="1000" dirty="0" err="1" smtClean="0">
                <a:latin typeface="Consolas" panose="020B0609020204030204" pitchFamily="49" charset="0"/>
              </a:rPr>
              <a:t>dto.setNumberOfEarthWorms</a:t>
            </a:r>
            <a:r>
              <a:rPr lang="pl-PL" sz="1000" dirty="0" smtClean="0">
                <a:latin typeface="Consolas" panose="020B0609020204030204" pitchFamily="49" charset="0"/>
              </a:rPr>
              <a:t>(</a:t>
            </a:r>
            <a:r>
              <a:rPr lang="pl-PL" sz="1000" dirty="0" err="1" smtClean="0">
                <a:latin typeface="Consolas" panose="020B0609020204030204" pitchFamily="49" charset="0"/>
              </a:rPr>
              <a:t>entity.getNumberOfEarthWorms</a:t>
            </a:r>
            <a:r>
              <a:rPr lang="pl-PL" sz="1000" dirty="0" smtClean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 smtClean="0">
                <a:latin typeface="Consolas" panose="020B0609020204030204" pitchFamily="49" charset="0"/>
              </a:rPr>
              <a:t> </a:t>
            </a:r>
            <a:r>
              <a:rPr lang="pl-PL" sz="1000" dirty="0">
                <a:latin typeface="Consolas" panose="020B0609020204030204" pitchFamily="49" charset="0"/>
              </a:rPr>
              <a:t>	</a:t>
            </a:r>
            <a:r>
              <a:rPr lang="pl-PL" sz="1000" dirty="0" err="1">
                <a:latin typeface="Consolas" panose="020B0609020204030204" pitchFamily="49" charset="0"/>
              </a:rPr>
              <a:t>dto.setAge</a:t>
            </a:r>
            <a:r>
              <a:rPr lang="pl-PL" sz="1000" dirty="0">
                <a:latin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</a:rPr>
              <a:t>computeAge</a:t>
            </a:r>
            <a:r>
              <a:rPr lang="pl-PL" sz="1000" dirty="0">
                <a:latin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</a:rPr>
              <a:t>entity.getBirthday</a:t>
            </a:r>
            <a:r>
              <a:rPr lang="pl-PL" sz="1000" dirty="0">
                <a:latin typeface="Consolas" panose="020B0609020204030204" pitchFamily="49" charset="0"/>
              </a:rPr>
              <a:t>()));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>
                <a:latin typeface="Consolas" panose="020B0609020204030204" pitchFamily="49" charset="0"/>
              </a:rPr>
              <a:t>	return </a:t>
            </a:r>
            <a:r>
              <a:rPr lang="pl-PL" sz="1000" dirty="0" err="1">
                <a:latin typeface="Consolas" panose="020B0609020204030204" pitchFamily="49" charset="0"/>
              </a:rPr>
              <a:t>dto</a:t>
            </a:r>
            <a:r>
              <a:rPr lang="pl-PL" sz="1000" dirty="0">
                <a:latin typeface="Consolas" panose="020B0609020204030204" pitchFamily="49" charset="0"/>
              </a:rPr>
              <a:t>;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l-PL" sz="1000" dirty="0" smtClean="0">
                <a:latin typeface="Consolas" panose="020B0609020204030204" pitchFamily="49" charset="0"/>
              </a:rPr>
              <a:t>}</a:t>
            </a:r>
            <a:endParaRPr lang="pl-PL" sz="1000" dirty="0">
              <a:latin typeface="Consolas" panose="020B0609020204030204" pitchFamily="49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16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45</a:t>
            </a:fld>
            <a:endParaRPr lang="pl-P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7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OCP - Zasada </a:t>
            </a:r>
            <a:r>
              <a:rPr lang="pl-PL" dirty="0" smtClean="0"/>
              <a:t>otwarte-zamknięte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Klasa </a:t>
            </a:r>
            <a:r>
              <a:rPr lang="pl-PL" dirty="0"/>
              <a:t>powinna być otwarta na rozszerzenie i zamknięta na modyfikacje.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Oznacza </a:t>
            </a:r>
            <a:r>
              <a:rPr lang="pl-PL" dirty="0"/>
              <a:t>to, że nowe funkcjonalności powinny być realizowane przez dziedziczenie (kompozycję, dekorację etc.) a nie przez zmianę już istniejących klas (oczywiście za wyłączeniem </a:t>
            </a:r>
            <a:r>
              <a:rPr lang="pl-PL" dirty="0" err="1"/>
              <a:t>bug</a:t>
            </a:r>
            <a:r>
              <a:rPr lang="pl-PL" dirty="0"/>
              <a:t> </a:t>
            </a:r>
            <a:r>
              <a:rPr lang="pl-PL" dirty="0" err="1"/>
              <a:t>fixingu</a:t>
            </a:r>
            <a:r>
              <a:rPr lang="pl-PL" dirty="0"/>
              <a:t>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r>
              <a:rPr lang="pl-PL" dirty="0" smtClean="0"/>
              <a:t>)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Rezultat</a:t>
            </a:r>
            <a:r>
              <a:rPr lang="pl-PL" dirty="0"/>
              <a:t>: </a:t>
            </a:r>
            <a:endParaRPr lang="pl-PL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 Trudniej </a:t>
            </a:r>
            <a:r>
              <a:rPr lang="pl-PL" dirty="0"/>
              <a:t>zepsuć coś, co już działało </a:t>
            </a:r>
            <a:endParaRPr lang="pl-PL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dirty="0" smtClean="0"/>
              <a:t>Powstaje </a:t>
            </a:r>
            <a:r>
              <a:rPr lang="pl-PL" dirty="0"/>
              <a:t>obiektowa architektura kodu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81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OCP - Zasada otwarte-zamknięte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Źle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latin typeface="Consolas" panose="020B0609020204030204" pitchFamily="49" charset="0"/>
              </a:rPr>
              <a:t>GraphicEditor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latin typeface="Consolas" panose="020B0609020204030204" pitchFamily="49" charset="0"/>
              </a:rPr>
              <a:t>public void </a:t>
            </a:r>
            <a:r>
              <a:rPr lang="en-US" sz="1200" dirty="0" err="1">
                <a:latin typeface="Consolas" panose="020B0609020204030204" pitchFamily="49" charset="0"/>
              </a:rPr>
              <a:t>drawShape</a:t>
            </a:r>
            <a:r>
              <a:rPr lang="en-US" sz="1200" dirty="0">
                <a:latin typeface="Consolas" panose="020B0609020204030204" pitchFamily="49" charset="0"/>
              </a:rPr>
              <a:t>(Shape shape) {</a:t>
            </a:r>
          </a:p>
          <a:p>
            <a:pPr marL="0" indent="0">
              <a:buNone/>
            </a:pPr>
            <a:r>
              <a:rPr lang="pl-PL" sz="1200" dirty="0">
                <a:latin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</a:rPr>
              <a:t>if (shape</a:t>
            </a:r>
            <a:r>
              <a:rPr lang="pl-PL" sz="1200" dirty="0">
                <a:latin typeface="Consolas" panose="020B0609020204030204" pitchFamily="49" charset="0"/>
              </a:rPr>
              <a:t>.</a:t>
            </a:r>
            <a:r>
              <a:rPr lang="pl-PL" sz="1200" dirty="0" err="1">
                <a:latin typeface="Consolas" panose="020B0609020204030204" pitchFamily="49" charset="0"/>
              </a:rPr>
              <a:t>is</a:t>
            </a:r>
            <a:r>
              <a:rPr lang="en-US" sz="1200" dirty="0">
                <a:latin typeface="Consolas" panose="020B0609020204030204" pitchFamily="49" charset="0"/>
              </a:rPr>
              <a:t>Circle</a:t>
            </a:r>
            <a:r>
              <a:rPr lang="pl-PL" sz="1200" dirty="0">
                <a:latin typeface="Consolas" panose="020B0609020204030204" pitchFamily="49" charset="0"/>
              </a:rPr>
              <a:t>()</a:t>
            </a:r>
            <a:r>
              <a:rPr lang="en-US" sz="12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buNone/>
            </a:pPr>
            <a:r>
              <a:rPr lang="pl-PL" sz="1200" dirty="0">
                <a:latin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</a:rPr>
              <a:t>else if (shape</a:t>
            </a:r>
            <a:r>
              <a:rPr lang="pl-PL" sz="1200" dirty="0">
                <a:latin typeface="Consolas" panose="020B0609020204030204" pitchFamily="49" charset="0"/>
              </a:rPr>
              <a:t>.</a:t>
            </a:r>
            <a:r>
              <a:rPr lang="pl-PL" sz="1200" dirty="0" err="1">
                <a:latin typeface="Consolas" panose="020B0609020204030204" pitchFamily="49" charset="0"/>
              </a:rPr>
              <a:t>is</a:t>
            </a:r>
            <a:r>
              <a:rPr lang="en-US" sz="1200" dirty="0">
                <a:latin typeface="Consolas" panose="020B0609020204030204" pitchFamily="49" charset="0"/>
              </a:rPr>
              <a:t>Rectangle</a:t>
            </a:r>
            <a:r>
              <a:rPr lang="pl-PL" sz="1200" dirty="0">
                <a:latin typeface="Consolas" panose="020B0609020204030204" pitchFamily="49" charset="0"/>
              </a:rPr>
              <a:t>()</a:t>
            </a:r>
            <a:r>
              <a:rPr lang="en-US" sz="12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buNone/>
            </a:pPr>
            <a:r>
              <a:rPr lang="pl-PL" sz="1200" dirty="0">
                <a:latin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pl-PL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pl-PL" sz="1200" dirty="0">
              <a:latin typeface="Consolas" panose="020B0609020204030204" pitchFamily="49" charset="0"/>
            </a:endParaRP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Dobrze</a:t>
            </a:r>
            <a:endParaRPr lang="pl-PL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</a:rPr>
              <a:t>GraphicEditor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</a:rPr>
              <a:t>public void </a:t>
            </a:r>
            <a:r>
              <a:rPr lang="en-US" sz="2400" dirty="0" err="1">
                <a:latin typeface="Consolas" panose="020B0609020204030204" pitchFamily="49" charset="0"/>
              </a:rPr>
              <a:t>drawShape</a:t>
            </a:r>
            <a:r>
              <a:rPr lang="en-US" sz="2400" dirty="0">
                <a:latin typeface="Consolas" panose="020B0609020204030204" pitchFamily="49" charset="0"/>
              </a:rPr>
              <a:t>(Shape shape) {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shape.draw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pl-PL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interface Shape {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</a:rPr>
              <a:t>void draw();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pl-PL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 err="1">
                <a:latin typeface="Consolas" panose="020B0609020204030204" pitchFamily="49" charset="0"/>
              </a:rPr>
              <a:t>class</a:t>
            </a:r>
            <a:r>
              <a:rPr lang="pl-PL" sz="2400" dirty="0">
                <a:latin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</a:rPr>
              <a:t>Circle</a:t>
            </a:r>
            <a:r>
              <a:rPr lang="pl-PL" sz="2400" dirty="0">
                <a:latin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</a:rPr>
              <a:t>implements</a:t>
            </a:r>
            <a:r>
              <a:rPr lang="pl-PL" sz="2400" dirty="0">
                <a:latin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</a:rPr>
              <a:t>Shape</a:t>
            </a:r>
            <a:r>
              <a:rPr lang="pl-PL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2400" dirty="0">
                <a:latin typeface="Consolas" panose="020B0609020204030204" pitchFamily="49" charset="0"/>
              </a:rPr>
              <a:t>   </a:t>
            </a:r>
            <a:r>
              <a:rPr lang="pl-PL" sz="2400" dirty="0" err="1">
                <a:latin typeface="Consolas" panose="020B0609020204030204" pitchFamily="49" charset="0"/>
              </a:rPr>
              <a:t>void</a:t>
            </a:r>
            <a:r>
              <a:rPr lang="pl-PL" sz="2400" dirty="0">
                <a:latin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</a:rPr>
              <a:t>draw</a:t>
            </a:r>
            <a:r>
              <a:rPr lang="pl-PL" sz="2400" dirty="0">
                <a:latin typeface="Consolas" panose="020B0609020204030204" pitchFamily="49" charset="0"/>
              </a:rPr>
              <a:t>() { ... }</a:t>
            </a: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705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48</a:t>
            </a:fld>
            <a:endParaRPr lang="pl-P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6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LSP - </a:t>
            </a:r>
            <a:r>
              <a:rPr lang="en-US" dirty="0" err="1"/>
              <a:t>Zasada</a:t>
            </a:r>
            <a:r>
              <a:rPr lang="en-US" dirty="0"/>
              <a:t> </a:t>
            </a:r>
            <a:r>
              <a:rPr lang="en-US" dirty="0" err="1"/>
              <a:t>podstawienia</a:t>
            </a:r>
            <a:r>
              <a:rPr lang="en-US" dirty="0"/>
              <a:t> </a:t>
            </a:r>
            <a:r>
              <a:rPr lang="en-US" dirty="0" err="1" smtClean="0"/>
              <a:t>Liskov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1676400"/>
          </a:xfrm>
        </p:spPr>
        <p:txBody>
          <a:bodyPr>
            <a:normAutofit/>
          </a:bodyPr>
          <a:lstStyle/>
          <a:p>
            <a:r>
              <a:rPr lang="pl-PL" sz="1800" dirty="0"/>
              <a:t>Barbara </a:t>
            </a:r>
            <a:r>
              <a:rPr lang="pl-PL" sz="1800" dirty="0" err="1"/>
              <a:t>Liskov</a:t>
            </a:r>
            <a:r>
              <a:rPr lang="pl-PL" sz="1800" dirty="0"/>
              <a:t>: </a:t>
            </a:r>
            <a:r>
              <a:rPr lang="pl-PL" sz="1800" i="1" dirty="0"/>
              <a:t>”Kod który używa klasy typu A musi być w stanie użyć podklasy A bez wiedzy o tym”.</a:t>
            </a:r>
          </a:p>
          <a:p>
            <a:r>
              <a:rPr lang="pl-PL" sz="1800" dirty="0" smtClean="0"/>
              <a:t>Wszystkie </a:t>
            </a:r>
            <a:r>
              <a:rPr lang="pl-PL" sz="1800" dirty="0"/>
              <a:t>podklasy muszą działać w ten sam sposób jak klasa bazowa. Oczywiście specyficzne zachowania w </a:t>
            </a:r>
            <a:r>
              <a:rPr lang="pl-PL" sz="1800" dirty="0" smtClean="0"/>
              <a:t>podklasie </a:t>
            </a:r>
            <a:r>
              <a:rPr lang="pl-PL" sz="1800" dirty="0"/>
              <a:t>mogą być inne niż w klasie bazowej ale muszą być zgodne z oczekiwanym zachowaniem w klasie bazowej. Zasada zapewnia, że podklasa spełnia kontrakt zdefiniowany przez </a:t>
            </a:r>
            <a:r>
              <a:rPr lang="pl-PL" sz="1800" dirty="0" smtClean="0"/>
              <a:t>klasę rodzica.</a:t>
            </a:r>
            <a:endParaRPr lang="pl-PL" sz="18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49</a:t>
            </a:fld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1175658" y="3962400"/>
            <a:ext cx="2490652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public class Rectangle {	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en-US" sz="1050" dirty="0">
                <a:latin typeface="Consolas" panose="020B0609020204030204" pitchFamily="49" charset="0"/>
              </a:rPr>
              <a:t>protected double a;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en-US" sz="1050" dirty="0">
                <a:latin typeface="Consolas" panose="020B0609020204030204" pitchFamily="49" charset="0"/>
              </a:rPr>
              <a:t>protected double b;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en-US" sz="1050" dirty="0">
                <a:latin typeface="Consolas" panose="020B0609020204030204" pitchFamily="49" charset="0"/>
              </a:rPr>
              <a:t>public void </a:t>
            </a:r>
            <a:r>
              <a:rPr lang="en-US" sz="1050" dirty="0" err="1">
                <a:latin typeface="Consolas" panose="020B0609020204030204" pitchFamily="49" charset="0"/>
              </a:rPr>
              <a:t>setA</a:t>
            </a:r>
            <a:r>
              <a:rPr lang="en-US" sz="1050" dirty="0">
                <a:latin typeface="Consolas" panose="020B0609020204030204" pitchFamily="49" charset="0"/>
              </a:rPr>
              <a:t>(double a) {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this.a</a:t>
            </a:r>
            <a:r>
              <a:rPr lang="en-US" sz="1050" dirty="0">
                <a:latin typeface="Consolas" panose="020B0609020204030204" pitchFamily="49" charset="0"/>
              </a:rPr>
              <a:t> = a;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en-US" sz="1050" dirty="0">
                <a:latin typeface="Consolas" panose="020B0609020204030204" pitchFamily="49" charset="0"/>
              </a:rPr>
              <a:t>}</a:t>
            </a:r>
            <a:endParaRPr lang="pl-PL" sz="1050" dirty="0">
              <a:latin typeface="Consolas" panose="020B0609020204030204" pitchFamily="49" charset="0"/>
            </a:endParaRPr>
          </a:p>
          <a:p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en-US" sz="1050" dirty="0">
                <a:latin typeface="Consolas" panose="020B0609020204030204" pitchFamily="49" charset="0"/>
              </a:rPr>
              <a:t>public void </a:t>
            </a:r>
            <a:r>
              <a:rPr lang="en-US" sz="1050" dirty="0" err="1">
                <a:latin typeface="Consolas" panose="020B0609020204030204" pitchFamily="49" charset="0"/>
              </a:rPr>
              <a:t>setB</a:t>
            </a:r>
            <a:r>
              <a:rPr lang="en-US" sz="1050" dirty="0">
                <a:latin typeface="Consolas" panose="020B0609020204030204" pitchFamily="49" charset="0"/>
              </a:rPr>
              <a:t>(double b) {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this.b</a:t>
            </a:r>
            <a:r>
              <a:rPr lang="en-US" sz="1050" dirty="0">
                <a:latin typeface="Consolas" panose="020B0609020204030204" pitchFamily="49" charset="0"/>
              </a:rPr>
              <a:t> = b;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en-US" sz="1050" dirty="0">
                <a:latin typeface="Consolas" panose="020B0609020204030204" pitchFamily="49" charset="0"/>
              </a:rPr>
              <a:t>}</a:t>
            </a:r>
            <a:r>
              <a:rPr lang="pl-PL" sz="1050" dirty="0">
                <a:latin typeface="Consolas" panose="020B0609020204030204" pitchFamily="49" charset="0"/>
              </a:rPr>
              <a:t> 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en-US" sz="1050" dirty="0">
                <a:latin typeface="Consolas" panose="020B0609020204030204" pitchFamily="49" charset="0"/>
              </a:rPr>
              <a:t>public double </a:t>
            </a:r>
            <a:r>
              <a:rPr lang="en-US" sz="1050" dirty="0" err="1">
                <a:latin typeface="Consolas" panose="020B0609020204030204" pitchFamily="49" charset="0"/>
              </a:rPr>
              <a:t>getArea</a:t>
            </a:r>
            <a:r>
              <a:rPr lang="en-US" sz="1050" dirty="0">
                <a:latin typeface="Consolas" panose="020B0609020204030204" pitchFamily="49" charset="0"/>
              </a:rPr>
              <a:t>() {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    </a:t>
            </a:r>
            <a:r>
              <a:rPr lang="en-US" sz="1050" dirty="0">
                <a:latin typeface="Consolas" panose="020B0609020204030204" pitchFamily="49" charset="0"/>
              </a:rPr>
              <a:t>return a * b;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en-US" sz="1050" dirty="0">
                <a:latin typeface="Consolas" panose="020B0609020204030204" pitchFamily="49" charset="0"/>
              </a:rPr>
              <a:t>}</a:t>
            </a:r>
            <a:endParaRPr lang="pl-PL" sz="1050" dirty="0">
              <a:latin typeface="Consolas" panose="020B0609020204030204" pitchFamily="49" charset="0"/>
            </a:endParaRPr>
          </a:p>
          <a:p>
            <a:r>
              <a:rPr lang="pl-PL" sz="105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4241075" y="4024231"/>
            <a:ext cx="30915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</a:rPr>
              <a:t>public </a:t>
            </a:r>
            <a:r>
              <a:rPr lang="en-US" sz="1050" dirty="0">
                <a:latin typeface="Consolas" panose="020B0609020204030204" pitchFamily="49" charset="0"/>
              </a:rPr>
              <a:t>class Square extends </a:t>
            </a:r>
            <a:r>
              <a:rPr lang="en-US" sz="1050" dirty="0" smtClean="0">
                <a:latin typeface="Consolas" panose="020B0609020204030204" pitchFamily="49" charset="0"/>
              </a:rPr>
              <a:t>Rectangle</a:t>
            </a:r>
            <a:r>
              <a:rPr lang="pl-PL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</a:rPr>
              <a:t>{</a:t>
            </a:r>
            <a:r>
              <a:rPr lang="en-US" sz="1050" dirty="0">
                <a:latin typeface="Consolas" panose="020B0609020204030204" pitchFamily="49" charset="0"/>
              </a:rPr>
              <a:t>	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 </a:t>
            </a:r>
            <a:r>
              <a:rPr lang="en-US" sz="1050" dirty="0">
                <a:latin typeface="Consolas" panose="020B0609020204030204" pitchFamily="49" charset="0"/>
              </a:rPr>
              <a:t>@Override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 </a:t>
            </a:r>
            <a:r>
              <a:rPr lang="en-US" sz="1050" dirty="0">
                <a:latin typeface="Consolas" panose="020B0609020204030204" pitchFamily="49" charset="0"/>
              </a:rPr>
              <a:t>public void set</a:t>
            </a:r>
            <a:r>
              <a:rPr lang="pl-PL" sz="1050" dirty="0">
                <a:latin typeface="Consolas" panose="020B0609020204030204" pitchFamily="49" charset="0"/>
              </a:rPr>
              <a:t>A</a:t>
            </a:r>
            <a:r>
              <a:rPr lang="en-US" sz="1050" dirty="0">
                <a:latin typeface="Consolas" panose="020B0609020204030204" pitchFamily="49" charset="0"/>
              </a:rPr>
              <a:t>(double </a:t>
            </a:r>
            <a:r>
              <a:rPr lang="pl-PL" sz="1050" dirty="0">
                <a:latin typeface="Consolas" panose="020B0609020204030204" pitchFamily="49" charset="0"/>
              </a:rPr>
              <a:t>a</a:t>
            </a:r>
            <a:r>
              <a:rPr lang="en-US" sz="1050" dirty="0">
                <a:latin typeface="Consolas" panose="020B0609020204030204" pitchFamily="49" charset="0"/>
              </a:rPr>
              <a:t>) {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     </a:t>
            </a:r>
            <a:r>
              <a:rPr lang="pl-PL" sz="1050" dirty="0" err="1">
                <a:latin typeface="Consolas" panose="020B0609020204030204" pitchFamily="49" charset="0"/>
              </a:rPr>
              <a:t>this.b</a:t>
            </a:r>
            <a:r>
              <a:rPr lang="en-US" sz="1050" dirty="0">
                <a:latin typeface="Consolas" panose="020B0609020204030204" pitchFamily="49" charset="0"/>
              </a:rPr>
              <a:t> = </a:t>
            </a:r>
            <a:r>
              <a:rPr lang="pl-PL" sz="1050" dirty="0">
                <a:latin typeface="Consolas" panose="020B0609020204030204" pitchFamily="49" charset="0"/>
              </a:rPr>
              <a:t>a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     </a:t>
            </a:r>
            <a:r>
              <a:rPr lang="en-US" sz="1050" dirty="0">
                <a:latin typeface="Consolas" panose="020B0609020204030204" pitchFamily="49" charset="0"/>
              </a:rPr>
              <a:t>this.</a:t>
            </a:r>
            <a:r>
              <a:rPr lang="pl-PL" sz="1050" dirty="0">
                <a:latin typeface="Consolas" panose="020B0609020204030204" pitchFamily="49" charset="0"/>
              </a:rPr>
              <a:t>a</a:t>
            </a:r>
            <a:r>
              <a:rPr lang="en-US" sz="1050" dirty="0">
                <a:latin typeface="Consolas" panose="020B0609020204030204" pitchFamily="49" charset="0"/>
              </a:rPr>
              <a:t> = </a:t>
            </a:r>
            <a:r>
              <a:rPr lang="pl-PL" sz="1050" dirty="0">
                <a:latin typeface="Consolas" panose="020B0609020204030204" pitchFamily="49" charset="0"/>
              </a:rPr>
              <a:t>a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  <a:endParaRPr lang="pl-PL" sz="1050" dirty="0">
              <a:latin typeface="Consolas" panose="020B0609020204030204" pitchFamily="49" charset="0"/>
            </a:endParaRPr>
          </a:p>
          <a:p>
            <a:r>
              <a:rPr lang="pl-PL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 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 // Co z </a:t>
            </a:r>
            <a:r>
              <a:rPr lang="pl-PL" sz="1050" dirty="0" err="1">
                <a:latin typeface="Consolas" panose="020B0609020204030204" pitchFamily="49" charset="0"/>
              </a:rPr>
              <a:t>setB</a:t>
            </a:r>
            <a:r>
              <a:rPr lang="pl-PL" sz="1050" dirty="0">
                <a:latin typeface="Consolas" panose="020B0609020204030204" pitchFamily="49" charset="0"/>
              </a:rPr>
              <a:t>() ?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}</a:t>
            </a:r>
            <a:endParaRPr lang="pl-PL" sz="1050" dirty="0">
              <a:latin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 flipH="1">
            <a:off x="7639593" y="3962400"/>
            <a:ext cx="359446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public static void main(String[] </a:t>
            </a:r>
            <a:r>
              <a:rPr lang="en-US" sz="1050" dirty="0" err="1">
                <a:latin typeface="Consolas" panose="020B0609020204030204" pitchFamily="49" charset="0"/>
              </a:rPr>
              <a:t>args</a:t>
            </a:r>
            <a:r>
              <a:rPr lang="en-US" sz="1050" dirty="0">
                <a:latin typeface="Consolas" panose="020B0609020204030204" pitchFamily="49" charset="0"/>
              </a:rPr>
              <a:t>) {</a:t>
            </a:r>
            <a:endParaRPr lang="pl-PL" sz="1050" dirty="0">
              <a:latin typeface="Consolas" panose="020B0609020204030204" pitchFamily="49" charset="0"/>
            </a:endParaRPr>
          </a:p>
          <a:p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en-US" sz="1050" dirty="0">
                <a:latin typeface="Consolas" panose="020B0609020204030204" pitchFamily="49" charset="0"/>
              </a:rPr>
              <a:t>Rectangle </a:t>
            </a:r>
            <a:r>
              <a:rPr lang="pl-PL" sz="1050" dirty="0" err="1">
                <a:latin typeface="Consolas" panose="020B0609020204030204" pitchFamily="49" charset="0"/>
              </a:rPr>
              <a:t>rectangle</a:t>
            </a:r>
            <a:r>
              <a:rPr lang="pl-PL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</a:rPr>
              <a:t>= new Rectangle</a:t>
            </a:r>
            <a:r>
              <a:rPr lang="pl-PL" sz="1050" dirty="0">
                <a:latin typeface="Consolas" panose="020B0609020204030204" pitchFamily="49" charset="0"/>
              </a:rPr>
              <a:t>(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pl-PL" sz="1050" dirty="0" err="1">
                <a:latin typeface="Consolas" panose="020B0609020204030204" pitchFamily="49" charset="0"/>
              </a:rPr>
              <a:t>rectangle</a:t>
            </a:r>
            <a:r>
              <a:rPr lang="en-US" sz="1050" dirty="0">
                <a:latin typeface="Consolas" panose="020B0609020204030204" pitchFamily="49" charset="0"/>
              </a:rPr>
              <a:t>.</a:t>
            </a:r>
            <a:r>
              <a:rPr lang="en-US" sz="1050" dirty="0" err="1">
                <a:latin typeface="Consolas" panose="020B0609020204030204" pitchFamily="49" charset="0"/>
              </a:rPr>
              <a:t>setA</a:t>
            </a:r>
            <a:r>
              <a:rPr lang="en-US" sz="1050" dirty="0">
                <a:latin typeface="Consolas" panose="020B0609020204030204" pitchFamily="49" charset="0"/>
              </a:rPr>
              <a:t>(5</a:t>
            </a:r>
            <a:r>
              <a:rPr lang="pl-PL" sz="1050" dirty="0">
                <a:latin typeface="Consolas" panose="020B0609020204030204" pitchFamily="49" charset="0"/>
              </a:rPr>
              <a:t>.0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pl-PL" sz="1050" dirty="0" err="1">
                <a:latin typeface="Consolas" panose="020B0609020204030204" pitchFamily="49" charset="0"/>
              </a:rPr>
              <a:t>rectangle</a:t>
            </a:r>
            <a:r>
              <a:rPr lang="pl-PL" sz="1050" dirty="0">
                <a:latin typeface="Consolas" panose="020B0609020204030204" pitchFamily="49" charset="0"/>
              </a:rPr>
              <a:t>.</a:t>
            </a:r>
            <a:r>
              <a:rPr lang="en-US" sz="1050" dirty="0" err="1">
                <a:latin typeface="Consolas" panose="020B0609020204030204" pitchFamily="49" charset="0"/>
              </a:rPr>
              <a:t>setB</a:t>
            </a:r>
            <a:r>
              <a:rPr lang="en-US" sz="1050" dirty="0">
                <a:latin typeface="Consolas" panose="020B0609020204030204" pitchFamily="49" charset="0"/>
              </a:rPr>
              <a:t>(10</a:t>
            </a:r>
            <a:r>
              <a:rPr lang="pl-PL" sz="1050" dirty="0">
                <a:latin typeface="Consolas" panose="020B0609020204030204" pitchFamily="49" charset="0"/>
              </a:rPr>
              <a:t>.0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en-US" sz="1050" dirty="0" err="1">
                <a:latin typeface="Consolas" panose="020B0609020204030204" pitchFamily="49" charset="0"/>
              </a:rPr>
              <a:t>System.out.println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pl-PL" sz="1050" dirty="0" err="1">
                <a:latin typeface="Consolas" panose="020B0609020204030204" pitchFamily="49" charset="0"/>
              </a:rPr>
              <a:t>rectangle</a:t>
            </a:r>
            <a:r>
              <a:rPr lang="pl-PL" sz="1050" dirty="0">
                <a:latin typeface="Consolas" panose="020B0609020204030204" pitchFamily="49" charset="0"/>
              </a:rPr>
              <a:t>.</a:t>
            </a:r>
            <a:r>
              <a:rPr lang="en-US" sz="1050" dirty="0" err="1">
                <a:latin typeface="Consolas" panose="020B0609020204030204" pitchFamily="49" charset="0"/>
              </a:rPr>
              <a:t>getArea</a:t>
            </a:r>
            <a:r>
              <a:rPr lang="en-US" sz="1050" dirty="0">
                <a:latin typeface="Consolas" panose="020B0609020204030204" pitchFamily="49" charset="0"/>
              </a:rPr>
              <a:t>());</a:t>
            </a:r>
          </a:p>
          <a:p>
            <a:endParaRPr lang="pl-PL" sz="1050" dirty="0">
              <a:latin typeface="Consolas" panose="020B0609020204030204" pitchFamily="49" charset="0"/>
            </a:endParaRPr>
          </a:p>
          <a:p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en-US" sz="1050" b="1" dirty="0">
                <a:latin typeface="Consolas" panose="020B0609020204030204" pitchFamily="49" charset="0"/>
              </a:rPr>
              <a:t>Rectangle </a:t>
            </a:r>
            <a:r>
              <a:rPr lang="pl-PL" sz="1050" b="1" dirty="0" err="1">
                <a:latin typeface="Consolas" panose="020B0609020204030204" pitchFamily="49" charset="0"/>
              </a:rPr>
              <a:t>square</a:t>
            </a:r>
            <a:r>
              <a:rPr lang="en-US" sz="1050" b="1" dirty="0">
                <a:latin typeface="Consolas" panose="020B0609020204030204" pitchFamily="49" charset="0"/>
              </a:rPr>
              <a:t> = new Square();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pl-PL" sz="1050" dirty="0" err="1">
                <a:latin typeface="Consolas" panose="020B0609020204030204" pitchFamily="49" charset="0"/>
              </a:rPr>
              <a:t>square</a:t>
            </a:r>
            <a:r>
              <a:rPr lang="en-US" sz="1050" dirty="0">
                <a:latin typeface="Consolas" panose="020B0609020204030204" pitchFamily="49" charset="0"/>
              </a:rPr>
              <a:t>.</a:t>
            </a:r>
            <a:r>
              <a:rPr lang="en-US" sz="1050" dirty="0" err="1">
                <a:latin typeface="Consolas" panose="020B0609020204030204" pitchFamily="49" charset="0"/>
              </a:rPr>
              <a:t>setA</a:t>
            </a:r>
            <a:r>
              <a:rPr lang="en-US" sz="1050" dirty="0">
                <a:latin typeface="Consolas" panose="020B0609020204030204" pitchFamily="49" charset="0"/>
              </a:rPr>
              <a:t>(5</a:t>
            </a:r>
            <a:r>
              <a:rPr lang="pl-PL" sz="1050" dirty="0">
                <a:latin typeface="Consolas" panose="020B0609020204030204" pitchFamily="49" charset="0"/>
              </a:rPr>
              <a:t>.0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pl-PL" sz="1050" b="1" dirty="0" err="1">
                <a:latin typeface="Consolas" panose="020B0609020204030204" pitchFamily="49" charset="0"/>
              </a:rPr>
              <a:t>square</a:t>
            </a:r>
            <a:r>
              <a:rPr lang="pl-PL" sz="1050" b="1" dirty="0"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latin typeface="Consolas" panose="020B0609020204030204" pitchFamily="49" charset="0"/>
              </a:rPr>
              <a:t>setB</a:t>
            </a:r>
            <a:r>
              <a:rPr lang="en-US" sz="1050" b="1" dirty="0">
                <a:latin typeface="Consolas" panose="020B0609020204030204" pitchFamily="49" charset="0"/>
              </a:rPr>
              <a:t>(10</a:t>
            </a:r>
            <a:r>
              <a:rPr lang="pl-PL" sz="1050" b="1" dirty="0">
                <a:latin typeface="Consolas" panose="020B0609020204030204" pitchFamily="49" charset="0"/>
              </a:rPr>
              <a:t>.0</a:t>
            </a:r>
            <a:r>
              <a:rPr lang="en-US" sz="1050" b="1" dirty="0">
                <a:latin typeface="Consolas" panose="020B0609020204030204" pitchFamily="49" charset="0"/>
              </a:rPr>
              <a:t>);</a:t>
            </a:r>
            <a:r>
              <a:rPr lang="pl-PL" sz="1050" b="1" dirty="0">
                <a:latin typeface="Consolas" panose="020B0609020204030204" pitchFamily="49" charset="0"/>
              </a:rPr>
              <a:t>  // Przecież wolno! </a:t>
            </a:r>
            <a:r>
              <a:rPr lang="pl-PL" sz="1050" b="1" dirty="0"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en-US" sz="1050" b="1" dirty="0">
              <a:latin typeface="Consolas" panose="020B0609020204030204" pitchFamily="49" charset="0"/>
            </a:endParaRPr>
          </a:p>
          <a:p>
            <a:r>
              <a:rPr lang="pl-PL" sz="1050" dirty="0">
                <a:latin typeface="Consolas" panose="020B0609020204030204" pitchFamily="49" charset="0"/>
              </a:rPr>
              <a:t>   </a:t>
            </a:r>
            <a:r>
              <a:rPr lang="en-US" sz="1050" dirty="0" err="1">
                <a:latin typeface="Consolas" panose="020B0609020204030204" pitchFamily="49" charset="0"/>
              </a:rPr>
              <a:t>System.out.println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pl-PL" sz="1050" dirty="0" err="1">
                <a:latin typeface="Consolas" panose="020B0609020204030204" pitchFamily="49" charset="0"/>
              </a:rPr>
              <a:t>square</a:t>
            </a:r>
            <a:r>
              <a:rPr lang="pl-PL" sz="1050" dirty="0">
                <a:latin typeface="Consolas" panose="020B0609020204030204" pitchFamily="49" charset="0"/>
              </a:rPr>
              <a:t>.</a:t>
            </a:r>
            <a:r>
              <a:rPr lang="en-US" sz="1050" dirty="0" err="1">
                <a:latin typeface="Consolas" panose="020B0609020204030204" pitchFamily="49" charset="0"/>
              </a:rPr>
              <a:t>getArea</a:t>
            </a:r>
            <a:r>
              <a:rPr lang="en-US" sz="105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	</a:t>
            </a:r>
            <a:endParaRPr lang="pl-PL" sz="1050" dirty="0">
              <a:latin typeface="Consolas" panose="020B0609020204030204" pitchFamily="49" charset="0"/>
            </a:endParaRPr>
          </a:p>
          <a:p>
            <a:endParaRPr lang="pl-PL" sz="1050" dirty="0">
              <a:latin typeface="Consolas" panose="020B0609020204030204" pitchFamily="49" charset="0"/>
            </a:endParaRPr>
          </a:p>
          <a:p>
            <a:endParaRPr lang="pl-PL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1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ROZGRZEWKA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5221" y="2286000"/>
            <a:ext cx="1106905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Po </a:t>
            </a:r>
            <a:r>
              <a:rPr lang="pl-PL" dirty="0"/>
              <a:t>co mamy tworzyć </a:t>
            </a:r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? </a:t>
            </a:r>
            <a:endParaRPr lang="pl-PL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Aby </a:t>
            </a:r>
            <a:r>
              <a:rPr lang="pl-PL" dirty="0"/>
              <a:t>szybko i łatwo dało się go przeczytać i zrozumieć!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Nawet tak banalna rzecz jak formatowanie ma duży wpływ na czytelność</a:t>
            </a:r>
            <a:r>
              <a:rPr lang="pl-PL" dirty="0" smtClean="0"/>
              <a:t>.</a:t>
            </a:r>
            <a:endParaRPr lang="pl-PL" dirty="0"/>
          </a:p>
          <a:p>
            <a:r>
              <a:rPr lang="pl-PL" dirty="0"/>
              <a:t>Technicaldebtisaneologisticmetaphorreferringtotheeventualconsequencesofpoorsystemdesign,softwarearchitectureorsoftwaredevelopmentwithinacodebase.Thedebtcanbethoughtofasworkthatneedstobedonebeforeaparticularjobcanbeconsideredcompleteorproper.Ifthedebtisnotrepaid,thenitwillkeeponaccumulatinginterest,makingithardtoimplementchangeslateron.Unaddressedtechnicaldebtincreasessoftwareentropy.Asachangeisstartedonacodebase,thereisoftentheneedtomakeothercoordinatedchangesatthesametimeinotherpartsofthecodebaseordocumentation.Theotherrequired,butuncompletedchanges,areconsidereddebtthatmustbepaidatsomepointinthefuture.Justlikefinancialdebt,theseuncompletedchangesincurinterestontopofinterest,makingitcumbersometobuildaproject.Althoughthetermisusedinsoftwaredevelopmentprimarily,itcanalsobeappliedtootherprofessions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55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50</a:t>
            </a:fld>
            <a:endParaRPr lang="pl-P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22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2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ISP - </a:t>
            </a:r>
            <a:r>
              <a:rPr lang="en-US" dirty="0" err="1"/>
              <a:t>Zasada</a:t>
            </a:r>
            <a:r>
              <a:rPr lang="en-US" dirty="0"/>
              <a:t> </a:t>
            </a:r>
            <a:r>
              <a:rPr lang="en-US" dirty="0" err="1"/>
              <a:t>segregacji</a:t>
            </a:r>
            <a:r>
              <a:rPr lang="en-US" dirty="0"/>
              <a:t> </a:t>
            </a:r>
            <a:r>
              <a:rPr lang="en-US" dirty="0" err="1"/>
              <a:t>interfejsów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51</a:t>
            </a:fld>
            <a:endParaRPr lang="pl-PL"/>
          </a:p>
        </p:txBody>
      </p:sp>
      <p:sp>
        <p:nvSpPr>
          <p:cNvPr id="10" name="Symbol zastępczy zawartości 1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9705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b="0" dirty="0" smtClean="0"/>
              <a:t> Klasa </a:t>
            </a:r>
            <a:r>
              <a:rPr lang="pl-PL" b="0" dirty="0"/>
              <a:t>musi być zależna tylko od metod których używa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Dzielenie </a:t>
            </a:r>
            <a:r>
              <a:rPr lang="pl-PL" b="0" dirty="0"/>
              <a:t>dużych interfejsów na mniejsze</a:t>
            </a:r>
          </a:p>
        </p:txBody>
      </p:sp>
      <p:sp>
        <p:nvSpPr>
          <p:cNvPr id="11" name="Symbol zastępczy zawartości 1"/>
          <p:cNvSpPr txBox="1">
            <a:spLocks/>
          </p:cNvSpPr>
          <p:nvPr/>
        </p:nvSpPr>
        <p:spPr>
          <a:xfrm>
            <a:off x="902797" y="2982921"/>
            <a:ext cx="5268686" cy="3624943"/>
          </a:xfrm>
          <a:prstGeom prst="rect">
            <a:avLst/>
          </a:prstGeom>
        </p:spPr>
        <p:txBody>
          <a:bodyPr vert="horz" lIns="360000" tIns="360000" rIns="36000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100" dirty="0">
                <a:solidFill>
                  <a:schemeClr val="tx1"/>
                </a:solidFill>
                <a:latin typeface="Consolas" panose="020B0609020204030204" pitchFamily="49" charset="0"/>
              </a:rPr>
              <a:t>ŹLE: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public interface Messenger { </a:t>
            </a: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askForCard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tellInvalidCard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askForPin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tellInvalidPin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tellCardWasSiezed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askForAccount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tellNotEnoughMoneyInAccount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tellAmountDeposited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tellBalance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ymbol zastępczy zawartości 1"/>
          <p:cNvSpPr txBox="1">
            <a:spLocks/>
          </p:cNvSpPr>
          <p:nvPr/>
        </p:nvSpPr>
        <p:spPr>
          <a:xfrm>
            <a:off x="6292814" y="2522998"/>
            <a:ext cx="5268686" cy="4544787"/>
          </a:xfrm>
          <a:prstGeom prst="rect">
            <a:avLst/>
          </a:prstGeom>
        </p:spPr>
        <p:txBody>
          <a:bodyPr vert="horz" lIns="360000" tIns="360000" rIns="36000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B237"/>
              </a:buClr>
              <a:buFont typeface="Arial" panose="020B0604020202020204" pitchFamily="34" charset="0"/>
              <a:buChar char="•"/>
              <a:defRPr sz="1800" b="1" kern="1200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100" dirty="0">
                <a:solidFill>
                  <a:schemeClr val="tx1"/>
                </a:solidFill>
                <a:latin typeface="Consolas" panose="020B0609020204030204" pitchFamily="49" charset="0"/>
              </a:rPr>
              <a:t>Dobrze: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public interface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LoginMessenger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askForCard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tellInvalidCard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askForPin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tellInvalidPin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public interface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WithdrawalMessenger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tellNotEnoughMoneyInAccount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askForFeeConfirmation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publ</a:t>
            </a:r>
            <a:r>
              <a:rPr lang="pl-PL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c class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EnglishMessenger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implements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LoginMessenger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WithdrawalMessenger</a:t>
            </a:r>
            <a:r>
              <a:rPr lang="en-US" sz="1100" b="0" dirty="0">
                <a:solidFill>
                  <a:schemeClr val="tx1"/>
                </a:solidFill>
                <a:latin typeface="Consolas" panose="020B0609020204030204" pitchFamily="49" charset="0"/>
              </a:rPr>
              <a:t> { ... }</a:t>
            </a:r>
            <a:endParaRPr lang="pl-PL" sz="11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52</a:t>
            </a:fld>
            <a:endParaRPr lang="pl-PL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26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2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DIP - </a:t>
            </a:r>
            <a:r>
              <a:rPr lang="en-US" dirty="0" err="1" smtClean="0"/>
              <a:t>Zasada</a:t>
            </a:r>
            <a:r>
              <a:rPr lang="en-US" dirty="0" smtClean="0"/>
              <a:t> </a:t>
            </a:r>
            <a:r>
              <a:rPr lang="en-US" dirty="0" err="1"/>
              <a:t>odwrócenia</a:t>
            </a:r>
            <a:r>
              <a:rPr lang="en-US" dirty="0"/>
              <a:t> </a:t>
            </a:r>
            <a:r>
              <a:rPr lang="en-US" dirty="0" err="1"/>
              <a:t>zależności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53</a:t>
            </a:fld>
            <a:endParaRPr lang="pl-PL"/>
          </a:p>
        </p:txBody>
      </p:sp>
      <p:sp>
        <p:nvSpPr>
          <p:cNvPr id="5" name="Symbol zastępczy zawartości 1"/>
          <p:cNvSpPr>
            <a:spLocks noGrp="1"/>
          </p:cNvSpPr>
          <p:nvPr>
            <p:ph idx="1"/>
          </p:nvPr>
        </p:nvSpPr>
        <p:spPr>
          <a:xfrm>
            <a:off x="1024128" y="2084833"/>
            <a:ext cx="9813206" cy="42245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1400" b="0" i="1" dirty="0" smtClean="0"/>
              <a:t> Wysokopoziomowe </a:t>
            </a:r>
            <a:r>
              <a:rPr lang="pl-PL" sz="1400" b="0" i="1" dirty="0"/>
              <a:t>moduły nie powinny zależeć od modułów niskopoziomowych – zależności między nimi powinny wynikać z abstrakcji. </a:t>
            </a:r>
            <a:r>
              <a:rPr lang="pl-PL" sz="1400" b="0" dirty="0"/>
              <a:t>Czyli innym słowy w klasach i metodach nie powinniśmy używać </a:t>
            </a:r>
            <a:r>
              <a:rPr lang="pl-PL" sz="1400" dirty="0"/>
              <a:t>żadnych nazw konkretnych klas</a:t>
            </a:r>
            <a:r>
              <a:rPr lang="pl-PL" sz="1400" b="0" dirty="0"/>
              <a:t>, mogą nazwy tylko </a:t>
            </a:r>
            <a:r>
              <a:rPr lang="pl-PL" sz="1400" dirty="0"/>
              <a:t>interfejsów</a:t>
            </a:r>
            <a:r>
              <a:rPr lang="pl-PL" sz="1400" b="0" dirty="0"/>
              <a:t> i </a:t>
            </a:r>
            <a:r>
              <a:rPr lang="pl-PL" sz="1400" dirty="0"/>
              <a:t>klas abstrakcyjnych</a:t>
            </a:r>
            <a:r>
              <a:rPr lang="pl-PL" sz="1400" b="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400" b="0" dirty="0" smtClean="0"/>
              <a:t> Również </a:t>
            </a:r>
            <a:r>
              <a:rPr lang="pl-PL" sz="1400" b="0" dirty="0"/>
              <a:t>klasy nie powinny dziedziczyć po </a:t>
            </a:r>
            <a:r>
              <a:rPr lang="pl-PL" sz="1400" dirty="0"/>
              <a:t>konkretnych klasach</a:t>
            </a:r>
            <a:r>
              <a:rPr lang="pl-PL" sz="1400" b="0" dirty="0"/>
              <a:t>, jedynie po klasach abstrakcyjnych i interfejsach.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1400" b="0" dirty="0"/>
          </a:p>
          <a:p>
            <a:pPr>
              <a:buFont typeface="Wingdings" panose="05000000000000000000" pitchFamily="2" charset="2"/>
              <a:buChar char="§"/>
            </a:pPr>
            <a:endParaRPr lang="pl-PL" sz="1400" b="0" dirty="0"/>
          </a:p>
          <a:p>
            <a:pPr>
              <a:buFont typeface="Wingdings" panose="05000000000000000000" pitchFamily="2" charset="2"/>
              <a:buChar char="§"/>
            </a:pPr>
            <a:endParaRPr lang="pl-PL" sz="1400" b="0" dirty="0"/>
          </a:p>
          <a:p>
            <a:pPr>
              <a:buFont typeface="Wingdings" panose="05000000000000000000" pitchFamily="2" charset="2"/>
              <a:buChar char="§"/>
            </a:pPr>
            <a:endParaRPr lang="pl-PL" sz="1400" b="0" dirty="0"/>
          </a:p>
          <a:p>
            <a:pPr>
              <a:buFont typeface="Wingdings" panose="05000000000000000000" pitchFamily="2" charset="2"/>
              <a:buChar char="§"/>
            </a:pPr>
            <a:endParaRPr lang="pl-PL" sz="1400" b="0" dirty="0"/>
          </a:p>
          <a:p>
            <a:pPr>
              <a:buFont typeface="Wingdings" panose="05000000000000000000" pitchFamily="2" charset="2"/>
              <a:buChar char="§"/>
            </a:pPr>
            <a:endParaRPr lang="pl-PL" sz="1400" b="0" dirty="0"/>
          </a:p>
          <a:p>
            <a:pPr marL="0" indent="0">
              <a:buNone/>
            </a:pPr>
            <a:endParaRPr lang="pl-PL" sz="1400" b="0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900" b="0" dirty="0"/>
              <a:t>Inny przykład: Klasa realizująca powiadomienia nie powinna obsługiwać emaili, sms-ów itd – powinna otrzymać obiekt implementujący interejs z metodą send, a obiekt powinien zawierać logikę realizacji powiadomienia.</a:t>
            </a:r>
            <a:endParaRPr lang="en-US" sz="900" b="0" dirty="0"/>
          </a:p>
        </p:txBody>
      </p:sp>
      <p:sp>
        <p:nvSpPr>
          <p:cNvPr id="6" name="Rectangle 4"/>
          <p:cNvSpPr/>
          <p:nvPr/>
        </p:nvSpPr>
        <p:spPr>
          <a:xfrm>
            <a:off x="1365341" y="3351922"/>
            <a:ext cx="3877219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b="1" dirty="0">
                <a:latin typeface="Consolas" panose="020B0609020204030204" pitchFamily="49" charset="0"/>
              </a:rPr>
              <a:t>ŹLE:</a:t>
            </a:r>
          </a:p>
          <a:p>
            <a:endParaRPr lang="pl-PL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class </a:t>
            </a:r>
            <a:r>
              <a:rPr lang="en-US" sz="1050" dirty="0" err="1">
                <a:latin typeface="Consolas" panose="020B0609020204030204" pitchFamily="49" charset="0"/>
              </a:rPr>
              <a:t>CharCopier</a:t>
            </a:r>
            <a:r>
              <a:rPr lang="en-US" sz="1050" dirty="0">
                <a:latin typeface="Consolas" panose="020B0609020204030204" pitchFamily="49" charset="0"/>
              </a:rPr>
              <a:t> {</a:t>
            </a:r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latin typeface="Consolas" panose="020B0609020204030204" pitchFamily="49" charset="0"/>
              </a:rPr>
              <a:t>    void copy() throws </a:t>
            </a:r>
            <a:r>
              <a:rPr lang="en-US" sz="1050" dirty="0" err="1">
                <a:latin typeface="Consolas" panose="020B0609020204030204" pitchFamily="49" charset="0"/>
              </a:rPr>
              <a:t>IOException</a:t>
            </a:r>
            <a:r>
              <a:rPr lang="en-US" sz="1050" dirty="0">
                <a:latin typeface="Consolas" panose="020B0609020204030204" pitchFamily="49" charset="0"/>
              </a:rPr>
              <a:t> {</a:t>
            </a:r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InputStream</a:t>
            </a:r>
            <a:r>
              <a:rPr lang="en-US" sz="1050" dirty="0">
                <a:latin typeface="Consolas" panose="020B0609020204030204" pitchFamily="49" charset="0"/>
              </a:rPr>
              <a:t> reader = System.</a:t>
            </a:r>
            <a:r>
              <a:rPr lang="en-US" sz="1050" i="1" dirty="0">
                <a:latin typeface="Consolas" panose="020B0609020204030204" pitchFamily="49" charset="0"/>
              </a:rPr>
              <a:t>in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OutputStream</a:t>
            </a:r>
            <a:r>
              <a:rPr lang="en-US" sz="1050" dirty="0">
                <a:latin typeface="Consolas" panose="020B0609020204030204" pitchFamily="49" charset="0"/>
              </a:rPr>
              <a:t> writer = </a:t>
            </a:r>
            <a:r>
              <a:rPr lang="en-US" sz="1050" dirty="0" err="1">
                <a:latin typeface="Consolas" panose="020B0609020204030204" pitchFamily="49" charset="0"/>
              </a:rPr>
              <a:t>System.</a:t>
            </a:r>
            <a:r>
              <a:rPr lang="en-US" sz="1050" i="1" dirty="0" err="1">
                <a:latin typeface="Consolas" panose="020B0609020204030204" pitchFamily="49" charset="0"/>
              </a:rPr>
              <a:t>out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c;</a:t>
            </a:r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latin typeface="Consolas" panose="020B0609020204030204" pitchFamily="49" charset="0"/>
              </a:rPr>
              <a:t>        while ((c = </a:t>
            </a:r>
            <a:r>
              <a:rPr lang="en-US" sz="1050" dirty="0" err="1">
                <a:latin typeface="Consolas" panose="020B0609020204030204" pitchFamily="49" charset="0"/>
              </a:rPr>
              <a:t>reader.read</a:t>
            </a:r>
            <a:r>
              <a:rPr lang="en-US" sz="1050" dirty="0">
                <a:latin typeface="Consolas" panose="020B0609020204030204" pitchFamily="49" charset="0"/>
              </a:rPr>
              <a:t>()) != -1) {</a:t>
            </a:r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writer.write</a:t>
            </a:r>
            <a:r>
              <a:rPr lang="en-US" sz="1050" dirty="0">
                <a:latin typeface="Consolas" panose="020B0609020204030204" pitchFamily="49" charset="0"/>
              </a:rPr>
              <a:t>(c);</a:t>
            </a:r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latin typeface="Consolas" panose="020B0609020204030204" pitchFamily="49" charset="0"/>
              </a:rPr>
              <a:t>        }</a:t>
            </a:r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latin typeface="Consolas" panose="020B0609020204030204" pitchFamily="49" charset="0"/>
              </a:rPr>
              <a:t>    }</a:t>
            </a:r>
            <a:endParaRPr lang="pl-PL" sz="1050" b="1" dirty="0"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5475739" y="313747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050" b="1" dirty="0">
                <a:latin typeface="Consolas" panose="020B0609020204030204" pitchFamily="49" charset="0"/>
              </a:rPr>
              <a:t>DOBRZE:</a:t>
            </a:r>
          </a:p>
          <a:p>
            <a:endParaRPr lang="pl-PL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public interface Reader { char </a:t>
            </a:r>
            <a:r>
              <a:rPr lang="en-US" sz="1050" dirty="0" err="1">
                <a:latin typeface="Consolas" panose="020B0609020204030204" pitchFamily="49" charset="0"/>
              </a:rPr>
              <a:t>getchar</a:t>
            </a:r>
            <a:r>
              <a:rPr lang="en-US" sz="1050" dirty="0">
                <a:latin typeface="Consolas" panose="020B0609020204030204" pitchFamily="49" charset="0"/>
              </a:rPr>
              <a:t>(); } </a:t>
            </a:r>
            <a:endParaRPr lang="pl-PL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public interface Writer { void </a:t>
            </a:r>
            <a:r>
              <a:rPr lang="en-US" sz="1050" dirty="0" err="1">
                <a:latin typeface="Consolas" panose="020B0609020204030204" pitchFamily="49" charset="0"/>
              </a:rPr>
              <a:t>putchar</a:t>
            </a:r>
            <a:r>
              <a:rPr lang="en-US" sz="1050" dirty="0">
                <a:latin typeface="Consolas" panose="020B0609020204030204" pitchFamily="49" charset="0"/>
              </a:rPr>
              <a:t>(char c)} </a:t>
            </a:r>
            <a:endParaRPr lang="pl-PL" sz="1050" dirty="0">
              <a:latin typeface="Consolas" panose="020B0609020204030204" pitchFamily="49" charset="0"/>
            </a:endParaRPr>
          </a:p>
          <a:p>
            <a:endParaRPr lang="pl-PL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class </a:t>
            </a:r>
            <a:r>
              <a:rPr lang="en-US" sz="1050" dirty="0" err="1">
                <a:latin typeface="Consolas" panose="020B0609020204030204" pitchFamily="49" charset="0"/>
              </a:rPr>
              <a:t>CharCopier</a:t>
            </a:r>
            <a:r>
              <a:rPr lang="en-US" sz="1050" dirty="0">
                <a:latin typeface="Consolas" panose="020B0609020204030204" pitchFamily="49" charset="0"/>
              </a:rPr>
              <a:t> { </a:t>
            </a:r>
            <a:endParaRPr lang="pl-PL" sz="1050" dirty="0">
              <a:latin typeface="Consolas" panose="020B0609020204030204" pitchFamily="49" charset="0"/>
            </a:endParaRPr>
          </a:p>
          <a:p>
            <a:r>
              <a:rPr lang="pl-PL" sz="1050" dirty="0">
                <a:latin typeface="Consolas" panose="020B0609020204030204" pitchFamily="49" charset="0"/>
              </a:rPr>
              <a:t>    </a:t>
            </a:r>
            <a:r>
              <a:rPr lang="en-US" sz="1050" dirty="0">
                <a:latin typeface="Consolas" panose="020B0609020204030204" pitchFamily="49" charset="0"/>
              </a:rPr>
              <a:t>void copy(Reader </a:t>
            </a:r>
            <a:r>
              <a:rPr lang="en-US" sz="1050" dirty="0" err="1">
                <a:latin typeface="Consolas" panose="020B0609020204030204" pitchFamily="49" charset="0"/>
              </a:rPr>
              <a:t>reader</a:t>
            </a:r>
            <a:r>
              <a:rPr lang="en-US" sz="1050" dirty="0">
                <a:latin typeface="Consolas" panose="020B0609020204030204" pitchFamily="49" charset="0"/>
              </a:rPr>
              <a:t>, Writer writer) { </a:t>
            </a:r>
            <a:endParaRPr lang="pl-PL" sz="1050" dirty="0">
              <a:latin typeface="Consolas" panose="020B0609020204030204" pitchFamily="49" charset="0"/>
            </a:endParaRPr>
          </a:p>
          <a:p>
            <a:r>
              <a:rPr lang="pl-PL" sz="1050" dirty="0">
                <a:latin typeface="Consolas" panose="020B0609020204030204" pitchFamily="49" charset="0"/>
              </a:rPr>
              <a:t>        int c;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        </a:t>
            </a:r>
            <a:r>
              <a:rPr lang="en-US" sz="1050" dirty="0">
                <a:latin typeface="Consolas" panose="020B0609020204030204" pitchFamily="49" charset="0"/>
              </a:rPr>
              <a:t>while ((c = </a:t>
            </a:r>
            <a:r>
              <a:rPr lang="en-US" sz="1050" dirty="0" err="1">
                <a:latin typeface="Consolas" panose="020B0609020204030204" pitchFamily="49" charset="0"/>
              </a:rPr>
              <a:t>reader.getchar</a:t>
            </a:r>
            <a:r>
              <a:rPr lang="en-US" sz="1050" dirty="0">
                <a:latin typeface="Consolas" panose="020B0609020204030204" pitchFamily="49" charset="0"/>
              </a:rPr>
              <a:t>()) != EOF) {</a:t>
            </a:r>
            <a:endParaRPr lang="pl-PL" sz="1050" dirty="0">
              <a:latin typeface="Consolas" panose="020B0609020204030204" pitchFamily="49" charset="0"/>
            </a:endParaRPr>
          </a:p>
          <a:p>
            <a:r>
              <a:rPr lang="pl-PL" sz="1050" dirty="0">
                <a:latin typeface="Consolas" panose="020B0609020204030204" pitchFamily="49" charset="0"/>
              </a:rPr>
              <a:t>          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writer.putchar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pl-PL" sz="1050" dirty="0">
                <a:latin typeface="Consolas" panose="020B0609020204030204" pitchFamily="49" charset="0"/>
              </a:rPr>
              <a:t>c</a:t>
            </a:r>
            <a:r>
              <a:rPr lang="en-US" sz="1050" dirty="0">
                <a:latin typeface="Consolas" panose="020B0609020204030204" pitchFamily="49" charset="0"/>
              </a:rPr>
              <a:t>); </a:t>
            </a:r>
            <a:endParaRPr lang="pl-PL" sz="1050" dirty="0">
              <a:latin typeface="Consolas" panose="020B0609020204030204" pitchFamily="49" charset="0"/>
            </a:endParaRPr>
          </a:p>
          <a:p>
            <a:r>
              <a:rPr lang="pl-PL" sz="1050" dirty="0">
                <a:latin typeface="Consolas" panose="020B0609020204030204" pitchFamily="49" charset="0"/>
              </a:rPr>
              <a:t>        </a:t>
            </a:r>
            <a:r>
              <a:rPr lang="en-US" sz="1050" dirty="0">
                <a:latin typeface="Consolas" panose="020B0609020204030204" pitchFamily="49" charset="0"/>
              </a:rPr>
              <a:t>} </a:t>
            </a:r>
            <a:endParaRPr lang="pl-PL" sz="1050" dirty="0">
              <a:latin typeface="Consolas" panose="020B0609020204030204" pitchFamily="49" charset="0"/>
            </a:endParaRPr>
          </a:p>
          <a:p>
            <a:r>
              <a:rPr lang="pl-PL" sz="1050" dirty="0">
                <a:latin typeface="Consolas" panose="020B0609020204030204" pitchFamily="49" charset="0"/>
              </a:rPr>
              <a:t>    </a:t>
            </a:r>
            <a:r>
              <a:rPr lang="en-US" sz="1050" dirty="0">
                <a:latin typeface="Consolas" panose="020B0609020204030204" pitchFamily="49" charset="0"/>
              </a:rPr>
              <a:t>} </a:t>
            </a:r>
            <a:endParaRPr lang="pl-PL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} </a:t>
            </a:r>
            <a:endParaRPr lang="pl-PL" sz="1050" dirty="0">
              <a:latin typeface="Consolas" panose="020B0609020204030204" pitchFamily="49" charset="0"/>
            </a:endParaRPr>
          </a:p>
          <a:p>
            <a:endParaRPr lang="pl-PL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public Keyboard implements Reader {...} </a:t>
            </a:r>
            <a:endParaRPr lang="pl-PL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public Printer implements Writer {…}</a:t>
            </a:r>
            <a:endParaRPr lang="pl-PL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 - Bad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 smtClean="0"/>
              <a:t>smells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44925" cy="4572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b="1" dirty="0" err="1" smtClean="0"/>
              <a:t>Long</a:t>
            </a:r>
            <a:r>
              <a:rPr lang="pl-PL" b="1" dirty="0" smtClean="0"/>
              <a:t> </a:t>
            </a:r>
            <a:r>
              <a:rPr lang="pl-PL" b="1" dirty="0"/>
              <a:t>Method </a:t>
            </a:r>
            <a:r>
              <a:rPr lang="pl-PL" dirty="0"/>
              <a:t>– każda metoda dłuższa niż 10 linii powinna budzić niepokój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b="1" dirty="0" err="1" smtClean="0"/>
              <a:t>Large</a:t>
            </a:r>
            <a:r>
              <a:rPr lang="pl-PL" b="1" dirty="0" smtClean="0"/>
              <a:t> </a:t>
            </a:r>
            <a:r>
              <a:rPr lang="pl-PL" b="1" dirty="0"/>
              <a:t>Class </a:t>
            </a:r>
            <a:r>
              <a:rPr lang="pl-PL" dirty="0" smtClean="0"/>
              <a:t>- klasa zawierająca </a:t>
            </a:r>
            <a:r>
              <a:rPr lang="pl-PL" dirty="0"/>
              <a:t>dużo pól, metod, linii kodu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b="1" dirty="0" err="1" smtClean="0"/>
              <a:t>Primitive</a:t>
            </a:r>
            <a:r>
              <a:rPr lang="pl-PL" b="1" dirty="0" smtClean="0"/>
              <a:t> </a:t>
            </a:r>
            <a:r>
              <a:rPr lang="pl-PL" b="1" dirty="0" err="1"/>
              <a:t>Obsession</a:t>
            </a:r>
            <a:r>
              <a:rPr lang="pl-PL" b="1" dirty="0"/>
              <a:t> </a:t>
            </a:r>
            <a:r>
              <a:rPr lang="pl-PL" dirty="0"/>
              <a:t>– używanie prymitywnych typów zamiast małych obiektów</a:t>
            </a:r>
            <a:r>
              <a:rPr lang="en-US" dirty="0"/>
              <a:t> (</a:t>
            </a:r>
            <a:r>
              <a:rPr lang="pl-PL" dirty="0"/>
              <a:t>takich jak</a:t>
            </a:r>
            <a:r>
              <a:rPr lang="en-US" dirty="0"/>
              <a:t> </a:t>
            </a:r>
            <a:r>
              <a:rPr lang="pl-PL" dirty="0"/>
              <a:t>waluta</a:t>
            </a:r>
            <a:r>
              <a:rPr lang="en-US" dirty="0"/>
              <a:t>, </a:t>
            </a:r>
            <a:r>
              <a:rPr lang="pl-PL" dirty="0"/>
              <a:t>zakres</a:t>
            </a:r>
            <a:r>
              <a:rPr lang="en-US" dirty="0"/>
              <a:t>, </a:t>
            </a:r>
            <a:r>
              <a:rPr lang="pl-PL" dirty="0"/>
              <a:t>specjalne ciągi</a:t>
            </a:r>
            <a:r>
              <a:rPr lang="en-US" dirty="0"/>
              <a:t> </a:t>
            </a:r>
            <a:r>
              <a:rPr lang="pl-PL" dirty="0"/>
              <a:t>dla numerów telefonów</a:t>
            </a:r>
            <a:r>
              <a:rPr lang="en-US" dirty="0"/>
              <a:t>, etc.)</a:t>
            </a:r>
            <a:r>
              <a:rPr lang="pl-PL" dirty="0"/>
              <a:t> i używanie stałych do kodowania informacji </a:t>
            </a:r>
            <a:r>
              <a:rPr lang="en-US" dirty="0"/>
              <a:t>(</a:t>
            </a:r>
            <a:r>
              <a:rPr lang="pl-PL" dirty="0"/>
              <a:t>np.: </a:t>
            </a:r>
            <a:r>
              <a:rPr lang="en-US" dirty="0"/>
              <a:t>USER_ADMIN_ROLE = 1</a:t>
            </a:r>
            <a:r>
              <a:rPr lang="pl-PL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b="1" dirty="0" err="1" smtClean="0"/>
              <a:t>Long</a:t>
            </a:r>
            <a:r>
              <a:rPr lang="pl-PL" b="1" dirty="0" smtClean="0"/>
              <a:t> </a:t>
            </a:r>
            <a:r>
              <a:rPr lang="pl-PL" b="1" dirty="0" err="1"/>
              <a:t>Parameter</a:t>
            </a:r>
            <a:r>
              <a:rPr lang="pl-PL" b="1" dirty="0"/>
              <a:t> List </a:t>
            </a:r>
            <a:r>
              <a:rPr lang="pl-PL" dirty="0"/>
              <a:t>– dłuższe niż 4 parametry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b="1" dirty="0" err="1" smtClean="0"/>
              <a:t>Duplicated</a:t>
            </a:r>
            <a:r>
              <a:rPr lang="pl-PL" b="1" dirty="0" smtClean="0"/>
              <a:t> </a:t>
            </a:r>
            <a:r>
              <a:rPr lang="pl-PL" b="1" dirty="0" err="1" smtClean="0"/>
              <a:t>Code</a:t>
            </a:r>
            <a:endParaRPr lang="pl-PL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b="1" dirty="0" err="1" smtClean="0"/>
              <a:t>Comments</a:t>
            </a:r>
            <a:endParaRPr lang="pl-PL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Dużo </a:t>
            </a:r>
            <a:r>
              <a:rPr lang="pl-PL" b="1" dirty="0" err="1"/>
              <a:t>if</a:t>
            </a:r>
            <a:r>
              <a:rPr lang="pl-PL" b="1" dirty="0"/>
              <a:t>, </a:t>
            </a:r>
            <a:r>
              <a:rPr lang="pl-PL" b="1" dirty="0" err="1"/>
              <a:t>instance</a:t>
            </a:r>
            <a:r>
              <a:rPr lang="pl-PL" b="1" dirty="0"/>
              <a:t> of </a:t>
            </a:r>
            <a:r>
              <a:rPr lang="pl-PL" dirty="0"/>
              <a:t>lub</a:t>
            </a:r>
            <a:r>
              <a:rPr lang="pl-PL" b="1" dirty="0"/>
              <a:t> </a:t>
            </a:r>
            <a:r>
              <a:rPr lang="pl-PL" b="1" dirty="0" err="1"/>
              <a:t>switch</a:t>
            </a:r>
            <a:r>
              <a:rPr lang="pl-PL" b="1" dirty="0"/>
              <a:t> </a:t>
            </a:r>
            <a:r>
              <a:rPr lang="pl-PL" dirty="0" err="1"/>
              <a:t>statements</a:t>
            </a:r>
            <a:r>
              <a:rPr lang="pl-PL" dirty="0"/>
              <a:t> – [Object-</a:t>
            </a:r>
            <a:r>
              <a:rPr lang="pl-PL" dirty="0" err="1"/>
              <a:t>Orientation</a:t>
            </a:r>
            <a:r>
              <a:rPr lang="pl-PL" dirty="0"/>
              <a:t> </a:t>
            </a:r>
            <a:r>
              <a:rPr lang="pl-PL" dirty="0" err="1" smtClean="0"/>
              <a:t>Abusers</a:t>
            </a:r>
            <a:r>
              <a:rPr lang="pl-PL" dirty="0" smtClean="0"/>
              <a:t>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b="1" dirty="0" err="1" smtClean="0"/>
              <a:t>Dead</a:t>
            </a:r>
            <a:r>
              <a:rPr lang="pl-PL" b="1" dirty="0" smtClean="0"/>
              <a:t> </a:t>
            </a:r>
            <a:r>
              <a:rPr lang="pl-PL" b="1" dirty="0" err="1"/>
              <a:t>code</a:t>
            </a:r>
            <a:r>
              <a:rPr lang="pl-PL" dirty="0"/>
              <a:t> lub </a:t>
            </a:r>
            <a:r>
              <a:rPr lang="pl-PL" b="1" dirty="0"/>
              <a:t>kod zostawiony do użycia w przyszłości </a:t>
            </a:r>
            <a:r>
              <a:rPr lang="pl-PL" dirty="0"/>
              <a:t>(reguła YAGNI –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Ain’t</a:t>
            </a:r>
            <a:r>
              <a:rPr lang="pl-PL" dirty="0"/>
              <a:t> Gonna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smtClean="0"/>
              <a:t>It)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dirty="0" smtClean="0"/>
              <a:t>Duża </a:t>
            </a:r>
            <a:r>
              <a:rPr lang="pl-PL" dirty="0"/>
              <a:t>ilość zmian </a:t>
            </a:r>
            <a:r>
              <a:rPr lang="pl-PL"/>
              <a:t>kiedy </a:t>
            </a:r>
            <a:r>
              <a:rPr lang="pl-PL" smtClean="0"/>
              <a:t>chcesz </a:t>
            </a:r>
            <a:r>
              <a:rPr lang="pl-PL" dirty="0"/>
              <a:t>zrobić małą zmianę (np. kiedy chcesz dodać nowy produkt musisz zmienić metody do wyszukiwania, wyświetlania) [</a:t>
            </a:r>
            <a:r>
              <a:rPr lang="pl-PL" dirty="0" err="1"/>
              <a:t>Divergent</a:t>
            </a:r>
            <a:r>
              <a:rPr lang="pl-PL" dirty="0"/>
              <a:t> </a:t>
            </a:r>
            <a:r>
              <a:rPr lang="pl-PL" dirty="0" err="1" smtClean="0"/>
              <a:t>Change</a:t>
            </a:r>
            <a:r>
              <a:rPr lang="pl-PL" dirty="0" smtClean="0"/>
              <a:t>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b="1" dirty="0" smtClean="0"/>
              <a:t>Magic </a:t>
            </a:r>
            <a:r>
              <a:rPr lang="pl-PL" b="1" dirty="0" err="1" smtClean="0"/>
              <a:t>numbers</a:t>
            </a:r>
            <a:endParaRPr lang="pl-PL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10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Clean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Kod źródłowy jest i będzie podstawowym </a:t>
            </a:r>
            <a:r>
              <a:rPr lang="pl-PL" b="1" dirty="0"/>
              <a:t>BUDULCEM</a:t>
            </a:r>
            <a:r>
              <a:rPr lang="pl-PL" dirty="0"/>
              <a:t> projektów informatycznych</a:t>
            </a:r>
            <a:r>
              <a:rPr lang="pl-PL" dirty="0" smtClean="0"/>
              <a:t>.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Czysty kod jest łatwy do czytania, zrozumienia i rozwijania. Czysty kod powoduje, że rozwijanie oprogramowania jest przewidywalne i zwiększa jakość tworzonego produktu</a:t>
            </a:r>
            <a:r>
              <a:rPr lang="en-US" dirty="0" smtClean="0"/>
              <a:t>.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Czysty kod to kod:</a:t>
            </a:r>
          </a:p>
          <a:p>
            <a:pPr lvl="1"/>
            <a:r>
              <a:rPr lang="pl-PL" dirty="0"/>
              <a:t>Czytelny </a:t>
            </a:r>
            <a:r>
              <a:rPr lang="pl-PL" i="1" dirty="0"/>
              <a:t>(</a:t>
            </a:r>
            <a:r>
              <a:rPr lang="pl-PL" i="1" dirty="0" err="1"/>
              <a:t>samoopisujący</a:t>
            </a:r>
            <a:r>
              <a:rPr lang="pl-PL" i="1" dirty="0"/>
              <a:t> się, zgodny ze wzorcami)</a:t>
            </a:r>
          </a:p>
          <a:p>
            <a:pPr lvl="1"/>
            <a:r>
              <a:rPr lang="pl-PL" dirty="0"/>
              <a:t>Oczywisty dla innych programistów</a:t>
            </a:r>
            <a:r>
              <a:rPr lang="pl-PL" i="1" dirty="0"/>
              <a:t> </a:t>
            </a:r>
            <a:endParaRPr lang="pl-PL" dirty="0"/>
          </a:p>
          <a:p>
            <a:pPr lvl="1"/>
            <a:r>
              <a:rPr lang="pl-PL" dirty="0"/>
              <a:t>Nie zawiera duplikacji</a:t>
            </a:r>
          </a:p>
          <a:p>
            <a:pPr lvl="1"/>
            <a:r>
              <a:rPr lang="pl-PL" dirty="0"/>
              <a:t>Nie zawiera zbędnych komentarzy kodu</a:t>
            </a:r>
          </a:p>
          <a:p>
            <a:pPr lvl="1"/>
            <a:r>
              <a:rPr lang="pl-PL" dirty="0"/>
              <a:t>Ma odpowiednią strukturę</a:t>
            </a:r>
          </a:p>
          <a:p>
            <a:pPr lvl="1"/>
            <a:r>
              <a:rPr lang="pl-PL" dirty="0"/>
              <a:t>Testowalny (i zawiera testy jednostkowe)</a:t>
            </a:r>
          </a:p>
          <a:p>
            <a:pPr lvl="1"/>
            <a:r>
              <a:rPr lang="pl-PL" dirty="0"/>
              <a:t>Bardziej </a:t>
            </a:r>
            <a:r>
              <a:rPr lang="pl-PL" dirty="0" smtClean="0"/>
              <a:t>niezawodny</a:t>
            </a:r>
            <a:endParaRPr lang="pl-PL" dirty="0"/>
          </a:p>
        </p:txBody>
      </p:sp>
      <p:pic>
        <p:nvPicPr>
          <p:cNvPr id="4" name="Picture 2" descr="C:\Users\nartowsm\Downloads\wt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347" y="3614226"/>
            <a:ext cx="3196804" cy="289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95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Czytelny kod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Programista </a:t>
            </a:r>
            <a:r>
              <a:rPr lang="pl-PL" dirty="0"/>
              <a:t>90% czasu spędza na czytaniu kodu 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Dobry </a:t>
            </a:r>
            <a:r>
              <a:rPr lang="pl-PL" dirty="0"/>
              <a:t>kod umożliwia pracę zespołową.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Każdy </a:t>
            </a:r>
            <a:r>
              <a:rPr lang="pl-PL" dirty="0"/>
              <a:t>z nas chce pracować z czytelnym kodem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7</a:t>
            </a:fld>
            <a:endParaRPr lang="pl-PL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784591"/>
            <a:ext cx="7938053" cy="29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KOSZTY W PROJEKCIE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</a:t>
            </a:r>
            <a:r>
              <a:rPr lang="pl-PL" dirty="0" err="1" smtClean="0"/>
              <a:t>Clean</a:t>
            </a:r>
            <a:r>
              <a:rPr lang="pl-PL" dirty="0" smtClean="0"/>
              <a:t> </a:t>
            </a:r>
            <a:r>
              <a:rPr lang="pl-PL" dirty="0" err="1"/>
              <a:t>Code</a:t>
            </a:r>
            <a:r>
              <a:rPr lang="pl-PL" dirty="0"/>
              <a:t> ma duży wpływ na koszty projektu! Dlatego obie strony (IT i Biznes) powinny być nim </a:t>
            </a:r>
            <a:r>
              <a:rPr lang="pl-PL" dirty="0" smtClean="0"/>
              <a:t>zainteresowane.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Koszt</a:t>
            </a:r>
            <a:r>
              <a:rPr lang="en-US" dirty="0" smtClean="0"/>
              <a:t> </a:t>
            </a:r>
            <a:r>
              <a:rPr lang="en-US" dirty="0" err="1"/>
              <a:t>projektu</a:t>
            </a:r>
            <a:r>
              <a:rPr lang="en-US" dirty="0"/>
              <a:t> =</a:t>
            </a:r>
            <a:r>
              <a:rPr lang="pl-PL" dirty="0"/>
              <a:t> </a:t>
            </a:r>
            <a:r>
              <a:rPr lang="en-US" dirty="0" err="1"/>
              <a:t>Koszt</a:t>
            </a:r>
            <a:r>
              <a:rPr lang="en-US" dirty="0"/>
              <a:t> </a:t>
            </a:r>
            <a:r>
              <a:rPr lang="en-US" dirty="0" err="1"/>
              <a:t>wytworzenia</a:t>
            </a:r>
            <a:r>
              <a:rPr lang="en-US" dirty="0"/>
              <a:t> + </a:t>
            </a:r>
            <a:r>
              <a:rPr lang="en-US" dirty="0" err="1"/>
              <a:t>Koszt</a:t>
            </a:r>
            <a:r>
              <a:rPr lang="en-US" dirty="0"/>
              <a:t> </a:t>
            </a:r>
            <a:r>
              <a:rPr lang="en-US" dirty="0" err="1" smtClean="0"/>
              <a:t>utrzymania</a:t>
            </a:r>
            <a:endParaRPr lang="pl-PL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Koszt</a:t>
            </a:r>
            <a:r>
              <a:rPr lang="en-US" dirty="0" smtClean="0"/>
              <a:t> </a:t>
            </a:r>
            <a:r>
              <a:rPr lang="en-US" dirty="0" err="1"/>
              <a:t>utrzymania</a:t>
            </a:r>
            <a:r>
              <a:rPr lang="en-US" dirty="0"/>
              <a:t> =</a:t>
            </a:r>
            <a:r>
              <a:rPr lang="pl-PL" dirty="0"/>
              <a:t> </a:t>
            </a:r>
            <a:r>
              <a:rPr lang="en-US" dirty="0" err="1"/>
              <a:t>Koszt</a:t>
            </a:r>
            <a:r>
              <a:rPr lang="en-US" dirty="0"/>
              <a:t> </a:t>
            </a:r>
            <a:r>
              <a:rPr lang="en-US" dirty="0" err="1"/>
              <a:t>zrozumienia</a:t>
            </a:r>
            <a:r>
              <a:rPr lang="en-US" dirty="0"/>
              <a:t> + </a:t>
            </a:r>
            <a:r>
              <a:rPr lang="en-US" dirty="0" err="1"/>
              <a:t>Koszt</a:t>
            </a:r>
            <a:r>
              <a:rPr lang="en-US" dirty="0"/>
              <a:t> </a:t>
            </a:r>
            <a:r>
              <a:rPr lang="en-US" dirty="0" err="1"/>
              <a:t>modyfikacji</a:t>
            </a:r>
            <a:r>
              <a:rPr lang="en-US" dirty="0"/>
              <a:t> +</a:t>
            </a:r>
            <a:r>
              <a:rPr lang="pl-PL" dirty="0"/>
              <a:t> </a:t>
            </a:r>
            <a:r>
              <a:rPr lang="en-US" dirty="0" err="1"/>
              <a:t>Koszt</a:t>
            </a:r>
            <a:r>
              <a:rPr lang="en-US" dirty="0"/>
              <a:t> </a:t>
            </a:r>
            <a:r>
              <a:rPr lang="en-US" dirty="0" err="1"/>
              <a:t>testowania</a:t>
            </a:r>
            <a:r>
              <a:rPr lang="en-US" dirty="0"/>
              <a:t> + </a:t>
            </a:r>
            <a:r>
              <a:rPr lang="en-US" dirty="0" err="1"/>
              <a:t>Koszt</a:t>
            </a:r>
            <a:r>
              <a:rPr lang="en-US" dirty="0"/>
              <a:t> </a:t>
            </a:r>
            <a:r>
              <a:rPr lang="en-US" dirty="0" err="1" smtClean="0"/>
              <a:t>wdrażania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8</a:t>
            </a:fld>
            <a:endParaRPr lang="pl-PL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96" y="4012622"/>
            <a:ext cx="4935733" cy="259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PODEJŚCIA DO REALIZACJI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Zakładając</a:t>
            </a:r>
            <a:r>
              <a:rPr lang="pl-PL" dirty="0"/>
              <a:t>, że zakres jest stały często manipuluje się kosztami (wielkość zespołu) </a:t>
            </a:r>
            <a:r>
              <a:rPr lang="pl-PL" dirty="0" smtClean="0"/>
              <a:t>i </a:t>
            </a:r>
            <a:r>
              <a:rPr lang="pl-PL" dirty="0"/>
              <a:t>czasem, co ma duży wpływ na jakość kodu i przekłada się na jedno z podejść do realizacji </a:t>
            </a:r>
            <a:r>
              <a:rPr lang="pl-PL" dirty="0" smtClean="0"/>
              <a:t>projektu: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Jakkolwiek</a:t>
            </a:r>
            <a:r>
              <a:rPr lang="pl-PL" dirty="0"/>
              <a:t>, byle szybko i </a:t>
            </a:r>
            <a:r>
              <a:rPr lang="pl-PL" dirty="0" smtClean="0"/>
              <a:t>tanio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....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smtClean="0"/>
              <a:t>Porządnie</a:t>
            </a:r>
            <a:r>
              <a:rPr lang="pl-PL" dirty="0"/>
              <a:t>, ale w odpowiednim czasie i </a:t>
            </a:r>
            <a:r>
              <a:rPr lang="pl-PL" dirty="0" smtClean="0"/>
              <a:t>kosztach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676E-341C-44C2-A99E-78E2C1174128}" type="slidenum">
              <a:rPr lang="pl-PL" smtClean="0"/>
              <a:t>9</a:t>
            </a:fld>
            <a:endParaRPr lang="pl-PL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93" y="2965952"/>
            <a:ext cx="5045255" cy="377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Żółtopomarańczowy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ntegralny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ny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4274</TotalTime>
  <Words>2677</Words>
  <Application>Microsoft Office PowerPoint</Application>
  <PresentationFormat>Panoramiczny</PresentationFormat>
  <Paragraphs>547</Paragraphs>
  <Slides>54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54</vt:i4>
      </vt:variant>
    </vt:vector>
  </HeadingPairs>
  <TitlesOfParts>
    <vt:vector size="64" baseType="lpstr">
      <vt:lpstr>Arial</vt:lpstr>
      <vt:lpstr>Calibri</vt:lpstr>
      <vt:lpstr>Consolas</vt:lpstr>
      <vt:lpstr>Quicksand</vt:lpstr>
      <vt:lpstr>Segoe UI Emoji</vt:lpstr>
      <vt:lpstr>Tw Cen MT</vt:lpstr>
      <vt:lpstr>Tw Cen MT Condensed</vt:lpstr>
      <vt:lpstr>Wingdings</vt:lpstr>
      <vt:lpstr>Wingdings 3</vt:lpstr>
      <vt:lpstr>Integralny</vt:lpstr>
      <vt:lpstr>Prezentacja programu PowerPoint</vt:lpstr>
      <vt:lpstr>Clean code &amp; solid</vt:lpstr>
      <vt:lpstr>AGENDA</vt:lpstr>
      <vt:lpstr>POLECANA LISTA LEKTUR</vt:lpstr>
      <vt:lpstr>ROZGRZEWKA</vt:lpstr>
      <vt:lpstr>Clean code</vt:lpstr>
      <vt:lpstr>Czytelny kod</vt:lpstr>
      <vt:lpstr>KOSZTY W PROJEKCIE</vt:lpstr>
      <vt:lpstr>PODEJŚCIA DO REALIZACJI PROJEKTU</vt:lpstr>
      <vt:lpstr>DŁUG TECHNOLOGICZNY</vt:lpstr>
      <vt:lpstr>DŁUG TECHNOLOGICZNY W PROJEKTACH INFORMATYCZNYCH</vt:lpstr>
      <vt:lpstr>REFACTORING</vt:lpstr>
      <vt:lpstr>KOD NIE MUSI BYĆ DŁUGI, ABY BYĆ NIECZYTELNY</vt:lpstr>
      <vt:lpstr>Refactoring – wpływ zmiany nazw</vt:lpstr>
      <vt:lpstr>REFACTORING – JAWNE NAZYWANIE STRUKTUR RÓWNIEŻ ZWIĘKSZA CZYTELNOŚĆ</vt:lpstr>
      <vt:lpstr>RefaCtoring – podejście funkcyjne</vt:lpstr>
      <vt:lpstr>Prezentacja programu PowerPoint</vt:lpstr>
      <vt:lpstr>Zasady clean code</vt:lpstr>
      <vt:lpstr>nazewnictwo</vt:lpstr>
      <vt:lpstr>NAZWY KLAS - RZECZOWNIKI</vt:lpstr>
      <vt:lpstr>NAZWY METOD - CZASOWNIKI</vt:lpstr>
      <vt:lpstr>CZYTELNOŚĆ METOD – PODSTAWOWE ZASADY</vt:lpstr>
      <vt:lpstr>Argumenty metod</vt:lpstr>
      <vt:lpstr>KLAUZULE DOZOROWANE VS. SINGLE RETURN POINT</vt:lpstr>
      <vt:lpstr>SEPARACJA LOGIKI OD OBSŁUGI BŁĘDÓW</vt:lpstr>
      <vt:lpstr>NIGDY NIE ZWRACAJ NULL I ZABEZPIECZAJ KOD PRZED NULLAMI</vt:lpstr>
      <vt:lpstr>Obsługa błędów – podstawowa zasada</vt:lpstr>
      <vt:lpstr>Obsługa błędów – podstawowa zasada</vt:lpstr>
      <vt:lpstr>Obsługa błędów – podstawowa zasada</vt:lpstr>
      <vt:lpstr>Obsługa błędów – podstawowa zasada</vt:lpstr>
      <vt:lpstr>KOMENTARZE</vt:lpstr>
      <vt:lpstr>Złe KOMENTARZE</vt:lpstr>
      <vt:lpstr>DOBRE komentarze</vt:lpstr>
      <vt:lpstr>FORMAtowanie kodu</vt:lpstr>
      <vt:lpstr>Sposoby i Narzędzia do analizy kodu</vt:lpstr>
      <vt:lpstr>Dobre praktyki projektowe i architektoniczne oprogramowania</vt:lpstr>
      <vt:lpstr>Przydatne zasady projektowe</vt:lpstr>
      <vt:lpstr>Keep it simple stupid</vt:lpstr>
      <vt:lpstr>You aren’t gonna need it</vt:lpstr>
      <vt:lpstr>Do not repeat yourself</vt:lpstr>
      <vt:lpstr>SOLID</vt:lpstr>
      <vt:lpstr>Prezentacja programu PowerPoint</vt:lpstr>
      <vt:lpstr>SPR - Zasada pojedynczej odpowiedzialności</vt:lpstr>
      <vt:lpstr>SPR - Zasada pojedynczej odpowiedzialności</vt:lpstr>
      <vt:lpstr>Prezentacja programu PowerPoint</vt:lpstr>
      <vt:lpstr>OCP - Zasada otwarte-zamknięte</vt:lpstr>
      <vt:lpstr>OCP - Zasada otwarte-zamknięte</vt:lpstr>
      <vt:lpstr>Prezentacja programu PowerPoint</vt:lpstr>
      <vt:lpstr>LSP - Zasada podstawienia Liskov</vt:lpstr>
      <vt:lpstr>Prezentacja programu PowerPoint</vt:lpstr>
      <vt:lpstr>ISP - Zasada segregacji interfejsów</vt:lpstr>
      <vt:lpstr>Prezentacja programu PowerPoint</vt:lpstr>
      <vt:lpstr>DIP - Zasada odwrócenia zależności</vt:lpstr>
      <vt:lpstr>Podsumowanie - Bad code smells</vt:lpstr>
    </vt:vector>
  </TitlesOfParts>
  <Company>ZN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&amp; solid</dc:title>
  <dc:creator>Zbyszko</dc:creator>
  <cp:lastModifiedBy>Zbyszko</cp:lastModifiedBy>
  <cp:revision>47</cp:revision>
  <dcterms:created xsi:type="dcterms:W3CDTF">2019-03-30T10:25:19Z</dcterms:created>
  <dcterms:modified xsi:type="dcterms:W3CDTF">2021-03-16T09:39:00Z</dcterms:modified>
</cp:coreProperties>
</file>