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cs-CZ" sz="4400" spc="-1" strike="noStrike">
                <a:latin typeface="Arial"/>
              </a:rPr>
              <a:t>Click to move the slide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cs-CZ" sz="2000" spc="-1" strike="noStrike">
                <a:latin typeface="Arial"/>
              </a:rPr>
              <a:t>Click to edit the notes format</a:t>
            </a:r>
            <a:endParaRPr b="0" lang="cs-CZ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cs-CZ" sz="1400" spc="-1" strike="noStrike">
                <a:latin typeface="Times New Roman"/>
              </a:rPr>
              <a:t>&lt;header&gt;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cs-CZ" sz="1400" spc="-1" strike="noStrike">
                <a:latin typeface="Times New Roman"/>
              </a:rPr>
              <a:t>&lt;date/time&gt;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&lt;footer&gt;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9769470-8828-4865-9C80-7FAF00D00FFD}" type="slidenum">
              <a:rPr b="0" lang="cs-CZ" sz="1400" spc="-1" strike="noStrike">
                <a:latin typeface="Times New Roman"/>
              </a:rPr>
              <a:t>&lt;number&gt;</a:t>
            </a:fld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8BEF15-061C-4C1C-9301-6A48B81F41C2}" type="slidenum">
              <a:rPr b="0" lang="cs-CZ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69C52D0-0637-471F-9EB1-5C0FD37F6A65}" type="slidenum">
              <a:rPr b="0" lang="cs-CZ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52F9058-5C72-4F8C-A378-7C60FAF5F151}" type="slidenum">
              <a:rPr b="0" lang="cs-CZ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4C68B2-960F-47A0-A51D-751CAEEA18B5}" type="slidenum">
              <a:rPr b="0" lang="cs-CZ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0E0CB76-8B36-4549-9330-74EF0C071EA2}" type="slidenum">
              <a:rPr b="0" lang="cs-CZ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9BACB0D-4D0E-4758-BD9D-B76B320B7749}" type="slidenum">
              <a:rPr b="0" lang="cs-CZ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B78502E-51DC-45E1-88A5-5B3DA6E50561}" type="slidenum">
              <a:rPr b="0" lang="cs-CZ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1CCE48-B860-46D3-B322-ECFB421F59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BADB3A-259A-4117-B942-C32DC44842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8E67A7-8F7D-4118-A987-B44020E47E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E641E-C4D8-451E-9655-3E06E4989D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51E1CB-C9BB-4DF1-94A8-C860FE164E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9E340F-9DAA-4055-93EA-8322521A17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3B7297-8561-4A7C-BF8B-219C3439E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474825-27CE-4805-8B74-3D10A38DB8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083FB7-0203-40E7-A696-5090A012FE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36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498222-624D-4123-B4E3-FB06EADA4C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8E4A13-E9C7-4739-A698-0F8886BB46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D97B8E-7C3C-4464-8EA9-385A5F2BDB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A5DE81-E6FB-4F79-A73B-AD37DC0C8C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7DA654-6587-4EAF-AE19-B6E3E1FA9B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57B478-4010-4638-B600-F6F7EDFD54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6AA8C2-0D1F-4314-AC8A-9522BA5DD4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F9D5D8-B233-45B3-B9C5-3E576E2DB4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AD6C75-BEB7-4BF8-9455-8E48F0143F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66E846-3A69-4788-B87F-CFBBBDB410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51AAB-A5AD-4DB6-8A18-505F3F73F3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95245E-DCAB-4911-BECD-328D2CC333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BF3900-6D22-423C-AB42-C8483F5480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E0BF9-B5C5-4BDA-8DE4-CED04BA601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36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0D0D59-A1A7-4EBE-AA92-A6D2AA96CA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62AA51-3C1F-4022-8AEB-8B2FE2C1EF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8316E8-518F-40D8-8976-717E971E21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8D5220-A5BD-462F-B6B5-95B088A285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5CDCAB-BA24-4177-BDE9-EF8DE1945C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D93B01-BF28-4A9F-8C09-52178AC5D4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44B01A-6E44-42C9-A448-94D7FC4241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7A341D-B352-4E93-84B2-9C293DDEF6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3D1149-0861-4BE5-AD60-5F0F703CB3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1698D4-0771-427E-B925-5945B949A5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98E9D-9A15-409A-8F35-F812673C9D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9C47B6-CE0E-4FC0-BD8A-55CFB87F14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C94637-8DB6-4F75-9C26-1BAD158FCE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36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72BCFB-1BDD-4052-B510-A495FA479C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BACC65-94B5-4F83-96D3-767D8AF05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806FF9-75E3-4CDE-85DC-30D8E42391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1BA5CB-B04D-4D5D-AB76-9FC4F27A2F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EB9E87-897D-4C72-AB6E-D86BF97B12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C1A5E6-F763-478E-96D5-F311167EE1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699DE6-CB20-47CE-BE1D-344D8BDFB2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821D040-C287-4F2F-817E-D4DE08383B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71F412-540C-41AD-9E09-76CF26A809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C7762A2-4315-4F39-BCBE-7D456C72AD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0A22AC-36B1-494F-A54A-2B32669033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329452-5BC0-4772-824C-7A13F9775A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D989C01-A835-475A-ACF0-F1708AEF8D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36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8B213FB-9145-499A-BB2F-63D8160C42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DDE4D3-F3F7-4965-B03A-D7A845A8E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F550E84-F22F-44AC-90E3-68137DEDB2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36696F4-CA2A-4B9B-B34F-EB76DEE22D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E72E0D6-C6C2-4D45-B489-A5AFC03582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1C7C3A-C57D-4E79-BB9C-851B9C02DE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5936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2F9128-EDC1-4DC5-AE96-CADB49908E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8BF0D1-16A7-4F95-84A6-F1A0A2514D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F2096-CCA1-4AAC-9FC5-A22EB51CB0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85DBF5-1581-4041-805E-B650129314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398C8-F8B1-4844-9CF6-C08B2F5C71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řádky vlevo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" name="Volný tvar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Volný tvar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Volný tvar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úhlopříčky"/>
          <p:cNvGrpSpPr/>
          <p:nvPr/>
        </p:nvGrpSpPr>
        <p:grpSpPr>
          <a:xfrm>
            <a:off x="7516440" y="4145040"/>
            <a:ext cx="4686480" cy="2731320"/>
            <a:chOff x="7516440" y="4145040"/>
            <a:chExt cx="4686480" cy="2731320"/>
          </a:xfrm>
        </p:grpSpPr>
        <p:sp>
          <p:nvSpPr>
            <p:cNvPr id="5" name="Přímá spojnice 13"/>
            <p:cNvSpPr/>
            <p:nvPr/>
          </p:nvSpPr>
          <p:spPr>
            <a:xfrm flipV="1">
              <a:off x="7516440" y="4145040"/>
              <a:ext cx="4686480" cy="271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73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Přímá spojnice 16"/>
            <p:cNvSpPr/>
            <p:nvPr/>
          </p:nvSpPr>
          <p:spPr>
            <a:xfrm flipV="1">
              <a:off x="8003880" y="4444200"/>
              <a:ext cx="4199040" cy="243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73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Přímá spojnice 18"/>
            <p:cNvSpPr/>
            <p:nvPr/>
          </p:nvSpPr>
          <p:spPr>
            <a:xfrm flipV="1">
              <a:off x="8515440" y="4732920"/>
              <a:ext cx="3687480" cy="213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0">
              <a:solidFill>
                <a:srgbClr val="004d4d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řádky dole"/>
          <p:cNvGrpSpPr/>
          <p:nvPr/>
        </p:nvGrpSpPr>
        <p:grpSpPr>
          <a:xfrm>
            <a:off x="-9720" y="6058080"/>
            <a:ext cx="5498640" cy="819360"/>
            <a:chOff x="-9720" y="6058080"/>
            <a:chExt cx="5498640" cy="819360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2338200" y="3723480"/>
              <a:ext cx="816120" cy="5484960"/>
            </a:xfrm>
            <a:custGeom>
              <a:avLst/>
              <a:gdLst/>
              <a:ah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Volný tvar 9"/>
            <p:cNvSpPr/>
            <p:nvPr/>
          </p:nvSpPr>
          <p:spPr>
            <a:xfrm rot="16200000">
              <a:off x="2138760" y="4191120"/>
              <a:ext cx="546480" cy="4826160"/>
            </a:xfrm>
            <a:custGeom>
              <a:avLst/>
              <a:gdLst/>
              <a:ah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Volný tvar 10"/>
            <p:cNvSpPr/>
            <p:nvPr/>
          </p:nvSpPr>
          <p:spPr>
            <a:xfrm rot="16200000">
              <a:off x="1948320" y="4591440"/>
              <a:ext cx="321120" cy="4237560"/>
            </a:xfrm>
            <a:custGeom>
              <a:avLst/>
              <a:gdLst/>
              <a:ah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latin typeface="Arial"/>
              </a:rPr>
              <a:t>Click to edit the title text format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cs-CZ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F134ADE-7ECE-4565-8D58-87EE8B2C5B6D}" type="slidenum">
              <a:rPr b="0" lang="cs-CZ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&lt;date/time&gt;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Click to edit the outline text format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Second Outline Level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Third Outline Level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Fourth Outline Level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Fifth Outline Level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Sixth Outline Level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Seventh Outline Level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řádky vlevo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54" name="Volný tvar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Volný tvar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Volný tvar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latin typeface="Arial"/>
              </a:rPr>
              <a:t>Click to edit the title text format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Click to edit the outline text format</a:t>
            </a:r>
            <a:endParaRPr b="0" lang="cs-C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Second Outline Level</a:t>
            </a:r>
            <a:endParaRPr b="0" lang="cs-C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Third Outline Level</a:t>
            </a:r>
            <a:endParaRPr b="0" lang="cs-C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Fourth Outline Level</a:t>
            </a:r>
            <a:endParaRPr b="0" lang="cs-C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Fifth Outline Level</a:t>
            </a:r>
            <a:endParaRPr b="0" lang="cs-C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Sixth Outline Level</a:t>
            </a:r>
            <a:endParaRPr b="0" lang="cs-C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Seventh Outline Level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cs-CZ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6C70A98-929C-4442-9850-41C2BCEB8330}" type="slidenum">
              <a:rPr b="0" lang="cs-CZ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&lt;date/time&gt;</a:t>
            </a:r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řádky vlevo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99" name="Volný tvar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Volný tvar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Volný tvar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latin typeface="Arial"/>
              </a:rPr>
              <a:t>Click to edit the title text format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Click to edit the outline text format</a:t>
            </a:r>
            <a:endParaRPr b="0" lang="cs-C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Second Outline Level</a:t>
            </a:r>
            <a:endParaRPr b="0" lang="cs-C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Third Outline Level</a:t>
            </a:r>
            <a:endParaRPr b="0" lang="cs-C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Fourth Outline Level</a:t>
            </a:r>
            <a:endParaRPr b="0" lang="cs-C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Fifth Outline Level</a:t>
            </a:r>
            <a:endParaRPr b="0" lang="cs-C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Sixth Outline Level</a:t>
            </a:r>
            <a:endParaRPr b="0" lang="cs-C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Seventh Outline Level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Click to edit the outline text format</a:t>
            </a:r>
            <a:endParaRPr b="0" lang="cs-C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Second Outline Level</a:t>
            </a:r>
            <a:endParaRPr b="0" lang="cs-C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Third Outline Level</a:t>
            </a:r>
            <a:endParaRPr b="0" lang="cs-C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Fourth Outline Level</a:t>
            </a:r>
            <a:endParaRPr b="0" lang="cs-C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Fifth Outline Level</a:t>
            </a:r>
            <a:endParaRPr b="0" lang="cs-C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Sixth Outline Level</a:t>
            </a:r>
            <a:endParaRPr b="0" lang="cs-C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Seventh Outline Level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cs-CZ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2169BB1-5688-4E73-AFEE-1D2A440BD84B}" type="slidenum">
              <a:rPr b="0" lang="cs-CZ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&lt;date/time&gt;</a:t>
            </a:r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řádky vlevo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45" name="Volný tvar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Volný tvar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Volný tvar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8" name="PlaceHolder 1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cs-CZ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314A73A-51D2-4C4D-A01A-3F795EA8FB6A}" type="slidenum">
              <a:rPr b="0" lang="cs-CZ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&lt;date/time&gt;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cs-CZ" sz="4400" spc="-1" strike="noStrike">
                <a:latin typeface="Arial"/>
              </a:rPr>
              <a:t>Click to edit the title text format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Click to edit the outline text format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Second Outline Level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Third Outline Level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Fourth Outline Level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Fifth Outline Level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Sixth Outline Level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Seventh Outline Level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řádky vlevo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90" name="Volný tvar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Volný tvar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Volný tvar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latin typeface="Arial"/>
              </a:rPr>
              <a:t>Click to edit the title text format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cs-CZ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F090954-66EE-4C21-8F82-740AE874D4B4}" type="slidenum">
              <a:rPr b="0" lang="cs-CZ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&lt;date/time&gt;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Click to edit the outline text format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Second Outline Level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Third Outline Level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Fourth Outline Level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Fifth Outline Level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Sixth Outline Level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Seventh Outline Level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320" cy="1999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5400" spc="-1" strike="noStrike">
                <a:solidFill>
                  <a:srgbClr val="5983b0"/>
                </a:solidFill>
                <a:latin typeface="Calibri"/>
              </a:rPr>
              <a:t>KKY/ITE – Team Yellow</a:t>
            </a:r>
            <a:endParaRPr b="0" lang="cs-CZ" sz="5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1625040" y="2616120"/>
            <a:ext cx="8734320" cy="1751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400" spc="-1" strike="noStrike">
                <a:solidFill>
                  <a:srgbClr val="5983b0"/>
                </a:solidFill>
                <a:latin typeface="Arial"/>
              </a:rPr>
              <a:t>Martin Hamar, Radek Kaupe, Samuel Kokoška</a:t>
            </a:r>
            <a:endParaRPr b="0" lang="cs-CZ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18960" y="900000"/>
            <a:ext cx="10359360" cy="5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Arial"/>
              </a:rPr>
              <a:t>Fotky hotové krabičky</a:t>
            </a:r>
            <a:endParaRPr b="0" lang="cs-CZ" sz="36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865080" y="1659240"/>
            <a:ext cx="4894560" cy="464040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6480000" y="1620000"/>
            <a:ext cx="4964400" cy="470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18960" y="1980000"/>
            <a:ext cx="1035936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4400"/>
            </a:br>
            <a:r>
              <a:rPr b="0" lang="cs-CZ" sz="4400" spc="-1" strike="noStrike">
                <a:solidFill>
                  <a:srgbClr val="5983b0"/>
                </a:solidFill>
                <a:latin typeface="Arial"/>
              </a:rPr>
              <a:t>Děkujeme za pozornost</a:t>
            </a:r>
            <a:br>
              <a:rPr sz="4400"/>
            </a:br>
            <a:br>
              <a:rPr sz="4400"/>
            </a:br>
            <a:r>
              <a:rPr b="0" lang="cs-CZ" sz="3600" spc="-1" strike="noStrike">
                <a:solidFill>
                  <a:srgbClr val="5983b0"/>
                </a:solidFill>
                <a:latin typeface="Arial"/>
              </a:rPr>
              <a:t>Nyní je prostor na Vaše dotazy</a:t>
            </a:r>
            <a:endParaRPr b="0" lang="cs-CZ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Práce rozdělena na tři části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360" cy="4461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Program čidla – Martin Hamar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Server – Samuel Kokoška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Fyzická část – Radek Kaupe</a:t>
            </a:r>
            <a:endParaRPr b="0" lang="cs-CZ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Program čidla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245" name="Zástupný symbol pro obsah 1"/>
          <p:cNvSpPr/>
          <p:nvPr/>
        </p:nvSpPr>
        <p:spPr>
          <a:xfrm>
            <a:off x="1218960" y="1701720"/>
            <a:ext cx="10359360" cy="44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Čas synchronizován s NTP serverem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Data posílána přes protokol MQTT s QoS 1 s plnou schopností znovupřipojení při výpadku internetu nebo brokera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Archivace neodeslaných dat do znovunavázání spojení</a:t>
            </a:r>
            <a:endParaRPr b="0" lang="cs-CZ" sz="2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218960" y="4680000"/>
            <a:ext cx="9487080" cy="49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Program čidla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9940320" cy="446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V případě fatální chyby zašle chybovou zprávu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V případě shody dat s předchozím archivovaným měřením se pouze poznamená, že se má odeslat s dvěma timestampy</a:t>
            </a:r>
            <a:endParaRPr b="0" lang="cs-CZ" sz="2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5024520" y="3780000"/>
            <a:ext cx="6041880" cy="24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Odeslání archivovaných dat</a:t>
            </a:r>
            <a:endParaRPr b="0" lang="cs-CZ" sz="36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2160000" y="1620000"/>
            <a:ext cx="8099280" cy="48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Server - Subscriber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260000" y="1765800"/>
            <a:ext cx="10079280" cy="4533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Validace přijatých JSON souborů a chybových „hlášek“ 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ukládání dat do dvou databázových tabulek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Kontrola duplicitnosti dat z důvodu použití QoS 1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Filtrace nesmyslných hodnot vlhkosti a osvětlení</a:t>
            </a:r>
            <a:endParaRPr b="0" lang="cs-CZ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Server – Databáze, backend, frontend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255" name="Zástupný symbol pro obsah 3"/>
          <p:cNvSpPr/>
          <p:nvPr/>
        </p:nvSpPr>
        <p:spPr>
          <a:xfrm>
            <a:off x="1260000" y="1766160"/>
            <a:ext cx="10079280" cy="45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Databáze implementována přes Postgres DB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Pythonovský backend realizován pomocí frameworku Tornado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Využití Chart.JS pro vytvoření grafů a WebSockets pro komunikaci v reálném čase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Celý server funguje na jednom stroji</a:t>
            </a:r>
            <a:endParaRPr b="0" lang="cs-CZ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10138320" cy="5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Fyzická realizace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257" name="Zástupný symbol pro obsah 4"/>
          <p:cNvSpPr/>
          <p:nvPr/>
        </p:nvSpPr>
        <p:spPr>
          <a:xfrm>
            <a:off x="1260000" y="1766160"/>
            <a:ext cx="10079280" cy="45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Propojení NodeMCU desky (ESP8266) s teplotním čidlem (DS18B20), senzorem teploty a vlhkosti (DHT11), senzorem osvětlení (BH1750) a signální diodou v minimálně rozměrné krabičce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Upevnění zajištěno třením a přesností 3D tisku</a:t>
            </a:r>
            <a:endParaRPr b="0" lang="cs-CZ" sz="2800" spc="-1" strike="noStrike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5983b0"/>
                </a:solidFill>
                <a:latin typeface="Calibri"/>
              </a:rPr>
              <a:t>Ochrana světelného čidla před znečištěním/poškozením</a:t>
            </a:r>
            <a:endParaRPr b="0" lang="cs-CZ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3600" spc="-1" strike="noStrike">
                <a:solidFill>
                  <a:srgbClr val="5983b0"/>
                </a:solidFill>
                <a:latin typeface="Calibri"/>
              </a:rPr>
              <a:t>Schéma v Autodesk Fusion </a:t>
            </a:r>
            <a:endParaRPr b="0" lang="cs-CZ" sz="36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260000" y="1963080"/>
            <a:ext cx="5039280" cy="3616200"/>
          </a:xfrm>
          <a:prstGeom prst="rect">
            <a:avLst/>
          </a:prstGeom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6840000" y="1980000"/>
            <a:ext cx="451404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s trojitými čarami připomínajícími elektrický obvod (širokoúhlý formát)</Template>
  <TotalTime>10</TotalTime>
  <Application>LibreOffice/7.3.2.2$Windows_X86_64 LibreOffice_project/49f2b1bff42cfccbd8f788c8dc32c1c309559be0</Application>
  <AppVersion>15.0000</AppVersion>
  <Words>137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2022-03-19T12:20:57Z</dcterms:created>
  <dc:creator>Uživatel systému Windows</dc:creator>
  <dc:description/>
  <dc:language>cs-CZ</dc:language>
  <cp:lastModifiedBy/>
  <dcterms:modified xsi:type="dcterms:W3CDTF">2024-12-08T10:08:51Z</dcterms:modified>
  <cp:revision>7</cp:revision>
  <dc:subject/>
  <dc:title>Rozložení nadpisu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11</vt:i4>
  </property>
  <property fmtid="{D5CDD505-2E9C-101B-9397-08002B2CF9AE}" pid="8" name="PresentationFormat">
    <vt:lpwstr>Vlastní</vt:lpwstr>
  </property>
  <property fmtid="{D5CDD505-2E9C-101B-9397-08002B2CF9AE}" pid="9" name="ScenarioTags">
    <vt:lpwstr/>
  </property>
  <property fmtid="{D5CDD505-2E9C-101B-9397-08002B2CF9AE}" pid="10" name="Slides">
    <vt:i4>11</vt:i4>
  </property>
</Properties>
</file>