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6F9FD-0377-E0B4-4634-8D1C9201F36F}" v="1247" dt="2025-02-09T11:22:30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FB3A3C-CC71-4A42-BBBA-EB6BE83C77D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A6AD06-374C-4F80-8EC6-E5210F04E6B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Lepší integrace AI asistenta Copilot do vývoje v .NET</a:t>
          </a:r>
          <a:endParaRPr lang="en-US"/>
        </a:p>
      </dgm:t>
    </dgm:pt>
    <dgm:pt modelId="{F329C5BD-B894-4BA3-B67F-FC5D07B806FE}" type="parTrans" cxnId="{0C592028-147D-4AD3-8BCB-9549CAFCB7F7}">
      <dgm:prSet/>
      <dgm:spPr/>
      <dgm:t>
        <a:bodyPr/>
        <a:lstStyle/>
        <a:p>
          <a:endParaRPr lang="en-US"/>
        </a:p>
      </dgm:t>
    </dgm:pt>
    <dgm:pt modelId="{578E0C66-E36E-481B-9B67-C3CA18999252}" type="sibTrans" cxnId="{0C592028-147D-4AD3-8BCB-9549CAFCB7F7}">
      <dgm:prSet/>
      <dgm:spPr/>
      <dgm:t>
        <a:bodyPr/>
        <a:lstStyle/>
        <a:p>
          <a:endParaRPr lang="en-US"/>
        </a:p>
      </dgm:t>
    </dgm:pt>
    <dgm:pt modelId="{BB4DE915-0D8C-47A0-A31D-C4DC022C7693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Chytřejší návrhy kódu a automatizace rutinních úloh</a:t>
          </a:r>
          <a:endParaRPr lang="en-US"/>
        </a:p>
      </dgm:t>
    </dgm:pt>
    <dgm:pt modelId="{41AAD12A-CC5D-4C87-BF3F-5BEC82E8E684}" type="parTrans" cxnId="{E0BC46A0-49DE-4852-B7FE-1A7C71297DD6}">
      <dgm:prSet/>
      <dgm:spPr/>
      <dgm:t>
        <a:bodyPr/>
        <a:lstStyle/>
        <a:p>
          <a:endParaRPr lang="en-US"/>
        </a:p>
      </dgm:t>
    </dgm:pt>
    <dgm:pt modelId="{C1FB8C59-A411-419A-B4EB-8EC070737404}" type="sibTrans" cxnId="{E0BC46A0-49DE-4852-B7FE-1A7C71297DD6}">
      <dgm:prSet/>
      <dgm:spPr/>
      <dgm:t>
        <a:bodyPr/>
        <a:lstStyle/>
        <a:p>
          <a:endParaRPr lang="en-US"/>
        </a:p>
      </dgm:t>
    </dgm:pt>
    <dgm:pt modelId="{3330785A-71E9-4B33-AAC8-452C4D027AD8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Efektivnější ladění a generování testů</a:t>
          </a:r>
          <a:endParaRPr lang="en-US"/>
        </a:p>
      </dgm:t>
    </dgm:pt>
    <dgm:pt modelId="{A6A115D0-F189-40BC-AA3C-26A3A67E6203}" type="parTrans" cxnId="{4C79D233-8EDE-434E-8C27-A48DFA392141}">
      <dgm:prSet/>
      <dgm:spPr/>
      <dgm:t>
        <a:bodyPr/>
        <a:lstStyle/>
        <a:p>
          <a:endParaRPr lang="en-US"/>
        </a:p>
      </dgm:t>
    </dgm:pt>
    <dgm:pt modelId="{4B6B0D57-583D-4CBE-B319-0CF6CCC5458A}" type="sibTrans" cxnId="{4C79D233-8EDE-434E-8C27-A48DFA392141}">
      <dgm:prSet/>
      <dgm:spPr/>
      <dgm:t>
        <a:bodyPr/>
        <a:lstStyle/>
        <a:p>
          <a:endParaRPr lang="en-US"/>
        </a:p>
      </dgm:t>
    </dgm:pt>
    <dgm:pt modelId="{54811445-1FBA-4AA2-B1B6-97638964D36E}">
      <dgm:prSet/>
      <dgm:spPr/>
      <dgm:t>
        <a:bodyPr/>
        <a:lstStyle/>
        <a:p>
          <a:pPr>
            <a:lnSpc>
              <a:spcPct val="100000"/>
            </a:lnSpc>
          </a:pPr>
          <a:r>
            <a:rPr lang="cs-CZ"/>
            <a:t>Zrychlená práce s kódem díky AI analýzám</a:t>
          </a:r>
          <a:endParaRPr lang="en-US"/>
        </a:p>
      </dgm:t>
    </dgm:pt>
    <dgm:pt modelId="{3C3070C8-9DCD-4B76-BF07-A2EB777F2329}" type="parTrans" cxnId="{07D21694-A1CF-4E84-ABF1-F989BA0151F9}">
      <dgm:prSet/>
      <dgm:spPr/>
      <dgm:t>
        <a:bodyPr/>
        <a:lstStyle/>
        <a:p>
          <a:endParaRPr lang="en-US"/>
        </a:p>
      </dgm:t>
    </dgm:pt>
    <dgm:pt modelId="{025BFB7F-D196-4243-9CDB-1574F6475A41}" type="sibTrans" cxnId="{07D21694-A1CF-4E84-ABF1-F989BA0151F9}">
      <dgm:prSet/>
      <dgm:spPr/>
      <dgm:t>
        <a:bodyPr/>
        <a:lstStyle/>
        <a:p>
          <a:endParaRPr lang="en-US"/>
        </a:p>
      </dgm:t>
    </dgm:pt>
    <dgm:pt modelId="{84B58D64-B4BE-4B6F-B757-754DCD13951A}" type="pres">
      <dgm:prSet presAssocID="{FEFB3A3C-CC71-4A42-BBBA-EB6BE83C77D1}" presName="root" presStyleCnt="0">
        <dgm:presLayoutVars>
          <dgm:dir/>
          <dgm:resizeHandles val="exact"/>
        </dgm:presLayoutVars>
      </dgm:prSet>
      <dgm:spPr/>
    </dgm:pt>
    <dgm:pt modelId="{2CD70D6F-2BB1-47A5-AA59-6D860DC8D097}" type="pres">
      <dgm:prSet presAssocID="{96A6AD06-374C-4F80-8EC6-E5210F04E6B8}" presName="compNode" presStyleCnt="0"/>
      <dgm:spPr/>
    </dgm:pt>
    <dgm:pt modelId="{CF10F3E0-D348-4B57-BE0D-CA0B011C75C8}" type="pres">
      <dgm:prSet presAssocID="{96A6AD06-374C-4F80-8EC6-E5210F04E6B8}" presName="bgRect" presStyleLbl="bgShp" presStyleIdx="0" presStyleCnt="4"/>
      <dgm:spPr/>
    </dgm:pt>
    <dgm:pt modelId="{3B99FE87-2D25-47A6-A4E2-C75B6DEE9FB3}" type="pres">
      <dgm:prSet presAssocID="{96A6AD06-374C-4F80-8EC6-E5210F04E6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A390987-E52C-437A-911F-C3E068AFA119}" type="pres">
      <dgm:prSet presAssocID="{96A6AD06-374C-4F80-8EC6-E5210F04E6B8}" presName="spaceRect" presStyleCnt="0"/>
      <dgm:spPr/>
    </dgm:pt>
    <dgm:pt modelId="{E7126913-98AD-4956-B946-94E71E32AF59}" type="pres">
      <dgm:prSet presAssocID="{96A6AD06-374C-4F80-8EC6-E5210F04E6B8}" presName="parTx" presStyleLbl="revTx" presStyleIdx="0" presStyleCnt="4">
        <dgm:presLayoutVars>
          <dgm:chMax val="0"/>
          <dgm:chPref val="0"/>
        </dgm:presLayoutVars>
      </dgm:prSet>
      <dgm:spPr/>
    </dgm:pt>
    <dgm:pt modelId="{E329B512-6D67-4E87-A880-DF4ABFFB541E}" type="pres">
      <dgm:prSet presAssocID="{578E0C66-E36E-481B-9B67-C3CA18999252}" presName="sibTrans" presStyleCnt="0"/>
      <dgm:spPr/>
    </dgm:pt>
    <dgm:pt modelId="{644CCFC5-948C-4866-9C5C-32A0679818C2}" type="pres">
      <dgm:prSet presAssocID="{BB4DE915-0D8C-47A0-A31D-C4DC022C7693}" presName="compNode" presStyleCnt="0"/>
      <dgm:spPr/>
    </dgm:pt>
    <dgm:pt modelId="{B35BDD25-08D7-46C6-B6BA-A190BE080238}" type="pres">
      <dgm:prSet presAssocID="{BB4DE915-0D8C-47A0-A31D-C4DC022C7693}" presName="bgRect" presStyleLbl="bgShp" presStyleIdx="1" presStyleCnt="4"/>
      <dgm:spPr/>
    </dgm:pt>
    <dgm:pt modelId="{5EC65A1A-0F60-4D13-A1D7-C523BE0D8F87}" type="pres">
      <dgm:prSet presAssocID="{BB4DE915-0D8C-47A0-A31D-C4DC022C769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Žárovka"/>
        </a:ext>
      </dgm:extLst>
    </dgm:pt>
    <dgm:pt modelId="{8D9853BF-5243-4D06-B2CB-74AF8C27606D}" type="pres">
      <dgm:prSet presAssocID="{BB4DE915-0D8C-47A0-A31D-C4DC022C7693}" presName="spaceRect" presStyleCnt="0"/>
      <dgm:spPr/>
    </dgm:pt>
    <dgm:pt modelId="{132744E0-BE02-4BF7-91ED-D6929E8C3EFB}" type="pres">
      <dgm:prSet presAssocID="{BB4DE915-0D8C-47A0-A31D-C4DC022C7693}" presName="parTx" presStyleLbl="revTx" presStyleIdx="1" presStyleCnt="4">
        <dgm:presLayoutVars>
          <dgm:chMax val="0"/>
          <dgm:chPref val="0"/>
        </dgm:presLayoutVars>
      </dgm:prSet>
      <dgm:spPr/>
    </dgm:pt>
    <dgm:pt modelId="{7A22861F-0096-43FD-89BB-E9D27526189F}" type="pres">
      <dgm:prSet presAssocID="{C1FB8C59-A411-419A-B4EB-8EC070737404}" presName="sibTrans" presStyleCnt="0"/>
      <dgm:spPr/>
    </dgm:pt>
    <dgm:pt modelId="{01C0156E-27BB-4F14-B226-B03B7D1303AF}" type="pres">
      <dgm:prSet presAssocID="{3330785A-71E9-4B33-AAC8-452C4D027AD8}" presName="compNode" presStyleCnt="0"/>
      <dgm:spPr/>
    </dgm:pt>
    <dgm:pt modelId="{879BA8AB-867C-48F4-B3A6-4C6912928FC0}" type="pres">
      <dgm:prSet presAssocID="{3330785A-71E9-4B33-AAC8-452C4D027AD8}" presName="bgRect" presStyleLbl="bgShp" presStyleIdx="2" presStyleCnt="4"/>
      <dgm:spPr/>
    </dgm:pt>
    <dgm:pt modelId="{722257E7-C7BB-46CD-90B1-F14C21D128C2}" type="pres">
      <dgm:prSet presAssocID="{3330785A-71E9-4B33-AAC8-452C4D027AD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zubená kola"/>
        </a:ext>
      </dgm:extLst>
    </dgm:pt>
    <dgm:pt modelId="{CD517DA9-6668-4F33-8097-E98DA86F5E4B}" type="pres">
      <dgm:prSet presAssocID="{3330785A-71E9-4B33-AAC8-452C4D027AD8}" presName="spaceRect" presStyleCnt="0"/>
      <dgm:spPr/>
    </dgm:pt>
    <dgm:pt modelId="{ACA74F61-FFA6-4828-BC4C-A7ED132DFE5B}" type="pres">
      <dgm:prSet presAssocID="{3330785A-71E9-4B33-AAC8-452C4D027AD8}" presName="parTx" presStyleLbl="revTx" presStyleIdx="2" presStyleCnt="4">
        <dgm:presLayoutVars>
          <dgm:chMax val="0"/>
          <dgm:chPref val="0"/>
        </dgm:presLayoutVars>
      </dgm:prSet>
      <dgm:spPr/>
    </dgm:pt>
    <dgm:pt modelId="{4C2F40C6-4DD3-464F-9C51-2E611C688896}" type="pres">
      <dgm:prSet presAssocID="{4B6B0D57-583D-4CBE-B319-0CF6CCC5458A}" presName="sibTrans" presStyleCnt="0"/>
      <dgm:spPr/>
    </dgm:pt>
    <dgm:pt modelId="{6EB68E48-DF5A-4CE2-9A69-28D0F1EA5172}" type="pres">
      <dgm:prSet presAssocID="{54811445-1FBA-4AA2-B1B6-97638964D36E}" presName="compNode" presStyleCnt="0"/>
      <dgm:spPr/>
    </dgm:pt>
    <dgm:pt modelId="{AD4129F2-77DB-4150-AD3D-DD56D4739B7E}" type="pres">
      <dgm:prSet presAssocID="{54811445-1FBA-4AA2-B1B6-97638964D36E}" presName="bgRect" presStyleLbl="bgShp" presStyleIdx="3" presStyleCnt="4"/>
      <dgm:spPr/>
    </dgm:pt>
    <dgm:pt modelId="{AD8F81ED-F419-4F49-AD5A-D4B0F06EF9D4}" type="pres">
      <dgm:prSet presAssocID="{54811445-1FBA-4AA2-B1B6-97638964D36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A185107A-6AC8-46A5-B546-927B2870EBF1}" type="pres">
      <dgm:prSet presAssocID="{54811445-1FBA-4AA2-B1B6-97638964D36E}" presName="spaceRect" presStyleCnt="0"/>
      <dgm:spPr/>
    </dgm:pt>
    <dgm:pt modelId="{27E05210-0546-4987-A543-DBD057068A16}" type="pres">
      <dgm:prSet presAssocID="{54811445-1FBA-4AA2-B1B6-97638964D36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C592028-147D-4AD3-8BCB-9549CAFCB7F7}" srcId="{FEFB3A3C-CC71-4A42-BBBA-EB6BE83C77D1}" destId="{96A6AD06-374C-4F80-8EC6-E5210F04E6B8}" srcOrd="0" destOrd="0" parTransId="{F329C5BD-B894-4BA3-B67F-FC5D07B806FE}" sibTransId="{578E0C66-E36E-481B-9B67-C3CA18999252}"/>
    <dgm:cxn modelId="{4C79D233-8EDE-434E-8C27-A48DFA392141}" srcId="{FEFB3A3C-CC71-4A42-BBBA-EB6BE83C77D1}" destId="{3330785A-71E9-4B33-AAC8-452C4D027AD8}" srcOrd="2" destOrd="0" parTransId="{A6A115D0-F189-40BC-AA3C-26A3A67E6203}" sibTransId="{4B6B0D57-583D-4CBE-B319-0CF6CCC5458A}"/>
    <dgm:cxn modelId="{74F13444-7E42-408A-877C-B63238388C57}" type="presOf" srcId="{BB4DE915-0D8C-47A0-A31D-C4DC022C7693}" destId="{132744E0-BE02-4BF7-91ED-D6929E8C3EFB}" srcOrd="0" destOrd="0" presId="urn:microsoft.com/office/officeart/2018/2/layout/IconVerticalSolidList"/>
    <dgm:cxn modelId="{36C2AB6E-5AF0-4892-AC65-8AD9D3D650F6}" type="presOf" srcId="{54811445-1FBA-4AA2-B1B6-97638964D36E}" destId="{27E05210-0546-4987-A543-DBD057068A16}" srcOrd="0" destOrd="0" presId="urn:microsoft.com/office/officeart/2018/2/layout/IconVerticalSolidList"/>
    <dgm:cxn modelId="{C9D13173-F23E-4225-B49E-B8D62F8FDB25}" type="presOf" srcId="{96A6AD06-374C-4F80-8EC6-E5210F04E6B8}" destId="{E7126913-98AD-4956-B946-94E71E32AF59}" srcOrd="0" destOrd="0" presId="urn:microsoft.com/office/officeart/2018/2/layout/IconVerticalSolidList"/>
    <dgm:cxn modelId="{AD284B55-BB3D-4006-8FF2-5A0F838DA70E}" type="presOf" srcId="{3330785A-71E9-4B33-AAC8-452C4D027AD8}" destId="{ACA74F61-FFA6-4828-BC4C-A7ED132DFE5B}" srcOrd="0" destOrd="0" presId="urn:microsoft.com/office/officeart/2018/2/layout/IconVerticalSolidList"/>
    <dgm:cxn modelId="{CDCF2791-2EC5-4A24-9F4C-BA4AE8FF90E3}" type="presOf" srcId="{FEFB3A3C-CC71-4A42-BBBA-EB6BE83C77D1}" destId="{84B58D64-B4BE-4B6F-B757-754DCD13951A}" srcOrd="0" destOrd="0" presId="urn:microsoft.com/office/officeart/2018/2/layout/IconVerticalSolidList"/>
    <dgm:cxn modelId="{07D21694-A1CF-4E84-ABF1-F989BA0151F9}" srcId="{FEFB3A3C-CC71-4A42-BBBA-EB6BE83C77D1}" destId="{54811445-1FBA-4AA2-B1B6-97638964D36E}" srcOrd="3" destOrd="0" parTransId="{3C3070C8-9DCD-4B76-BF07-A2EB777F2329}" sibTransId="{025BFB7F-D196-4243-9CDB-1574F6475A41}"/>
    <dgm:cxn modelId="{E0BC46A0-49DE-4852-B7FE-1A7C71297DD6}" srcId="{FEFB3A3C-CC71-4A42-BBBA-EB6BE83C77D1}" destId="{BB4DE915-0D8C-47A0-A31D-C4DC022C7693}" srcOrd="1" destOrd="0" parTransId="{41AAD12A-CC5D-4C87-BF3F-5BEC82E8E684}" sibTransId="{C1FB8C59-A411-419A-B4EB-8EC070737404}"/>
    <dgm:cxn modelId="{A376843A-3968-49F7-847A-3F43FB8BB10A}" type="presParOf" srcId="{84B58D64-B4BE-4B6F-B757-754DCD13951A}" destId="{2CD70D6F-2BB1-47A5-AA59-6D860DC8D097}" srcOrd="0" destOrd="0" presId="urn:microsoft.com/office/officeart/2018/2/layout/IconVerticalSolidList"/>
    <dgm:cxn modelId="{4E004216-2762-4519-9E4A-3B9C1B82EFDA}" type="presParOf" srcId="{2CD70D6F-2BB1-47A5-AA59-6D860DC8D097}" destId="{CF10F3E0-D348-4B57-BE0D-CA0B011C75C8}" srcOrd="0" destOrd="0" presId="urn:microsoft.com/office/officeart/2018/2/layout/IconVerticalSolidList"/>
    <dgm:cxn modelId="{54D38E5B-499F-4B26-B9AD-72F682041B17}" type="presParOf" srcId="{2CD70D6F-2BB1-47A5-AA59-6D860DC8D097}" destId="{3B99FE87-2D25-47A6-A4E2-C75B6DEE9FB3}" srcOrd="1" destOrd="0" presId="urn:microsoft.com/office/officeart/2018/2/layout/IconVerticalSolidList"/>
    <dgm:cxn modelId="{0F9BE170-7057-486A-9CFC-A79FB39139B0}" type="presParOf" srcId="{2CD70D6F-2BB1-47A5-AA59-6D860DC8D097}" destId="{3A390987-E52C-437A-911F-C3E068AFA119}" srcOrd="2" destOrd="0" presId="urn:microsoft.com/office/officeart/2018/2/layout/IconVerticalSolidList"/>
    <dgm:cxn modelId="{489C8A94-84AC-497F-8D34-363FFE9EAD01}" type="presParOf" srcId="{2CD70D6F-2BB1-47A5-AA59-6D860DC8D097}" destId="{E7126913-98AD-4956-B946-94E71E32AF59}" srcOrd="3" destOrd="0" presId="urn:microsoft.com/office/officeart/2018/2/layout/IconVerticalSolidList"/>
    <dgm:cxn modelId="{F77C2ED3-17F1-4F9A-BF3A-FCCDF05FC118}" type="presParOf" srcId="{84B58D64-B4BE-4B6F-B757-754DCD13951A}" destId="{E329B512-6D67-4E87-A880-DF4ABFFB541E}" srcOrd="1" destOrd="0" presId="urn:microsoft.com/office/officeart/2018/2/layout/IconVerticalSolidList"/>
    <dgm:cxn modelId="{B45BB9E4-609C-4D35-A6A6-09B638484A92}" type="presParOf" srcId="{84B58D64-B4BE-4B6F-B757-754DCD13951A}" destId="{644CCFC5-948C-4866-9C5C-32A0679818C2}" srcOrd="2" destOrd="0" presId="urn:microsoft.com/office/officeart/2018/2/layout/IconVerticalSolidList"/>
    <dgm:cxn modelId="{3316A6DD-ACF9-492E-AD34-C623E7B919FC}" type="presParOf" srcId="{644CCFC5-948C-4866-9C5C-32A0679818C2}" destId="{B35BDD25-08D7-46C6-B6BA-A190BE080238}" srcOrd="0" destOrd="0" presId="urn:microsoft.com/office/officeart/2018/2/layout/IconVerticalSolidList"/>
    <dgm:cxn modelId="{50AE22E0-8876-4AD6-9D87-0050C4E67FA7}" type="presParOf" srcId="{644CCFC5-948C-4866-9C5C-32A0679818C2}" destId="{5EC65A1A-0F60-4D13-A1D7-C523BE0D8F87}" srcOrd="1" destOrd="0" presId="urn:microsoft.com/office/officeart/2018/2/layout/IconVerticalSolidList"/>
    <dgm:cxn modelId="{60379268-D773-4AAB-8EA2-67DA821EFC48}" type="presParOf" srcId="{644CCFC5-948C-4866-9C5C-32A0679818C2}" destId="{8D9853BF-5243-4D06-B2CB-74AF8C27606D}" srcOrd="2" destOrd="0" presId="urn:microsoft.com/office/officeart/2018/2/layout/IconVerticalSolidList"/>
    <dgm:cxn modelId="{F138F4E5-ED19-4BCF-BD12-92CBB6DCBB95}" type="presParOf" srcId="{644CCFC5-948C-4866-9C5C-32A0679818C2}" destId="{132744E0-BE02-4BF7-91ED-D6929E8C3EFB}" srcOrd="3" destOrd="0" presId="urn:microsoft.com/office/officeart/2018/2/layout/IconVerticalSolidList"/>
    <dgm:cxn modelId="{158D7BEA-5987-4145-ADD1-20E2869118C2}" type="presParOf" srcId="{84B58D64-B4BE-4B6F-B757-754DCD13951A}" destId="{7A22861F-0096-43FD-89BB-E9D27526189F}" srcOrd="3" destOrd="0" presId="urn:microsoft.com/office/officeart/2018/2/layout/IconVerticalSolidList"/>
    <dgm:cxn modelId="{00A68E3F-D65A-40DF-A601-1613CE48578A}" type="presParOf" srcId="{84B58D64-B4BE-4B6F-B757-754DCD13951A}" destId="{01C0156E-27BB-4F14-B226-B03B7D1303AF}" srcOrd="4" destOrd="0" presId="urn:microsoft.com/office/officeart/2018/2/layout/IconVerticalSolidList"/>
    <dgm:cxn modelId="{86D54EF8-3E9D-4D28-BBC2-34CA8C85859A}" type="presParOf" srcId="{01C0156E-27BB-4F14-B226-B03B7D1303AF}" destId="{879BA8AB-867C-48F4-B3A6-4C6912928FC0}" srcOrd="0" destOrd="0" presId="urn:microsoft.com/office/officeart/2018/2/layout/IconVerticalSolidList"/>
    <dgm:cxn modelId="{15EF826F-D51F-4705-A93D-CA4B6CDA7B27}" type="presParOf" srcId="{01C0156E-27BB-4F14-B226-B03B7D1303AF}" destId="{722257E7-C7BB-46CD-90B1-F14C21D128C2}" srcOrd="1" destOrd="0" presId="urn:microsoft.com/office/officeart/2018/2/layout/IconVerticalSolidList"/>
    <dgm:cxn modelId="{7B414B07-13C4-4F2C-98C7-5B3593260B62}" type="presParOf" srcId="{01C0156E-27BB-4F14-B226-B03B7D1303AF}" destId="{CD517DA9-6668-4F33-8097-E98DA86F5E4B}" srcOrd="2" destOrd="0" presId="urn:microsoft.com/office/officeart/2018/2/layout/IconVerticalSolidList"/>
    <dgm:cxn modelId="{41A6FB7D-4954-4234-BADA-326963700581}" type="presParOf" srcId="{01C0156E-27BB-4F14-B226-B03B7D1303AF}" destId="{ACA74F61-FFA6-4828-BC4C-A7ED132DFE5B}" srcOrd="3" destOrd="0" presId="urn:microsoft.com/office/officeart/2018/2/layout/IconVerticalSolidList"/>
    <dgm:cxn modelId="{6F7CC296-07CC-4FFA-A040-ADDA6015E3CF}" type="presParOf" srcId="{84B58D64-B4BE-4B6F-B757-754DCD13951A}" destId="{4C2F40C6-4DD3-464F-9C51-2E611C688896}" srcOrd="5" destOrd="0" presId="urn:microsoft.com/office/officeart/2018/2/layout/IconVerticalSolidList"/>
    <dgm:cxn modelId="{29BBE598-57E9-4DC9-9F26-9399220A8495}" type="presParOf" srcId="{84B58D64-B4BE-4B6F-B757-754DCD13951A}" destId="{6EB68E48-DF5A-4CE2-9A69-28D0F1EA5172}" srcOrd="6" destOrd="0" presId="urn:microsoft.com/office/officeart/2018/2/layout/IconVerticalSolidList"/>
    <dgm:cxn modelId="{33487A79-91EF-42EA-9AE5-273085F65C83}" type="presParOf" srcId="{6EB68E48-DF5A-4CE2-9A69-28D0F1EA5172}" destId="{AD4129F2-77DB-4150-AD3D-DD56D4739B7E}" srcOrd="0" destOrd="0" presId="urn:microsoft.com/office/officeart/2018/2/layout/IconVerticalSolidList"/>
    <dgm:cxn modelId="{1D2CD6A9-9E3C-4B1E-88D6-89E107EA0071}" type="presParOf" srcId="{6EB68E48-DF5A-4CE2-9A69-28D0F1EA5172}" destId="{AD8F81ED-F419-4F49-AD5A-D4B0F06EF9D4}" srcOrd="1" destOrd="0" presId="urn:microsoft.com/office/officeart/2018/2/layout/IconVerticalSolidList"/>
    <dgm:cxn modelId="{2EDA9F61-3C08-42EA-8FED-F8E2FA601F0A}" type="presParOf" srcId="{6EB68E48-DF5A-4CE2-9A69-28D0F1EA5172}" destId="{A185107A-6AC8-46A5-B546-927B2870EBF1}" srcOrd="2" destOrd="0" presId="urn:microsoft.com/office/officeart/2018/2/layout/IconVerticalSolidList"/>
    <dgm:cxn modelId="{5256C7B1-FA4F-4665-BA35-46E788D5B454}" type="presParOf" srcId="{6EB68E48-DF5A-4CE2-9A69-28D0F1EA5172}" destId="{27E05210-0546-4987-A543-DBD057068A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0F3E0-D348-4B57-BE0D-CA0B011C75C8}">
      <dsp:nvSpPr>
        <dsp:cNvPr id="0" name=""/>
        <dsp:cNvSpPr/>
      </dsp:nvSpPr>
      <dsp:spPr>
        <a:xfrm>
          <a:off x="0" y="1848"/>
          <a:ext cx="7687160" cy="9370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99FE87-2D25-47A6-A4E2-C75B6DEE9FB3}">
      <dsp:nvSpPr>
        <dsp:cNvPr id="0" name=""/>
        <dsp:cNvSpPr/>
      </dsp:nvSpPr>
      <dsp:spPr>
        <a:xfrm>
          <a:off x="283455" y="212683"/>
          <a:ext cx="515374" cy="5153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26913-98AD-4956-B946-94E71E32AF59}">
      <dsp:nvSpPr>
        <dsp:cNvPr id="0" name=""/>
        <dsp:cNvSpPr/>
      </dsp:nvSpPr>
      <dsp:spPr>
        <a:xfrm>
          <a:off x="1082286" y="1848"/>
          <a:ext cx="6604873" cy="937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71" tIns="99171" rIns="99171" bIns="991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Lepší integrace AI asistenta Copilot do vývoje v .NET</a:t>
          </a:r>
          <a:endParaRPr lang="en-US" sz="2200" kern="1200"/>
        </a:p>
      </dsp:txBody>
      <dsp:txXfrm>
        <a:off x="1082286" y="1848"/>
        <a:ext cx="6604873" cy="937044"/>
      </dsp:txXfrm>
    </dsp:sp>
    <dsp:sp modelId="{B35BDD25-08D7-46C6-B6BA-A190BE080238}">
      <dsp:nvSpPr>
        <dsp:cNvPr id="0" name=""/>
        <dsp:cNvSpPr/>
      </dsp:nvSpPr>
      <dsp:spPr>
        <a:xfrm>
          <a:off x="0" y="1173154"/>
          <a:ext cx="7687160" cy="9370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65A1A-0F60-4D13-A1D7-C523BE0D8F87}">
      <dsp:nvSpPr>
        <dsp:cNvPr id="0" name=""/>
        <dsp:cNvSpPr/>
      </dsp:nvSpPr>
      <dsp:spPr>
        <a:xfrm>
          <a:off x="283455" y="1383989"/>
          <a:ext cx="515374" cy="5153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744E0-BE02-4BF7-91ED-D6929E8C3EFB}">
      <dsp:nvSpPr>
        <dsp:cNvPr id="0" name=""/>
        <dsp:cNvSpPr/>
      </dsp:nvSpPr>
      <dsp:spPr>
        <a:xfrm>
          <a:off x="1082286" y="1173154"/>
          <a:ext cx="6604873" cy="937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71" tIns="99171" rIns="99171" bIns="991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Chytřejší návrhy kódu a automatizace rutinních úloh</a:t>
          </a:r>
          <a:endParaRPr lang="en-US" sz="2200" kern="1200"/>
        </a:p>
      </dsp:txBody>
      <dsp:txXfrm>
        <a:off x="1082286" y="1173154"/>
        <a:ext cx="6604873" cy="937044"/>
      </dsp:txXfrm>
    </dsp:sp>
    <dsp:sp modelId="{879BA8AB-867C-48F4-B3A6-4C6912928FC0}">
      <dsp:nvSpPr>
        <dsp:cNvPr id="0" name=""/>
        <dsp:cNvSpPr/>
      </dsp:nvSpPr>
      <dsp:spPr>
        <a:xfrm>
          <a:off x="0" y="2344460"/>
          <a:ext cx="7687160" cy="9370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257E7-C7BB-46CD-90B1-F14C21D128C2}">
      <dsp:nvSpPr>
        <dsp:cNvPr id="0" name=""/>
        <dsp:cNvSpPr/>
      </dsp:nvSpPr>
      <dsp:spPr>
        <a:xfrm>
          <a:off x="283455" y="2555295"/>
          <a:ext cx="515374" cy="5153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A74F61-FFA6-4828-BC4C-A7ED132DFE5B}">
      <dsp:nvSpPr>
        <dsp:cNvPr id="0" name=""/>
        <dsp:cNvSpPr/>
      </dsp:nvSpPr>
      <dsp:spPr>
        <a:xfrm>
          <a:off x="1082286" y="2344460"/>
          <a:ext cx="6604873" cy="937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71" tIns="99171" rIns="99171" bIns="991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Efektivnější ladění a generování testů</a:t>
          </a:r>
          <a:endParaRPr lang="en-US" sz="2200" kern="1200"/>
        </a:p>
      </dsp:txBody>
      <dsp:txXfrm>
        <a:off x="1082286" y="2344460"/>
        <a:ext cx="6604873" cy="937044"/>
      </dsp:txXfrm>
    </dsp:sp>
    <dsp:sp modelId="{AD4129F2-77DB-4150-AD3D-DD56D4739B7E}">
      <dsp:nvSpPr>
        <dsp:cNvPr id="0" name=""/>
        <dsp:cNvSpPr/>
      </dsp:nvSpPr>
      <dsp:spPr>
        <a:xfrm>
          <a:off x="0" y="3515765"/>
          <a:ext cx="7687160" cy="9370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F81ED-F419-4F49-AD5A-D4B0F06EF9D4}">
      <dsp:nvSpPr>
        <dsp:cNvPr id="0" name=""/>
        <dsp:cNvSpPr/>
      </dsp:nvSpPr>
      <dsp:spPr>
        <a:xfrm>
          <a:off x="283455" y="3726600"/>
          <a:ext cx="515374" cy="5153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05210-0546-4987-A543-DBD057068A16}">
      <dsp:nvSpPr>
        <dsp:cNvPr id="0" name=""/>
        <dsp:cNvSpPr/>
      </dsp:nvSpPr>
      <dsp:spPr>
        <a:xfrm>
          <a:off x="1082286" y="3515765"/>
          <a:ext cx="6604873" cy="937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171" tIns="99171" rIns="99171" bIns="9917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2200" kern="1200"/>
            <a:t>Zrychlená práce s kódem díky AI analýzám</a:t>
          </a:r>
          <a:endParaRPr lang="en-US" sz="2200" kern="1200"/>
        </a:p>
      </dsp:txBody>
      <dsp:txXfrm>
        <a:off x="1082286" y="3515765"/>
        <a:ext cx="6604873" cy="9370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11.02.2025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logs.microsoft.com/dotnet/announcing-dotnet-9/" TargetMode="External"/><Relationship Id="rId2" Type="http://schemas.openxmlformats.org/officeDocument/2006/relationships/hyperlink" Target="https://learn.microsoft.com/cs-cz/dotnet/core/whats-new/dotnet-9/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hyperlink" Target="https://knowledge-base.havit.cz/2024/09/05/novinky-v-net-9-zaznam-a-slides-robert-haken-wug-days-brno-5-9-2024/?utm_source=chatgpt.com" TargetMode="External"/><Relationship Id="rId4" Type="http://schemas.openxmlformats.org/officeDocument/2006/relationships/hyperlink" Target="https://www.dajbych.net/cs/blog/co-je-noveho-v-dotnet-9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Obrázek 3" descr="Announcing .NET 9 - .NET Blog">
            <a:extLst>
              <a:ext uri="{FF2B5EF4-FFF2-40B4-BE49-F238E27FC236}">
                <a16:creationId xmlns:a16="http://schemas.microsoft.com/office/drawing/2014/main" id="{81457F42-B19D-5BBF-BE94-8F137CA192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cs-CZ">
                <a:solidFill>
                  <a:srgbClr val="FFFFFF"/>
                </a:solidFill>
              </a:rPr>
              <a:t>Novinky v .NET 9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rgbClr val="FFFFFF"/>
                </a:solidFill>
              </a:rPr>
              <a:t>Ondřej Fíla 3.Ai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6B8A51-A50E-EF6D-1729-CDBCEA3F8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Webový vývoj s </a:t>
            </a:r>
            <a:r>
              <a:rPr lang="cs-CZ" dirty="0" err="1"/>
              <a:t>Blazor</a:t>
            </a:r>
            <a:r>
              <a:rPr lang="cs-CZ" dirty="0"/>
              <a:t> a ASP.NET </a:t>
            </a:r>
            <a:r>
              <a:rPr lang="cs-CZ" dirty="0" err="1"/>
              <a:t>Core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5F7CF77-EF5A-CD6E-B593-87590F498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/>
              <a:t>Blazor</a:t>
            </a:r>
            <a:r>
              <a:rPr lang="cs-CZ" dirty="0"/>
              <a:t> nabízí vylepšené možnosti pro interaktivní UI</a:t>
            </a:r>
          </a:p>
          <a:p>
            <a:r>
              <a:rPr lang="cs-CZ" dirty="0"/>
              <a:t>ASP.NET </a:t>
            </a:r>
            <a:r>
              <a:rPr lang="cs-CZ" dirty="0" err="1"/>
              <a:t>Core</a:t>
            </a:r>
            <a:r>
              <a:rPr lang="cs-CZ" dirty="0"/>
              <a:t> umožňuje jednodušší škálování </a:t>
            </a:r>
            <a:r>
              <a:rPr lang="cs-CZ" dirty="0" err="1"/>
              <a:t>backend</a:t>
            </a:r>
            <a:r>
              <a:rPr lang="cs-CZ" dirty="0"/>
              <a:t> služeb</a:t>
            </a:r>
          </a:p>
          <a:p>
            <a:r>
              <a:rPr lang="cs-CZ" dirty="0"/>
              <a:t>Nové optimalizace pro rychlejší vykreslování webových stránek</a:t>
            </a:r>
          </a:p>
          <a:p>
            <a:r>
              <a:rPr lang="cs-CZ" dirty="0"/>
              <a:t>Snadnější připojení k databázím a API</a:t>
            </a:r>
          </a:p>
        </p:txBody>
      </p:sp>
      <p:pic>
        <p:nvPicPr>
          <p:cNvPr id="4" name="Obrázek 3" descr="ASP.NET Core Blazor (UI with C#) — WebAssembly | by Ghanshyam Shukla |  Medium">
            <a:extLst>
              <a:ext uri="{FF2B5EF4-FFF2-40B4-BE49-F238E27FC236}">
                <a16:creationId xmlns:a16="http://schemas.microsoft.com/office/drawing/2014/main" id="{159DD56C-831B-FE3B-A013-A668226D6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468" y="3997402"/>
            <a:ext cx="4396351" cy="20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736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BBC50B-A46F-8808-8B48-67535104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Zvýšení produktivity s GitHub </a:t>
            </a:r>
            <a:r>
              <a:rPr lang="cs-CZ" dirty="0" err="1"/>
              <a:t>Copilot</a:t>
            </a:r>
          </a:p>
        </p:txBody>
      </p:sp>
      <p:graphicFrame>
        <p:nvGraphicFramePr>
          <p:cNvPr id="6" name="Zástupný obsah 2">
            <a:extLst>
              <a:ext uri="{FF2B5EF4-FFF2-40B4-BE49-F238E27FC236}">
                <a16:creationId xmlns:a16="http://schemas.microsoft.com/office/drawing/2014/main" id="{B3DF03E7-13AB-1239-7F8E-1D859E992E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162394"/>
              </p:ext>
            </p:extLst>
          </p:nvPr>
        </p:nvGraphicFramePr>
        <p:xfrm>
          <a:off x="838200" y="1722304"/>
          <a:ext cx="7687160" cy="4454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Obrázek 3" descr="My Thoughts About GitHub Copilot - Panu Oksala">
            <a:extLst>
              <a:ext uri="{FF2B5EF4-FFF2-40B4-BE49-F238E27FC236}">
                <a16:creationId xmlns:a16="http://schemas.microsoft.com/office/drawing/2014/main" id="{557BCC9E-8F9E-9F3B-850E-35BF9EDA2B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8535" y="3227663"/>
            <a:ext cx="2743199" cy="143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1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F3D253B-599C-0AE8-EF46-F2797566F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cs-CZ" sz="5400"/>
              <a:t>Zdroje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8739EC-1896-809D-6CFB-41BD3FA3B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cs-CZ" sz="1700">
                <a:ea typeface="+mn-lt"/>
                <a:cs typeface="+mn-lt"/>
                <a:hlinkClick r:id="rId2"/>
              </a:rPr>
              <a:t>https://learn.microsoft.com/cs-cz/dotnet/core/whats-new/dotnet-9/overview</a:t>
            </a:r>
            <a:endParaRPr lang="cs-CZ" sz="1700">
              <a:ea typeface="+mn-lt"/>
              <a:cs typeface="+mn-lt"/>
            </a:endParaRPr>
          </a:p>
          <a:p>
            <a:r>
              <a:rPr lang="cs-CZ" sz="1700">
                <a:ea typeface="+mn-lt"/>
                <a:cs typeface="+mn-lt"/>
                <a:hlinkClick r:id="rId3"/>
              </a:rPr>
              <a:t>https://devblogs.microsoft.com/dotnet/announcing-dotnet-9/</a:t>
            </a:r>
            <a:endParaRPr lang="cs-CZ" sz="1700">
              <a:ea typeface="+mn-lt"/>
              <a:cs typeface="+mn-lt"/>
            </a:endParaRPr>
          </a:p>
          <a:p>
            <a:r>
              <a:rPr lang="cs-CZ" sz="1700">
                <a:ea typeface="+mn-lt"/>
                <a:cs typeface="+mn-lt"/>
                <a:hlinkClick r:id="rId4"/>
              </a:rPr>
              <a:t>https://www.dajbych.net/cs/blog/co-je-noveho-v-dotnet-9/</a:t>
            </a:r>
            <a:endParaRPr lang="cs-CZ" sz="1700">
              <a:ea typeface="+mn-lt"/>
              <a:cs typeface="+mn-lt"/>
            </a:endParaRPr>
          </a:p>
          <a:p>
            <a:r>
              <a:rPr lang="cs-CZ" sz="1700">
                <a:ea typeface="+mn-lt"/>
                <a:cs typeface="+mn-lt"/>
                <a:hlinkClick r:id="rId5"/>
              </a:rPr>
              <a:t>https://knowledge-base.havit.cz/2024/09/05/novinky-v-net-9-zaznam-a-slides-robert-haken-wug-days-brno-5-9-2024/</a:t>
            </a:r>
            <a:endParaRPr lang="cs-CZ" sz="1700">
              <a:ea typeface="+mn-lt"/>
              <a:cs typeface="+mn-lt"/>
            </a:endParaRPr>
          </a:p>
          <a:p>
            <a:endParaRPr lang="cs-CZ" sz="1700"/>
          </a:p>
        </p:txBody>
      </p:sp>
      <p:pic>
        <p:nvPicPr>
          <p:cNvPr id="4" name="Obrázek 3" descr="Nově dostupné e-zdroje | Knihovna FSV UK">
            <a:extLst>
              <a:ext uri="{FF2B5EF4-FFF2-40B4-BE49-F238E27FC236}">
                <a16:creationId xmlns:a16="http://schemas.microsoft.com/office/drawing/2014/main" id="{4CA7EE95-FCFC-9050-0ACD-0A466DC0E3A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27" r="43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86872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 descr="Obsah obrázku oblečení, osoba, Módní doplňky, Lidská tvář&#10;&#10;Obsah vygenerovaný umělou inteligencí může být nesprávný.">
            <a:extLst>
              <a:ext uri="{FF2B5EF4-FFF2-40B4-BE49-F238E27FC236}">
                <a16:creationId xmlns:a16="http://schemas.microsoft.com/office/drawing/2014/main" id="{3075C076-D80E-F6B9-5F70-9B4535AD9E9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437" b="353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7AC0BD26-8503-9986-161D-5893877D2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>
                <a:solidFill>
                  <a:srgbClr val="FFFFFF"/>
                </a:solidFill>
              </a:rPr>
              <a:t>Děkuji za pozornost</a:t>
            </a:r>
          </a:p>
        </p:txBody>
      </p:sp>
    </p:spTree>
    <p:extLst>
      <p:ext uri="{BB962C8B-B14F-4D97-AF65-F5344CB8AC3E}">
        <p14:creationId xmlns:p14="http://schemas.microsoft.com/office/powerpoint/2010/main" val="19740194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4DFF43C-6D92-14CF-E503-FFF10E03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cs-CZ" sz="3800"/>
              <a:t>Zaměření na cloudové nativní aplikace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D3340A0-CEF8-F60B-6E68-9EE03D88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200" dirty="0"/>
              <a:t>Optimalizován pro cloudové prostředí a moderní architektury</a:t>
            </a:r>
          </a:p>
          <a:p>
            <a:r>
              <a:rPr lang="cs-CZ" sz="2200" dirty="0"/>
              <a:t>Vylepšení škálování, spolehlivost a efektivní správa prostředků</a:t>
            </a:r>
          </a:p>
          <a:p>
            <a:r>
              <a:rPr lang="cs-CZ" sz="2200" dirty="0"/>
              <a:t>Lepší integrace s cloudovými službami, jako je </a:t>
            </a:r>
            <a:r>
              <a:rPr lang="cs-CZ" sz="2200" b="1" dirty="0"/>
              <a:t>Azure</a:t>
            </a:r>
          </a:p>
          <a:p>
            <a:r>
              <a:rPr lang="cs-CZ" sz="2200" dirty="0"/>
              <a:t>Nové nástroje usnadňující </a:t>
            </a:r>
            <a:r>
              <a:rPr lang="cs-CZ" sz="2200" b="1" dirty="0"/>
              <a:t>správu kontejnerizovaných aplikací</a:t>
            </a:r>
          </a:p>
        </p:txBody>
      </p:sp>
      <p:pic>
        <p:nvPicPr>
          <p:cNvPr id="4" name="Obrázek 3" descr="Tipy na zajímavé weby: Vytvořte si jedno obrovské cloudové úložiště -  iDNES.cz">
            <a:extLst>
              <a:ext uri="{FF2B5EF4-FFF2-40B4-BE49-F238E27FC236}">
                <a16:creationId xmlns:a16="http://schemas.microsoft.com/office/drawing/2014/main" id="{3B76A8F8-8956-5FAF-0D91-8D3D84D79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18604"/>
            <a:ext cx="5458968" cy="322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3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C26CBF3-80AE-37F4-2B29-3FE473093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cs-CZ" sz="5000"/>
              <a:t>Výkonnostní vylepšení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E1BB45F-6EC9-63E1-86E5-80AAF76A1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200" dirty="0"/>
              <a:t>Přes 1000 optimalizací výkonu</a:t>
            </a:r>
          </a:p>
          <a:p>
            <a:r>
              <a:rPr lang="cs-CZ" sz="2200" dirty="0"/>
              <a:t>Adaptivní serverový </a:t>
            </a:r>
            <a:r>
              <a:rPr lang="cs-CZ" sz="2200" b="1" dirty="0" err="1"/>
              <a:t>garbage</a:t>
            </a:r>
            <a:r>
              <a:rPr lang="cs-CZ" sz="2200" b="1" dirty="0"/>
              <a:t> </a:t>
            </a:r>
            <a:r>
              <a:rPr lang="cs-CZ" sz="2200" b="1" dirty="0" err="1"/>
              <a:t>collector</a:t>
            </a:r>
            <a:r>
              <a:rPr lang="cs-CZ" sz="2200" dirty="0"/>
              <a:t> dynamicky spravuje paměť</a:t>
            </a:r>
          </a:p>
          <a:p>
            <a:r>
              <a:rPr lang="cs-CZ" sz="2200" dirty="0"/>
              <a:t>Lepší </a:t>
            </a:r>
            <a:r>
              <a:rPr lang="cs-CZ" sz="2200" b="1" dirty="0"/>
              <a:t>využití </a:t>
            </a:r>
            <a:r>
              <a:rPr lang="cs-CZ" sz="2200" b="1" err="1"/>
              <a:t>vícejádrových</a:t>
            </a:r>
            <a:r>
              <a:rPr lang="cs-CZ" sz="2200" b="1" dirty="0"/>
              <a:t> procesorů</a:t>
            </a:r>
            <a:r>
              <a:rPr lang="cs-CZ" sz="2200" dirty="0"/>
              <a:t> pro rychlejší provádění </a:t>
            </a:r>
            <a:r>
              <a:rPr lang="cs-CZ" sz="2200" err="1"/>
              <a:t>kodu</a:t>
            </a:r>
            <a:endParaRPr lang="cs-CZ" sz="2200"/>
          </a:p>
          <a:p>
            <a:r>
              <a:rPr lang="cs-CZ" sz="2200" dirty="0"/>
              <a:t>Významné </a:t>
            </a:r>
            <a:r>
              <a:rPr lang="cs-CZ" sz="2200" b="1" dirty="0"/>
              <a:t>snížení latence</a:t>
            </a:r>
            <a:r>
              <a:rPr lang="cs-CZ" sz="2200" dirty="0"/>
              <a:t> při práci s velkými objemy dat</a:t>
            </a:r>
          </a:p>
          <a:p>
            <a:endParaRPr lang="cs-CZ" sz="2200"/>
          </a:p>
        </p:txBody>
      </p:sp>
      <p:pic>
        <p:nvPicPr>
          <p:cNvPr id="4" name="Obrázek 3" descr="NET Best Practice No: 2: Improve garbage collector performance using  finalize/dispose pattern- CodeProject">
            <a:extLst>
              <a:ext uri="{FF2B5EF4-FFF2-40B4-BE49-F238E27FC236}">
                <a16:creationId xmlns:a16="http://schemas.microsoft.com/office/drawing/2014/main" id="{C4179BFA-5FA7-9CC9-3048-DFF0C467F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262146"/>
            <a:ext cx="5458968" cy="233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88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8483509-36EE-5BE3-EA1B-1004263D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cs-CZ" sz="5400"/>
              <a:t>Integrace umělé inteligence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97B888-8E2E-4DA0-C0DA-52F46155F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200" dirty="0"/>
              <a:t>Snazší implementace AI funkcí do aplikací díky novým API</a:t>
            </a:r>
          </a:p>
          <a:p>
            <a:r>
              <a:rPr lang="cs-CZ" sz="2200" dirty="0"/>
              <a:t>Vylepšení knihovny pro </a:t>
            </a:r>
            <a:r>
              <a:rPr lang="cs-CZ" sz="2200" b="1" dirty="0" err="1"/>
              <a:t>machine</a:t>
            </a:r>
            <a:r>
              <a:rPr lang="cs-CZ" sz="2200" b="1" dirty="0"/>
              <a:t> learning</a:t>
            </a:r>
            <a:r>
              <a:rPr lang="cs-CZ" sz="2200" dirty="0"/>
              <a:t> (ML.NET)</a:t>
            </a:r>
          </a:p>
          <a:p>
            <a:r>
              <a:rPr lang="cs-CZ" sz="2200" dirty="0"/>
              <a:t>Nové nástroje pro zpracování přirozeného jazyka a generativní AI</a:t>
            </a:r>
          </a:p>
          <a:p>
            <a:r>
              <a:rPr lang="cs-CZ" sz="2200" dirty="0"/>
              <a:t>Lepší podpora AI modelů běžících lokálně i v cloudu</a:t>
            </a:r>
          </a:p>
        </p:txBody>
      </p:sp>
      <p:pic>
        <p:nvPicPr>
          <p:cNvPr id="5" name="Obrázek 4" descr="The AI technology landscape explained | Baker Tilly">
            <a:extLst>
              <a:ext uri="{FF2B5EF4-FFF2-40B4-BE49-F238E27FC236}">
                <a16:creationId xmlns:a16="http://schemas.microsoft.com/office/drawing/2014/main" id="{4FF4A5FD-AB01-F9A0-7635-FECAD510B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960" y="329183"/>
            <a:ext cx="2743975" cy="3429969"/>
          </a:xfrm>
          <a:prstGeom prst="rect">
            <a:avLst/>
          </a:prstGeom>
        </p:spPr>
      </p:pic>
      <p:pic>
        <p:nvPicPr>
          <p:cNvPr id="4" name="Obrázek 3" descr="How to use ML.NET Model Builder for Image Classification - DevInDeep">
            <a:extLst>
              <a:ext uri="{FF2B5EF4-FFF2-40B4-BE49-F238E27FC236}">
                <a16:creationId xmlns:a16="http://schemas.microsoft.com/office/drawing/2014/main" id="{0B8CE057-10BA-D32C-8C5E-74CD24419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7340" y="4079193"/>
            <a:ext cx="3868928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53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3389BB5-C83E-7F60-4211-EC4DD996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cs-CZ" sz="5000"/>
              <a:t>Vylepšení v ASP.NET Core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BF220CB-7AF3-AFEC-DDB4-8F422677D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200" dirty="0"/>
              <a:t>Lepší výkon pro webové aplikace</a:t>
            </a:r>
          </a:p>
          <a:p>
            <a:r>
              <a:rPr lang="cs-CZ" sz="2200" dirty="0"/>
              <a:t>Vylepšený </a:t>
            </a:r>
            <a:r>
              <a:rPr lang="cs-CZ" sz="2200" b="1" err="1"/>
              <a:t>SignalR</a:t>
            </a:r>
            <a:r>
              <a:rPr lang="cs-CZ" sz="2200" dirty="0"/>
              <a:t> usnadňuje distribuované trasování a </a:t>
            </a:r>
            <a:r>
              <a:rPr lang="cs-CZ" sz="2200" b="1" err="1"/>
              <a:t>real-time</a:t>
            </a:r>
            <a:r>
              <a:rPr lang="cs-CZ" sz="2200" b="1" dirty="0"/>
              <a:t> komunikaci</a:t>
            </a:r>
          </a:p>
          <a:p>
            <a:r>
              <a:rPr lang="cs-CZ" sz="2200" dirty="0"/>
              <a:t>Lepší podpora pro </a:t>
            </a:r>
            <a:r>
              <a:rPr lang="cs-CZ" sz="2200" dirty="0" err="1"/>
              <a:t>WebSockety</a:t>
            </a:r>
            <a:r>
              <a:rPr lang="cs-CZ" sz="2200" dirty="0"/>
              <a:t> a asynchronní operace</a:t>
            </a:r>
          </a:p>
          <a:p>
            <a:r>
              <a:rPr lang="cs-CZ" sz="2200" dirty="0"/>
              <a:t>Zvýšená efektivita při obsluze HTTP </a:t>
            </a:r>
            <a:r>
              <a:rPr lang="cs-CZ" sz="2200" dirty="0" err="1"/>
              <a:t>requestů</a:t>
            </a:r>
            <a:endParaRPr lang="cs-CZ" sz="2200" dirty="0"/>
          </a:p>
        </p:txBody>
      </p:sp>
      <p:pic>
        <p:nvPicPr>
          <p:cNvPr id="4" name="Obrázek 3" descr="ASP.NET Core Naming History and Reaction | Blog">
            <a:extLst>
              <a:ext uri="{FF2B5EF4-FFF2-40B4-BE49-F238E27FC236}">
                <a16:creationId xmlns:a16="http://schemas.microsoft.com/office/drawing/2014/main" id="{2735CF23-9CAD-050B-8D22-5BCECD42A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766370"/>
            <a:ext cx="5458968" cy="33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840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95C2DB5-CB2C-AD88-1F99-52D6184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cs-CZ" sz="5000"/>
              <a:t>Rozvoj .NET MAUI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513645-62C9-6D80-9CBB-336A6CFCB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200" dirty="0"/>
              <a:t>Zvýšená stabilita a výkon pro multiplatformní aplikace</a:t>
            </a:r>
          </a:p>
          <a:p>
            <a:r>
              <a:rPr lang="cs-CZ" sz="2200" dirty="0"/>
              <a:t>Lepší podpora platforem (</a:t>
            </a:r>
            <a:r>
              <a:rPr lang="cs-CZ" sz="2200" b="1" dirty="0"/>
              <a:t>Android, iOS, macOS, Windows</a:t>
            </a:r>
            <a:r>
              <a:rPr lang="cs-CZ" sz="2200" dirty="0"/>
              <a:t>)</a:t>
            </a:r>
          </a:p>
          <a:p>
            <a:r>
              <a:rPr lang="cs-CZ" sz="2200" dirty="0"/>
              <a:t>Nové ovládací prvky a rozšířené možnosti UI</a:t>
            </a:r>
          </a:p>
          <a:p>
            <a:r>
              <a:rPr lang="cs-CZ" sz="2200" dirty="0"/>
              <a:t>Optimalizace pro nižší spotřebu baterie a plynulejší animace</a:t>
            </a:r>
          </a:p>
        </p:txBody>
      </p:sp>
      <p:pic>
        <p:nvPicPr>
          <p:cNvPr id="4" name="Obrázek 3" descr="NET MAUI: Increasing Business Opportunities">
            <a:extLst>
              <a:ext uri="{FF2B5EF4-FFF2-40B4-BE49-F238E27FC236}">
                <a16:creationId xmlns:a16="http://schemas.microsoft.com/office/drawing/2014/main" id="{567E0493-4522-EDFA-99DA-8B9D843F9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893665"/>
            <a:ext cx="5458968" cy="307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33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6B3515-502D-A2FA-0D1D-10B93C5E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Aktualizace jazyků C# 13 a F# 9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22FE6D4-7763-2C3D-BF07-4AC5BFCD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/>
              <a:t>C# 13</a:t>
            </a:r>
            <a:r>
              <a:rPr lang="cs-CZ" dirty="0"/>
              <a:t> přináší vylepšení práce s </a:t>
            </a:r>
            <a:r>
              <a:rPr lang="cs-CZ" b="1" dirty="0" err="1"/>
              <a:t>params</a:t>
            </a:r>
            <a:r>
              <a:rPr lang="cs-CZ" dirty="0"/>
              <a:t> a </a:t>
            </a:r>
            <a:r>
              <a:rPr lang="cs-CZ" b="1" dirty="0" err="1"/>
              <a:t>ref</a:t>
            </a:r>
            <a:r>
              <a:rPr lang="cs-CZ" b="1" dirty="0"/>
              <a:t> </a:t>
            </a:r>
            <a:r>
              <a:rPr lang="cs-CZ" b="1" dirty="0" err="1"/>
              <a:t>struct</a:t>
            </a:r>
            <a:endParaRPr lang="cs-CZ" b="1" dirty="0"/>
          </a:p>
          <a:p>
            <a:r>
              <a:rPr lang="cs-CZ" b="1" dirty="0"/>
              <a:t>F# 9 </a:t>
            </a:r>
            <a:r>
              <a:rPr lang="cs-CZ" dirty="0"/>
              <a:t>se zaměřuje na výkon a bezpečnostní vylepšení</a:t>
            </a:r>
          </a:p>
          <a:p>
            <a:r>
              <a:rPr lang="cs-CZ" dirty="0"/>
              <a:t>Vylepšená správa paměti a optimalizace kolekcí</a:t>
            </a:r>
          </a:p>
          <a:p>
            <a:r>
              <a:rPr lang="cs-CZ" dirty="0"/>
              <a:t>Nové syntaktické zjednodušení</a:t>
            </a:r>
          </a:p>
        </p:txBody>
      </p:sp>
      <p:pic>
        <p:nvPicPr>
          <p:cNvPr id="4" name="Obrázek 3" descr="What is C#? - Viking Software A/S">
            <a:extLst>
              <a:ext uri="{FF2B5EF4-FFF2-40B4-BE49-F238E27FC236}">
                <a16:creationId xmlns:a16="http://schemas.microsoft.com/office/drawing/2014/main" id="{1B4E8A07-F513-61FC-27CF-E8B656169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2" y="4036"/>
            <a:ext cx="1877556" cy="1877556"/>
          </a:xfrm>
          <a:prstGeom prst="rect">
            <a:avLst/>
          </a:prstGeom>
        </p:spPr>
      </p:pic>
      <p:pic>
        <p:nvPicPr>
          <p:cNvPr id="5" name="Obrázek 4" descr="F Sharp – Wikipedie">
            <a:extLst>
              <a:ext uri="{FF2B5EF4-FFF2-40B4-BE49-F238E27FC236}">
                <a16:creationId xmlns:a16="http://schemas.microsoft.com/office/drawing/2014/main" id="{B13ED558-DA9B-689B-13A4-F1DB07CE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231" y="184688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14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4FF217E-27EE-C8EC-9419-79D743C3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cs-CZ" sz="4600"/>
              <a:t>Vylepšení vývojářských nástrojů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FE74DBF-EFF3-154D-FDF8-5492DADED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1900" b="1" dirty="0" err="1"/>
              <a:t>Visual</a:t>
            </a:r>
            <a:r>
              <a:rPr lang="cs-CZ" sz="1900" b="1" dirty="0"/>
              <a:t> Studio 2022 a VSC</a:t>
            </a:r>
            <a:r>
              <a:rPr lang="cs-CZ" sz="1900" dirty="0"/>
              <a:t> mají rychlejší ladění</a:t>
            </a:r>
          </a:p>
          <a:p>
            <a:r>
              <a:rPr lang="cs-CZ" sz="1900" dirty="0"/>
              <a:t>Vylepšené </a:t>
            </a:r>
            <a:r>
              <a:rPr lang="cs-CZ" sz="1900" b="1" dirty="0" err="1"/>
              <a:t>IntelliSense</a:t>
            </a:r>
            <a:r>
              <a:rPr lang="cs-CZ" sz="1900" dirty="0"/>
              <a:t> a lepší správa velkých projektů</a:t>
            </a:r>
          </a:p>
          <a:p>
            <a:r>
              <a:rPr lang="cs-CZ" sz="1900" dirty="0"/>
              <a:t>Nové možnosti pro automatizaci testování</a:t>
            </a:r>
          </a:p>
          <a:p>
            <a:r>
              <a:rPr lang="cs-CZ" sz="1900" b="1" dirty="0"/>
              <a:t>.NET CLI</a:t>
            </a:r>
            <a:r>
              <a:rPr lang="cs-CZ" sz="1900" dirty="0"/>
              <a:t> obsahuje nové příkazy pro zvýšení produktivity</a:t>
            </a:r>
          </a:p>
          <a:p>
            <a:r>
              <a:rPr lang="cs-CZ" sz="1900" b="1" dirty="0" err="1"/>
              <a:t>Rider</a:t>
            </a:r>
            <a:r>
              <a:rPr lang="cs-CZ" sz="1900" dirty="0"/>
              <a:t> přináší plnou podporu </a:t>
            </a:r>
            <a:r>
              <a:rPr lang="cs-CZ" sz="1900" i="1" dirty="0" err="1">
                <a:ea typeface="+mn-lt"/>
                <a:cs typeface="+mn-lt"/>
              </a:rPr>
              <a:t>params</a:t>
            </a:r>
            <a:r>
              <a:rPr lang="cs-CZ" sz="1900" i="1" dirty="0">
                <a:ea typeface="+mn-lt"/>
                <a:cs typeface="+mn-lt"/>
              </a:rPr>
              <a:t> </a:t>
            </a:r>
            <a:r>
              <a:rPr lang="cs-CZ" sz="1900" i="1" dirty="0" err="1">
                <a:ea typeface="+mn-lt"/>
                <a:cs typeface="+mn-lt"/>
              </a:rPr>
              <a:t>collections</a:t>
            </a:r>
            <a:r>
              <a:rPr lang="cs-CZ" sz="1900" i="1" dirty="0">
                <a:ea typeface="+mn-lt"/>
                <a:cs typeface="+mn-lt"/>
              </a:rPr>
              <a:t>, </a:t>
            </a:r>
            <a:r>
              <a:rPr lang="cs-CZ" sz="1900" i="1" dirty="0" err="1">
                <a:ea typeface="+mn-lt"/>
                <a:cs typeface="+mn-lt"/>
              </a:rPr>
              <a:t>partial</a:t>
            </a:r>
            <a:r>
              <a:rPr lang="cs-CZ" sz="1900" i="1" dirty="0">
                <a:ea typeface="+mn-lt"/>
                <a:cs typeface="+mn-lt"/>
              </a:rPr>
              <a:t> </a:t>
            </a:r>
            <a:r>
              <a:rPr lang="cs-CZ" sz="1900" i="1" dirty="0" err="1">
                <a:ea typeface="+mn-lt"/>
                <a:cs typeface="+mn-lt"/>
              </a:rPr>
              <a:t>properties</a:t>
            </a:r>
            <a:r>
              <a:rPr lang="cs-CZ" sz="1900" i="1" dirty="0">
                <a:ea typeface="+mn-lt"/>
                <a:cs typeface="+mn-lt"/>
              </a:rPr>
              <a:t> a </a:t>
            </a:r>
            <a:r>
              <a:rPr lang="cs-CZ" sz="1900" i="1" dirty="0" err="1">
                <a:ea typeface="+mn-lt"/>
                <a:cs typeface="+mn-lt"/>
              </a:rPr>
              <a:t>preview</a:t>
            </a:r>
            <a:r>
              <a:rPr lang="cs-CZ" sz="1900" i="1" dirty="0">
                <a:ea typeface="+mn-lt"/>
                <a:cs typeface="+mn-lt"/>
              </a:rPr>
              <a:t> funkce </a:t>
            </a:r>
            <a:r>
              <a:rPr lang="cs-CZ" sz="1900" i="1" dirty="0" err="1">
                <a:latin typeface="Aptos"/>
              </a:rPr>
              <a:t>field</a:t>
            </a:r>
            <a:r>
              <a:rPr lang="cs-CZ" sz="1900" i="1" dirty="0">
                <a:ea typeface="+mn-lt"/>
                <a:cs typeface="+mn-lt"/>
              </a:rPr>
              <a:t> </a:t>
            </a:r>
            <a:r>
              <a:rPr lang="cs-CZ" sz="1900" i="1" dirty="0" err="1">
                <a:ea typeface="+mn-lt"/>
                <a:cs typeface="+mn-lt"/>
              </a:rPr>
              <a:t>keyword</a:t>
            </a:r>
            <a:r>
              <a:rPr lang="cs-CZ" sz="1900" i="1" dirty="0">
                <a:ea typeface="+mn-lt"/>
                <a:cs typeface="+mn-lt"/>
              </a:rPr>
              <a:t>.</a:t>
            </a:r>
            <a:endParaRPr lang="cs-CZ" sz="1900" i="1"/>
          </a:p>
        </p:txBody>
      </p:sp>
      <p:pic>
        <p:nvPicPr>
          <p:cNvPr id="5" name="Obrázek 4" descr="VSC-logo – No Blinky Blinky">
            <a:extLst>
              <a:ext uri="{FF2B5EF4-FFF2-40B4-BE49-F238E27FC236}">
                <a16:creationId xmlns:a16="http://schemas.microsoft.com/office/drawing/2014/main" id="{83DB4E67-67AC-5BD7-4066-7A9D0A41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97" y="502825"/>
            <a:ext cx="2603605" cy="2603605"/>
          </a:xfrm>
          <a:prstGeom prst="rect">
            <a:avLst/>
          </a:prstGeom>
        </p:spPr>
      </p:pic>
      <p:pic>
        <p:nvPicPr>
          <p:cNvPr id="4" name="Obrázek 3" descr="Rider – Wikipedie">
            <a:extLst>
              <a:ext uri="{FF2B5EF4-FFF2-40B4-BE49-F238E27FC236}">
                <a16:creationId xmlns:a16="http://schemas.microsoft.com/office/drawing/2014/main" id="{CEA301AF-D2D5-78FF-24B9-02C6B7CDF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4328" y="502825"/>
            <a:ext cx="2603605" cy="2603605"/>
          </a:xfrm>
          <a:prstGeom prst="rect">
            <a:avLst/>
          </a:prstGeom>
        </p:spPr>
      </p:pic>
      <p:pic>
        <p:nvPicPr>
          <p:cNvPr id="6" name="Obrázek 5" descr="File:Visual Studio Icon 2022.svg - Wikipedia">
            <a:extLst>
              <a:ext uri="{FF2B5EF4-FFF2-40B4-BE49-F238E27FC236}">
                <a16:creationId xmlns:a16="http://schemas.microsoft.com/office/drawing/2014/main" id="{DBF955B7-8591-C9D0-6647-C56237B37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6812" y="3426258"/>
            <a:ext cx="2750705" cy="2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C1EBB4-D7D4-6EC8-3FC4-76B1F2172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Zlepšení v ekosystému </a:t>
            </a:r>
            <a:r>
              <a:rPr lang="cs-CZ" dirty="0" err="1"/>
              <a:t>NuGet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01B0CF-7F2D-8B68-50AB-998C40E8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Nový systém auditu zranitelností v balíčku</a:t>
            </a:r>
          </a:p>
          <a:p>
            <a:r>
              <a:rPr lang="cs-CZ" dirty="0"/>
              <a:t>Více než </a:t>
            </a:r>
            <a:r>
              <a:rPr lang="cs-CZ" b="1" dirty="0"/>
              <a:t>420 000</a:t>
            </a:r>
            <a:r>
              <a:rPr lang="cs-CZ" dirty="0"/>
              <a:t> dostupných balíčků</a:t>
            </a:r>
          </a:p>
          <a:p>
            <a:r>
              <a:rPr lang="cs-CZ" dirty="0"/>
              <a:t>Zlepšená správa verzí a </a:t>
            </a:r>
            <a:r>
              <a:rPr lang="cs-CZ" b="1" dirty="0"/>
              <a:t>rychlejší instalace </a:t>
            </a:r>
            <a:r>
              <a:rPr lang="cs-CZ" b="1" dirty="0" err="1"/>
              <a:t>dependecies</a:t>
            </a:r>
            <a:endParaRPr lang="cs-CZ" b="1" dirty="0"/>
          </a:p>
          <a:p>
            <a:r>
              <a:rPr lang="cs-CZ" dirty="0"/>
              <a:t>Podpora pro lepší </a:t>
            </a:r>
            <a:r>
              <a:rPr lang="cs-CZ" dirty="0" err="1"/>
              <a:t>cache</a:t>
            </a:r>
            <a:r>
              <a:rPr lang="cs-CZ" dirty="0"/>
              <a:t> a </a:t>
            </a:r>
            <a:r>
              <a:rPr lang="cs-CZ" dirty="0" err="1"/>
              <a:t>offline</a:t>
            </a:r>
            <a:r>
              <a:rPr lang="cs-CZ" dirty="0"/>
              <a:t> instalaci balíčků</a:t>
            </a:r>
          </a:p>
        </p:txBody>
      </p:sp>
      <p:pic>
        <p:nvPicPr>
          <p:cNvPr id="4" name="Obrázek 3" descr="Knihovny NuGet a .NET - .NET | Microsoft Learn">
            <a:extLst>
              <a:ext uri="{FF2B5EF4-FFF2-40B4-BE49-F238E27FC236}">
                <a16:creationId xmlns:a16="http://schemas.microsoft.com/office/drawing/2014/main" id="{BD1CD4EE-2EEC-62B6-CA69-A89EA209E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09" y="4368061"/>
            <a:ext cx="4125131" cy="119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15339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celář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13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Motiv systému Office</vt:lpstr>
      <vt:lpstr>Novinky v .NET 9</vt:lpstr>
      <vt:lpstr>Zaměření na cloudové nativní aplikace</vt:lpstr>
      <vt:lpstr>Výkonnostní vylepšení</vt:lpstr>
      <vt:lpstr>Integrace umělé inteligence</vt:lpstr>
      <vt:lpstr>Vylepšení v ASP.NET Core</vt:lpstr>
      <vt:lpstr>Rozvoj .NET MAUI</vt:lpstr>
      <vt:lpstr>Aktualizace jazyků C# 13 a F# 9</vt:lpstr>
      <vt:lpstr>Vylepšení vývojářských nástrojů</vt:lpstr>
      <vt:lpstr>Zlepšení v ekosystému NuGet</vt:lpstr>
      <vt:lpstr>Webový vývoj s Blazor a ASP.NET Core</vt:lpstr>
      <vt:lpstr>Zvýšení produktivity s GitHub Copilot</vt:lpstr>
      <vt:lpstr>Zdroje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204</cp:revision>
  <dcterms:created xsi:type="dcterms:W3CDTF">2025-02-09T10:29:21Z</dcterms:created>
  <dcterms:modified xsi:type="dcterms:W3CDTF">2025-02-11T15:22:29Z</dcterms:modified>
</cp:coreProperties>
</file>