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86" r:id="rId5"/>
    <p:sldId id="291" r:id="rId6"/>
    <p:sldId id="256" r:id="rId7"/>
    <p:sldId id="257" r:id="rId8"/>
    <p:sldId id="283" r:id="rId9"/>
    <p:sldId id="260" r:id="rId10"/>
    <p:sldId id="262" r:id="rId11"/>
    <p:sldId id="263" r:id="rId12"/>
    <p:sldId id="264" r:id="rId13"/>
    <p:sldId id="265" r:id="rId14"/>
    <p:sldId id="284" r:id="rId15"/>
    <p:sldId id="258" r:id="rId16"/>
    <p:sldId id="285" r:id="rId17"/>
    <p:sldId id="261" r:id="rId18"/>
    <p:sldId id="272" r:id="rId19"/>
    <p:sldId id="274" r:id="rId20"/>
    <p:sldId id="275" r:id="rId21"/>
    <p:sldId id="276" r:id="rId22"/>
    <p:sldId id="277" r:id="rId23"/>
    <p:sldId id="279" r:id="rId24"/>
    <p:sldId id="280" r:id="rId25"/>
    <p:sldId id="281" r:id="rId26"/>
    <p:sldId id="282" r:id="rId27"/>
    <p:sldId id="289" r:id="rId28"/>
    <p:sldId id="287" r:id="rId29"/>
    <p:sldId id="290"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5"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CDD6B-EC2F-4242-BB01-3ADB2EA056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06E81A-1139-4F60-ADAD-CDBFA2DA7B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1CA7DA-A3ED-424E-96DB-EAC43B3A9C8C}"/>
              </a:ext>
            </a:extLst>
          </p:cNvPr>
          <p:cNvSpPr>
            <a:spLocks noGrp="1"/>
          </p:cNvSpPr>
          <p:nvPr>
            <p:ph type="dt" sz="half" idx="10"/>
          </p:nvPr>
        </p:nvSpPr>
        <p:spPr/>
        <p:txBody>
          <a:bodyPr/>
          <a:lstStyle/>
          <a:p>
            <a:fld id="{E574BDDD-E77C-4F65-80AE-A2B49D0566BE}" type="datetimeFigureOut">
              <a:rPr lang="en-US" smtClean="0"/>
              <a:t>2/23/2023</a:t>
            </a:fld>
            <a:endParaRPr lang="en-US"/>
          </a:p>
        </p:txBody>
      </p:sp>
      <p:sp>
        <p:nvSpPr>
          <p:cNvPr id="5" name="Footer Placeholder 4">
            <a:extLst>
              <a:ext uri="{FF2B5EF4-FFF2-40B4-BE49-F238E27FC236}">
                <a16:creationId xmlns:a16="http://schemas.microsoft.com/office/drawing/2014/main" id="{A5620E7B-DE6B-4599-AB9A-D6E6D1C52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98F17-D1A4-4B40-8467-04543C7AB05F}"/>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1740511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54F3F-7F8C-4B62-83A5-552DFB1903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BB7699-2B3A-4817-9AC3-43FD9282F9F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93F1A9-6856-45E2-8C6C-5C78A873D91A}"/>
              </a:ext>
            </a:extLst>
          </p:cNvPr>
          <p:cNvSpPr>
            <a:spLocks noGrp="1"/>
          </p:cNvSpPr>
          <p:nvPr>
            <p:ph type="dt" sz="half" idx="10"/>
          </p:nvPr>
        </p:nvSpPr>
        <p:spPr/>
        <p:txBody>
          <a:bodyPr/>
          <a:lstStyle/>
          <a:p>
            <a:fld id="{E574BDDD-E77C-4F65-80AE-A2B49D0566BE}" type="datetimeFigureOut">
              <a:rPr lang="en-US" smtClean="0"/>
              <a:t>2/23/2023</a:t>
            </a:fld>
            <a:endParaRPr lang="en-US"/>
          </a:p>
        </p:txBody>
      </p:sp>
      <p:sp>
        <p:nvSpPr>
          <p:cNvPr id="5" name="Footer Placeholder 4">
            <a:extLst>
              <a:ext uri="{FF2B5EF4-FFF2-40B4-BE49-F238E27FC236}">
                <a16:creationId xmlns:a16="http://schemas.microsoft.com/office/drawing/2014/main" id="{7E6807F9-D2C6-4EE6-AE90-327FC3253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6B0549-8F58-4348-9920-652E9FEDC9A9}"/>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2637748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41ECD2-AC72-4B39-B658-44039FF9BC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FCE250-D2E2-4148-B0C4-5EEC101D4BA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E6582-DD76-46CC-A4B7-7889DF306095}"/>
              </a:ext>
            </a:extLst>
          </p:cNvPr>
          <p:cNvSpPr>
            <a:spLocks noGrp="1"/>
          </p:cNvSpPr>
          <p:nvPr>
            <p:ph type="dt" sz="half" idx="10"/>
          </p:nvPr>
        </p:nvSpPr>
        <p:spPr/>
        <p:txBody>
          <a:bodyPr/>
          <a:lstStyle/>
          <a:p>
            <a:fld id="{E574BDDD-E77C-4F65-80AE-A2B49D0566BE}" type="datetimeFigureOut">
              <a:rPr lang="en-US" smtClean="0"/>
              <a:t>2/23/2023</a:t>
            </a:fld>
            <a:endParaRPr lang="en-US"/>
          </a:p>
        </p:txBody>
      </p:sp>
      <p:sp>
        <p:nvSpPr>
          <p:cNvPr id="5" name="Footer Placeholder 4">
            <a:extLst>
              <a:ext uri="{FF2B5EF4-FFF2-40B4-BE49-F238E27FC236}">
                <a16:creationId xmlns:a16="http://schemas.microsoft.com/office/drawing/2014/main" id="{E0469BB8-5380-45F6-85BD-37209F96D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1002E-17D0-4016-AA60-4DBD5B8BF72F}"/>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1822105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5B90-86EC-492C-8440-5BE029FCA3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E4B971-FFBC-444C-9574-9D3B54B724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E66CA0-A872-4564-80CA-5FEC4ECF6193}"/>
              </a:ext>
            </a:extLst>
          </p:cNvPr>
          <p:cNvSpPr>
            <a:spLocks noGrp="1"/>
          </p:cNvSpPr>
          <p:nvPr>
            <p:ph type="dt" sz="half" idx="10"/>
          </p:nvPr>
        </p:nvSpPr>
        <p:spPr/>
        <p:txBody>
          <a:bodyPr/>
          <a:lstStyle/>
          <a:p>
            <a:fld id="{E574BDDD-E77C-4F65-80AE-A2B49D0566BE}" type="datetimeFigureOut">
              <a:rPr lang="en-US" smtClean="0"/>
              <a:t>2/23/2023</a:t>
            </a:fld>
            <a:endParaRPr lang="en-US"/>
          </a:p>
        </p:txBody>
      </p:sp>
      <p:sp>
        <p:nvSpPr>
          <p:cNvPr id="5" name="Footer Placeholder 4">
            <a:extLst>
              <a:ext uri="{FF2B5EF4-FFF2-40B4-BE49-F238E27FC236}">
                <a16:creationId xmlns:a16="http://schemas.microsoft.com/office/drawing/2014/main" id="{F64A1036-6CDC-445C-A420-C8F19AA31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85A98F-1722-408F-9EAF-DD105A6786D4}"/>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3391061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9E4D1-759E-4B80-9D6F-7700A8CDDC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BD5114-CD19-406E-8705-96803BC300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5A8F7AF-E616-4F57-A855-C02E4119B051}"/>
              </a:ext>
            </a:extLst>
          </p:cNvPr>
          <p:cNvSpPr>
            <a:spLocks noGrp="1"/>
          </p:cNvSpPr>
          <p:nvPr>
            <p:ph type="dt" sz="half" idx="10"/>
          </p:nvPr>
        </p:nvSpPr>
        <p:spPr/>
        <p:txBody>
          <a:bodyPr/>
          <a:lstStyle/>
          <a:p>
            <a:fld id="{E574BDDD-E77C-4F65-80AE-A2B49D0566BE}" type="datetimeFigureOut">
              <a:rPr lang="en-US" smtClean="0"/>
              <a:t>2/23/2023</a:t>
            </a:fld>
            <a:endParaRPr lang="en-US"/>
          </a:p>
        </p:txBody>
      </p:sp>
      <p:sp>
        <p:nvSpPr>
          <p:cNvPr id="5" name="Footer Placeholder 4">
            <a:extLst>
              <a:ext uri="{FF2B5EF4-FFF2-40B4-BE49-F238E27FC236}">
                <a16:creationId xmlns:a16="http://schemas.microsoft.com/office/drawing/2014/main" id="{687F85F8-5B2C-49AB-ACE3-206BEDDEC4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69AD0B-2401-4303-B6E3-E10A44089B1F}"/>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589387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4CDF-BB67-47FC-BF1B-DB02A6749C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9A57AE-432B-4C7F-AFD5-02DA1AB1AC2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859AFA-4DCC-4AAB-A636-A768FCC636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72A2CC-F2EE-4979-8BBC-A34D0009144A}"/>
              </a:ext>
            </a:extLst>
          </p:cNvPr>
          <p:cNvSpPr>
            <a:spLocks noGrp="1"/>
          </p:cNvSpPr>
          <p:nvPr>
            <p:ph type="dt" sz="half" idx="10"/>
          </p:nvPr>
        </p:nvSpPr>
        <p:spPr/>
        <p:txBody>
          <a:bodyPr/>
          <a:lstStyle/>
          <a:p>
            <a:fld id="{E574BDDD-E77C-4F65-80AE-A2B49D0566BE}" type="datetimeFigureOut">
              <a:rPr lang="en-US" smtClean="0"/>
              <a:t>2/23/2023</a:t>
            </a:fld>
            <a:endParaRPr lang="en-US"/>
          </a:p>
        </p:txBody>
      </p:sp>
      <p:sp>
        <p:nvSpPr>
          <p:cNvPr id="6" name="Footer Placeholder 5">
            <a:extLst>
              <a:ext uri="{FF2B5EF4-FFF2-40B4-BE49-F238E27FC236}">
                <a16:creationId xmlns:a16="http://schemas.microsoft.com/office/drawing/2014/main" id="{B714CF7A-3807-4981-82FE-9DFBEED4C1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3DDECA-5A1A-4973-9442-C48285448131}"/>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3618319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0A80D-F0D5-4D0E-A595-37B132CF96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2C3DE0-C588-424F-99AD-81C63CBF6A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EA99559-C376-4106-B5B8-DE2548E8B77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EC5DA3-BFFC-4144-9DE2-F9BD5D5548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5B6C142-9FBA-441E-A2EE-8A26CD28D1E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13BFF5-7AB9-4517-84AF-11B4195E5D87}"/>
              </a:ext>
            </a:extLst>
          </p:cNvPr>
          <p:cNvSpPr>
            <a:spLocks noGrp="1"/>
          </p:cNvSpPr>
          <p:nvPr>
            <p:ph type="dt" sz="half" idx="10"/>
          </p:nvPr>
        </p:nvSpPr>
        <p:spPr/>
        <p:txBody>
          <a:bodyPr/>
          <a:lstStyle/>
          <a:p>
            <a:fld id="{E574BDDD-E77C-4F65-80AE-A2B49D0566BE}" type="datetimeFigureOut">
              <a:rPr lang="en-US" smtClean="0"/>
              <a:t>2/23/2023</a:t>
            </a:fld>
            <a:endParaRPr lang="en-US"/>
          </a:p>
        </p:txBody>
      </p:sp>
      <p:sp>
        <p:nvSpPr>
          <p:cNvPr id="8" name="Footer Placeholder 7">
            <a:extLst>
              <a:ext uri="{FF2B5EF4-FFF2-40B4-BE49-F238E27FC236}">
                <a16:creationId xmlns:a16="http://schemas.microsoft.com/office/drawing/2014/main" id="{64D63660-8C4C-44F0-BB2E-A2E06C0208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585D26-D27D-4780-B4D8-652336F541D3}"/>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657969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7FB5D-6D01-46C3-90E2-6EF7C7DD98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ABEC61-F94D-46EA-93C3-3D29473CCA2D}"/>
              </a:ext>
            </a:extLst>
          </p:cNvPr>
          <p:cNvSpPr>
            <a:spLocks noGrp="1"/>
          </p:cNvSpPr>
          <p:nvPr>
            <p:ph type="dt" sz="half" idx="10"/>
          </p:nvPr>
        </p:nvSpPr>
        <p:spPr/>
        <p:txBody>
          <a:bodyPr/>
          <a:lstStyle/>
          <a:p>
            <a:fld id="{E574BDDD-E77C-4F65-80AE-A2B49D0566BE}" type="datetimeFigureOut">
              <a:rPr lang="en-US" smtClean="0"/>
              <a:t>2/23/2023</a:t>
            </a:fld>
            <a:endParaRPr lang="en-US"/>
          </a:p>
        </p:txBody>
      </p:sp>
      <p:sp>
        <p:nvSpPr>
          <p:cNvPr id="4" name="Footer Placeholder 3">
            <a:extLst>
              <a:ext uri="{FF2B5EF4-FFF2-40B4-BE49-F238E27FC236}">
                <a16:creationId xmlns:a16="http://schemas.microsoft.com/office/drawing/2014/main" id="{4538D31F-B3A3-44A7-BE2E-54CED00163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7FC639-D8CC-4126-AE01-D7ECE4FE3A56}"/>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2436103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D11337-DCED-48AE-9781-145604B22134}"/>
              </a:ext>
            </a:extLst>
          </p:cNvPr>
          <p:cNvSpPr>
            <a:spLocks noGrp="1"/>
          </p:cNvSpPr>
          <p:nvPr>
            <p:ph type="dt" sz="half" idx="10"/>
          </p:nvPr>
        </p:nvSpPr>
        <p:spPr/>
        <p:txBody>
          <a:bodyPr/>
          <a:lstStyle/>
          <a:p>
            <a:fld id="{E574BDDD-E77C-4F65-80AE-A2B49D0566BE}" type="datetimeFigureOut">
              <a:rPr lang="en-US" smtClean="0"/>
              <a:t>2/23/2023</a:t>
            </a:fld>
            <a:endParaRPr lang="en-US"/>
          </a:p>
        </p:txBody>
      </p:sp>
      <p:sp>
        <p:nvSpPr>
          <p:cNvPr id="3" name="Footer Placeholder 2">
            <a:extLst>
              <a:ext uri="{FF2B5EF4-FFF2-40B4-BE49-F238E27FC236}">
                <a16:creationId xmlns:a16="http://schemas.microsoft.com/office/drawing/2014/main" id="{B890E84E-2E44-4497-B8AA-769AD7E936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A3588F-8746-4FE0-AB58-50B514C86D3E}"/>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4046530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E9AD-7C5B-43BF-BC81-663C3B7F41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CB248D-04F1-4ACE-8F99-0844D0618C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034B85-1772-4F38-A7E7-EB8B511E6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A84CC1-4267-4CC4-88D6-3A28AFF5E728}"/>
              </a:ext>
            </a:extLst>
          </p:cNvPr>
          <p:cNvSpPr>
            <a:spLocks noGrp="1"/>
          </p:cNvSpPr>
          <p:nvPr>
            <p:ph type="dt" sz="half" idx="10"/>
          </p:nvPr>
        </p:nvSpPr>
        <p:spPr/>
        <p:txBody>
          <a:bodyPr/>
          <a:lstStyle/>
          <a:p>
            <a:fld id="{E574BDDD-E77C-4F65-80AE-A2B49D0566BE}" type="datetimeFigureOut">
              <a:rPr lang="en-US" smtClean="0"/>
              <a:t>2/23/2023</a:t>
            </a:fld>
            <a:endParaRPr lang="en-US"/>
          </a:p>
        </p:txBody>
      </p:sp>
      <p:sp>
        <p:nvSpPr>
          <p:cNvPr id="6" name="Footer Placeholder 5">
            <a:extLst>
              <a:ext uri="{FF2B5EF4-FFF2-40B4-BE49-F238E27FC236}">
                <a16:creationId xmlns:a16="http://schemas.microsoft.com/office/drawing/2014/main" id="{9E7253FA-41D5-46A5-8FA6-3BB510DA9C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5524AA-7B5D-4D45-A1D6-B2C17247F472}"/>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1618697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1104-3193-4DE3-9579-D9AA8F0EF9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F3E60D-5591-47FB-8383-3CF2A6D2F8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693396-1B46-429A-A1C7-6319CC46E7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3BB73A-2A95-4544-9F11-6D8DF3A138CD}"/>
              </a:ext>
            </a:extLst>
          </p:cNvPr>
          <p:cNvSpPr>
            <a:spLocks noGrp="1"/>
          </p:cNvSpPr>
          <p:nvPr>
            <p:ph type="dt" sz="half" idx="10"/>
          </p:nvPr>
        </p:nvSpPr>
        <p:spPr/>
        <p:txBody>
          <a:bodyPr/>
          <a:lstStyle/>
          <a:p>
            <a:fld id="{E574BDDD-E77C-4F65-80AE-A2B49D0566BE}" type="datetimeFigureOut">
              <a:rPr lang="en-US" smtClean="0"/>
              <a:t>2/23/2023</a:t>
            </a:fld>
            <a:endParaRPr lang="en-US"/>
          </a:p>
        </p:txBody>
      </p:sp>
      <p:sp>
        <p:nvSpPr>
          <p:cNvPr id="6" name="Footer Placeholder 5">
            <a:extLst>
              <a:ext uri="{FF2B5EF4-FFF2-40B4-BE49-F238E27FC236}">
                <a16:creationId xmlns:a16="http://schemas.microsoft.com/office/drawing/2014/main" id="{44582299-81B8-4894-B8B7-C1A0EF0D8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50117A-21AA-4F59-A2B7-7BC19EB7D364}"/>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1826859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317E4F-9347-44CD-9477-1AF2334B84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BCF40D-687B-4129-846D-C33C3CF7D4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95B308-7023-40D0-A9D7-0A50FDE281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74BDDD-E77C-4F65-80AE-A2B49D0566BE}" type="datetimeFigureOut">
              <a:rPr lang="en-US" smtClean="0"/>
              <a:t>2/23/2023</a:t>
            </a:fld>
            <a:endParaRPr lang="en-US"/>
          </a:p>
        </p:txBody>
      </p:sp>
      <p:sp>
        <p:nvSpPr>
          <p:cNvPr id="5" name="Footer Placeholder 4">
            <a:extLst>
              <a:ext uri="{FF2B5EF4-FFF2-40B4-BE49-F238E27FC236}">
                <a16:creationId xmlns:a16="http://schemas.microsoft.com/office/drawing/2014/main" id="{C5B94102-7A5A-4E11-ABC2-D0BBAAF8E0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30775C-EC89-455E-B408-FFCE8D86FA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89097-B4E2-4F9F-9CBE-5C04691F4EBF}" type="slidenum">
              <a:rPr lang="en-US" smtClean="0"/>
              <a:t>‹#›</a:t>
            </a:fld>
            <a:endParaRPr lang="en-US"/>
          </a:p>
        </p:txBody>
      </p:sp>
    </p:spTree>
    <p:extLst>
      <p:ext uri="{BB962C8B-B14F-4D97-AF65-F5344CB8AC3E}">
        <p14:creationId xmlns:p14="http://schemas.microsoft.com/office/powerpoint/2010/main" val="2593387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a:xfrm>
            <a:off x="4313476" y="1571027"/>
            <a:ext cx="3974847" cy="4681707"/>
          </a:xfrm>
        </p:spPr>
        <p:txBody>
          <a:bodyPr anchor="ctr">
            <a:normAutofit fontScale="90000"/>
          </a:bodyPr>
          <a:lstStyle/>
          <a:p>
            <a:pPr algn="l"/>
            <a:r>
              <a:rPr lang="en-US" sz="4800" dirty="0">
                <a:solidFill>
                  <a:schemeClr val="bg1"/>
                </a:solidFill>
              </a:rPr>
              <a:t>Michael Radel</a:t>
            </a:r>
            <a:br>
              <a:rPr lang="en-US" sz="4800" dirty="0">
                <a:solidFill>
                  <a:schemeClr val="bg1"/>
                </a:solidFill>
              </a:rPr>
            </a:br>
            <a:r>
              <a:rPr lang="en-US" sz="4800" dirty="0">
                <a:solidFill>
                  <a:schemeClr val="bg1"/>
                </a:solidFill>
              </a:rPr>
              <a:t>DeVry University</a:t>
            </a:r>
            <a:br>
              <a:rPr lang="en-US" sz="4800" dirty="0">
                <a:solidFill>
                  <a:schemeClr val="bg1"/>
                </a:solidFill>
              </a:rPr>
            </a:br>
            <a:r>
              <a:rPr lang="en-US" sz="4800" dirty="0">
                <a:solidFill>
                  <a:schemeClr val="bg1"/>
                </a:solidFill>
              </a:rPr>
              <a:t>January 2023 </a:t>
            </a:r>
            <a:br>
              <a:rPr lang="en-US" sz="4800" dirty="0">
                <a:solidFill>
                  <a:schemeClr val="bg1"/>
                </a:solidFill>
              </a:rPr>
            </a:br>
            <a:r>
              <a:rPr lang="en-US" sz="4800" dirty="0">
                <a:solidFill>
                  <a:schemeClr val="bg1"/>
                </a:solidFill>
              </a:rPr>
              <a:t>Programming CEIS 110 Python</a:t>
            </a:r>
            <a:br>
              <a:rPr lang="en-US" sz="4800" dirty="0">
                <a:solidFill>
                  <a:schemeClr val="bg1"/>
                </a:solidFill>
              </a:rPr>
            </a:br>
            <a:br>
              <a:rPr lang="en-US" sz="4800" dirty="0">
                <a:solidFill>
                  <a:schemeClr val="bg1"/>
                </a:solidFill>
              </a:rPr>
            </a:br>
            <a:br>
              <a:rPr lang="en-US" sz="4800" dirty="0">
                <a:solidFill>
                  <a:schemeClr val="bg1"/>
                </a:solidFill>
              </a:rPr>
            </a:br>
            <a:endParaRPr lang="en-US" sz="4800" dirty="0">
              <a:solidFill>
                <a:schemeClr val="bg1"/>
              </a:solidFill>
            </a:endParaRPr>
          </a:p>
        </p:txBody>
      </p:sp>
      <p:cxnSp>
        <p:nvCxnSpPr>
          <p:cNvPr id="10" name="Straight Connector 9">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ubtitle 2">
            <a:extLst>
              <a:ext uri="{FF2B5EF4-FFF2-40B4-BE49-F238E27FC236}">
                <a16:creationId xmlns:a16="http://schemas.microsoft.com/office/drawing/2014/main" id="{AEF54FF7-B34A-8D18-3937-8642D94F46E3}"/>
              </a:ext>
            </a:extLst>
          </p:cNvPr>
          <p:cNvSpPr>
            <a:spLocks noGrp="1"/>
          </p:cNvSpPr>
          <p:nvPr>
            <p:ph type="subTitle" idx="1"/>
          </p:nvPr>
        </p:nvSpPr>
        <p:spPr>
          <a:xfrm>
            <a:off x="1023257" y="965198"/>
            <a:ext cx="2707937" cy="4927602"/>
          </a:xfrm>
        </p:spPr>
        <p:txBody>
          <a:bodyPr anchor="ctr">
            <a:normAutofit/>
          </a:bodyPr>
          <a:lstStyle/>
          <a:p>
            <a:pPr algn="r"/>
            <a:r>
              <a:rPr lang="en-US" sz="2000" dirty="0">
                <a:solidFill>
                  <a:srgbClr val="FFC000"/>
                </a:solidFill>
              </a:rPr>
              <a:t>Weather Database</a:t>
            </a:r>
          </a:p>
          <a:p>
            <a:pPr algn="r"/>
            <a:r>
              <a:rPr lang="en-US" sz="2000" dirty="0">
                <a:solidFill>
                  <a:srgbClr val="FFC000"/>
                </a:solidFill>
              </a:rPr>
              <a:t>(Mesa, AZ)  analysis using Python </a:t>
            </a:r>
          </a:p>
        </p:txBody>
      </p:sp>
    </p:spTree>
    <p:extLst>
      <p:ext uri="{BB962C8B-B14F-4D97-AF65-F5344CB8AC3E}">
        <p14:creationId xmlns:p14="http://schemas.microsoft.com/office/powerpoint/2010/main" val="373495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634276" y="4892358"/>
            <a:ext cx="3766272" cy="1325563"/>
          </a:xfrm>
        </p:spPr>
        <p:txBody>
          <a:bodyPr vert="horz" lIns="91440" tIns="45720" rIns="91440" bIns="45720" rtlCol="0" anchor="ctr">
            <a:normAutofit/>
          </a:bodyPr>
          <a:lstStyle/>
          <a:p>
            <a:pPr algn="r"/>
            <a:r>
              <a:rPr lang="en-US" sz="2400" kern="1200">
                <a:solidFill>
                  <a:schemeClr val="bg1"/>
                </a:solidFill>
                <a:latin typeface="+mj-lt"/>
                <a:ea typeface="+mj-ea"/>
                <a:cs typeface="+mj-cs"/>
              </a:rPr>
              <a:t>Weather.db File</a:t>
            </a:r>
            <a:br>
              <a:rPr lang="en-US" sz="2400" kern="1200">
                <a:solidFill>
                  <a:schemeClr val="bg1"/>
                </a:solidFill>
                <a:latin typeface="+mj-lt"/>
                <a:ea typeface="+mj-ea"/>
                <a:cs typeface="+mj-cs"/>
              </a:rPr>
            </a:br>
            <a:r>
              <a:rPr lang="en-US" sz="2400" kern="1200">
                <a:solidFill>
                  <a:schemeClr val="bg1"/>
                </a:solidFill>
                <a:latin typeface="+mj-lt"/>
                <a:ea typeface="+mj-ea"/>
                <a:cs typeface="+mj-cs"/>
              </a:rPr>
              <a:t>(Screenshot)</a:t>
            </a:r>
          </a:p>
        </p:txBody>
      </p:sp>
      <p:pic>
        <p:nvPicPr>
          <p:cNvPr id="4" name="Picture Placeholder 3" descr="A screenshot of a computer&#10;&#10;Description automatically generated">
            <a:extLst>
              <a:ext uri="{FF2B5EF4-FFF2-40B4-BE49-F238E27FC236}">
                <a16:creationId xmlns:a16="http://schemas.microsoft.com/office/drawing/2014/main" id="{9F6DC466-F4E1-74BF-4CC5-34826BB585C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47" t="33" r="21646"/>
          <a:stretch/>
        </p:blipFill>
        <p:spPr>
          <a:xfrm>
            <a:off x="1722233" y="385011"/>
            <a:ext cx="8741728" cy="3799159"/>
          </a:xfrm>
          <a:prstGeom prst="rect">
            <a:avLst/>
          </a:prstGeom>
        </p:spPr>
      </p:pic>
      <p:cxnSp>
        <p:nvCxnSpPr>
          <p:cNvPr id="14" name="Straight Connector 13">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4878784" y="4824249"/>
            <a:ext cx="6673136" cy="1461780"/>
          </a:xfrm>
        </p:spPr>
        <p:txBody>
          <a:bodyPr vert="horz" lIns="91440" tIns="45720" rIns="91440" bIns="45720" rtlCol="0" anchor="ctr">
            <a:normAutofit/>
          </a:bodyPr>
          <a:lstStyle/>
          <a:p>
            <a:pPr indent="-228600">
              <a:buFont typeface="Arial" panose="020B0604020202020204" pitchFamily="34" charset="0"/>
              <a:buChar char="•"/>
            </a:pPr>
            <a:r>
              <a:rPr lang="en-US" sz="1800">
                <a:solidFill>
                  <a:schemeClr val="bg1"/>
                </a:solidFill>
              </a:rPr>
              <a:t>Screenshot of Windows Explorer showing database file Weather.db was created</a:t>
            </a:r>
          </a:p>
          <a:p>
            <a:pPr indent="-228600">
              <a:buFont typeface="Arial" panose="020B0604020202020204" pitchFamily="34" charset="0"/>
              <a:buChar char="•"/>
            </a:pPr>
            <a:endParaRPr lang="en-US" sz="1800">
              <a:solidFill>
                <a:schemeClr val="bg1"/>
              </a:solidFill>
            </a:endParaRPr>
          </a:p>
        </p:txBody>
      </p:sp>
    </p:spTree>
    <p:extLst>
      <p:ext uri="{BB962C8B-B14F-4D97-AF65-F5344CB8AC3E}">
        <p14:creationId xmlns:p14="http://schemas.microsoft.com/office/powerpoint/2010/main" val="1523681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a:xfrm>
            <a:off x="4380588" y="965199"/>
            <a:ext cx="6766078" cy="4927601"/>
          </a:xfrm>
        </p:spPr>
        <p:txBody>
          <a:bodyPr anchor="ctr">
            <a:normAutofit/>
          </a:bodyPr>
          <a:lstStyle/>
          <a:p>
            <a:pPr algn="l"/>
            <a:r>
              <a:rPr lang="en-US" sz="4800" dirty="0">
                <a:solidFill>
                  <a:schemeClr val="bg1"/>
                </a:solidFill>
              </a:rPr>
              <a:t>CEIS110</a:t>
            </a:r>
            <a:br>
              <a:rPr lang="en-US" sz="4800" dirty="0">
                <a:solidFill>
                  <a:schemeClr val="bg1"/>
                </a:solidFill>
              </a:rPr>
            </a:br>
            <a:r>
              <a:rPr lang="en-US" sz="4800" dirty="0">
                <a:solidFill>
                  <a:schemeClr val="bg1"/>
                </a:solidFill>
              </a:rPr>
              <a:t>Week 3</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a:xfrm>
            <a:off x="1023257" y="965198"/>
            <a:ext cx="2707937" cy="4927602"/>
          </a:xfrm>
        </p:spPr>
        <p:txBody>
          <a:bodyPr anchor="ctr">
            <a:normAutofit/>
          </a:bodyPr>
          <a:lstStyle/>
          <a:p>
            <a:pPr algn="r"/>
            <a:r>
              <a:rPr lang="en-US" sz="2000">
                <a:solidFill>
                  <a:srgbClr val="FFC000"/>
                </a:solidFill>
              </a:rPr>
              <a:t>Querying the database with SQL</a:t>
            </a:r>
          </a:p>
        </p:txBody>
      </p:sp>
      <p:cxnSp>
        <p:nvCxnSpPr>
          <p:cNvPr id="17" name="Straight Connector 16">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8211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5">
            <a:extLst>
              <a:ext uri="{FF2B5EF4-FFF2-40B4-BE49-F238E27FC236}">
                <a16:creationId xmlns:a16="http://schemas.microsoft.com/office/drawing/2014/main" id="{8537B233-9CDD-4A90-AABB-A8963DEE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263126" y="5093208"/>
            <a:ext cx="7549896" cy="1261872"/>
          </a:xfrm>
        </p:spPr>
        <p:txBody>
          <a:bodyPr vert="horz" lIns="91440" tIns="45720" rIns="91440" bIns="45720" rtlCol="0" anchor="ctr">
            <a:normAutofit/>
          </a:bodyPr>
          <a:lstStyle/>
          <a:p>
            <a:pPr algn="r"/>
            <a:r>
              <a:rPr lang="en-US" sz="4200" kern="1200" dirty="0">
                <a:solidFill>
                  <a:schemeClr val="bg1"/>
                </a:solidFill>
                <a:latin typeface="+mj-lt"/>
                <a:ea typeface="+mj-ea"/>
                <a:cs typeface="+mj-cs"/>
              </a:rPr>
              <a:t>Query to retrieve all columns and all rows (Screenshot)</a:t>
            </a:r>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8803522" y="5093208"/>
            <a:ext cx="2971800" cy="1261872"/>
          </a:xfrm>
        </p:spPr>
        <p:txBody>
          <a:bodyPr vert="horz" lIns="91440" tIns="45720" rIns="91440" bIns="45720" rtlCol="0" anchor="ctr">
            <a:normAutofit/>
          </a:bodyPr>
          <a:lstStyle/>
          <a:p>
            <a:r>
              <a:rPr lang="en-US" sz="2000" kern="1200" dirty="0">
                <a:solidFill>
                  <a:schemeClr val="bg1"/>
                </a:solidFill>
                <a:latin typeface="+mn-lt"/>
                <a:ea typeface="+mn-ea"/>
                <a:cs typeface="+mn-cs"/>
              </a:rPr>
              <a:t>Screenshot of SQL query command and results</a:t>
            </a:r>
          </a:p>
        </p:txBody>
      </p:sp>
      <p:pic>
        <p:nvPicPr>
          <p:cNvPr id="5" name="Picture 4" descr="Text">
            <a:extLst>
              <a:ext uri="{FF2B5EF4-FFF2-40B4-BE49-F238E27FC236}">
                <a16:creationId xmlns:a16="http://schemas.microsoft.com/office/drawing/2014/main" id="{2EAD51AC-1C99-F0B8-18EF-5642085B6C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0010" y="388786"/>
            <a:ext cx="7671979" cy="3970249"/>
          </a:xfrm>
          <a:prstGeom prst="rect">
            <a:avLst/>
          </a:prstGeom>
        </p:spPr>
      </p:pic>
      <p:cxnSp>
        <p:nvCxnSpPr>
          <p:cNvPr id="31" name="Straight Connector 27">
            <a:extLst>
              <a:ext uri="{FF2B5EF4-FFF2-40B4-BE49-F238E27FC236}">
                <a16:creationId xmlns:a16="http://schemas.microsoft.com/office/drawing/2014/main" id="{9392F240-FCCC-4D1B-89FD-0485B2F8F4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308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634276" y="4892358"/>
            <a:ext cx="3766272" cy="1325563"/>
          </a:xfrm>
        </p:spPr>
        <p:txBody>
          <a:bodyPr vert="horz" lIns="91440" tIns="45720" rIns="91440" bIns="45720" rtlCol="0" anchor="ctr">
            <a:normAutofit/>
          </a:bodyPr>
          <a:lstStyle/>
          <a:p>
            <a:pPr algn="r"/>
            <a:r>
              <a:rPr lang="en-US" sz="2400" kern="1200">
                <a:solidFill>
                  <a:schemeClr val="bg1"/>
                </a:solidFill>
                <a:latin typeface="+mj-lt"/>
                <a:ea typeface="+mj-ea"/>
                <a:cs typeface="+mj-cs"/>
              </a:rPr>
              <a:t>Query to retrieve lowest and highest temperatures</a:t>
            </a:r>
            <a:br>
              <a:rPr lang="en-US" sz="2400" kern="1200">
                <a:solidFill>
                  <a:schemeClr val="bg1"/>
                </a:solidFill>
                <a:latin typeface="+mj-lt"/>
                <a:ea typeface="+mj-ea"/>
                <a:cs typeface="+mj-cs"/>
              </a:rPr>
            </a:br>
            <a:r>
              <a:rPr lang="en-US" sz="2400" kern="1200">
                <a:solidFill>
                  <a:schemeClr val="bg1"/>
                </a:solidFill>
                <a:latin typeface="+mj-lt"/>
                <a:ea typeface="+mj-ea"/>
                <a:cs typeface="+mj-cs"/>
              </a:rPr>
              <a:t>(Screenshot)</a:t>
            </a:r>
          </a:p>
        </p:txBody>
      </p:sp>
      <p:pic>
        <p:nvPicPr>
          <p:cNvPr id="4" name="Picture 3" descr="A screenshot of a computer&#10;&#10;Description automatically generated with medium confidence">
            <a:extLst>
              <a:ext uri="{FF2B5EF4-FFF2-40B4-BE49-F238E27FC236}">
                <a16:creationId xmlns:a16="http://schemas.microsoft.com/office/drawing/2014/main" id="{AAEC02AE-FC22-3D23-B7D1-FA1E17B04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142" y="562755"/>
            <a:ext cx="10595911" cy="3443671"/>
          </a:xfrm>
          <a:prstGeom prst="rect">
            <a:avLst/>
          </a:prstGeom>
        </p:spPr>
      </p:pic>
      <p:cxnSp>
        <p:nvCxnSpPr>
          <p:cNvPr id="14" name="Straight Connector 13">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4878784" y="4824249"/>
            <a:ext cx="6673136" cy="1461780"/>
          </a:xfrm>
        </p:spPr>
        <p:txBody>
          <a:bodyPr vert="horz" lIns="91440" tIns="45720" rIns="91440" bIns="45720" rtlCol="0" anchor="ctr">
            <a:normAutofit/>
          </a:bodyPr>
          <a:lstStyle/>
          <a:p>
            <a:pPr indent="-228600">
              <a:buFont typeface="Arial" panose="020B0604020202020204" pitchFamily="34" charset="0"/>
              <a:buChar char="•"/>
            </a:pPr>
            <a:r>
              <a:rPr lang="en-US" sz="1800">
                <a:solidFill>
                  <a:schemeClr val="bg1"/>
                </a:solidFill>
              </a:rPr>
              <a:t>Screenshot of SQL query command and results</a:t>
            </a:r>
          </a:p>
          <a:p>
            <a:pPr indent="-228600">
              <a:buFont typeface="Arial" panose="020B0604020202020204" pitchFamily="34" charset="0"/>
              <a:buChar char="•"/>
            </a:pPr>
            <a:endParaRPr lang="en-US" sz="1800">
              <a:solidFill>
                <a:schemeClr val="bg1"/>
              </a:solidFill>
            </a:endParaRPr>
          </a:p>
        </p:txBody>
      </p:sp>
    </p:spTree>
    <p:extLst>
      <p:ext uri="{BB962C8B-B14F-4D97-AF65-F5344CB8AC3E}">
        <p14:creationId xmlns:p14="http://schemas.microsoft.com/office/powerpoint/2010/main" val="1778968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634276" y="4892358"/>
            <a:ext cx="3766272" cy="1325563"/>
          </a:xfrm>
        </p:spPr>
        <p:txBody>
          <a:bodyPr vert="horz" lIns="91440" tIns="45720" rIns="91440" bIns="45720" rtlCol="0" anchor="ctr">
            <a:normAutofit/>
          </a:bodyPr>
          <a:lstStyle/>
          <a:p>
            <a:pPr algn="r"/>
            <a:r>
              <a:rPr lang="en-US" sz="2400" kern="1200">
                <a:solidFill>
                  <a:schemeClr val="bg1"/>
                </a:solidFill>
                <a:latin typeface="+mj-lt"/>
                <a:ea typeface="+mj-ea"/>
                <a:cs typeface="+mj-cs"/>
              </a:rPr>
              <a:t>Query to retrieve all clear days</a:t>
            </a:r>
            <a:br>
              <a:rPr lang="en-US" sz="2400" kern="1200">
                <a:solidFill>
                  <a:schemeClr val="bg1"/>
                </a:solidFill>
                <a:latin typeface="+mj-lt"/>
                <a:ea typeface="+mj-ea"/>
                <a:cs typeface="+mj-cs"/>
              </a:rPr>
            </a:br>
            <a:r>
              <a:rPr lang="en-US" sz="2400" kern="1200">
                <a:solidFill>
                  <a:schemeClr val="bg1"/>
                </a:solidFill>
                <a:latin typeface="+mj-lt"/>
                <a:ea typeface="+mj-ea"/>
                <a:cs typeface="+mj-cs"/>
              </a:rPr>
              <a:t>(Screenshot)</a:t>
            </a:r>
          </a:p>
        </p:txBody>
      </p:sp>
      <p:pic>
        <p:nvPicPr>
          <p:cNvPr id="6" name="Picture 5" descr="A computer screen capture">
            <a:extLst>
              <a:ext uri="{FF2B5EF4-FFF2-40B4-BE49-F238E27FC236}">
                <a16:creationId xmlns:a16="http://schemas.microsoft.com/office/drawing/2014/main" id="{D1AEE67F-B39B-E7DD-388C-8EDDAE9933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3938" y="385011"/>
            <a:ext cx="7598318" cy="3799159"/>
          </a:xfrm>
          <a:prstGeom prst="rect">
            <a:avLst/>
          </a:prstGeom>
        </p:spPr>
      </p:pic>
      <p:cxnSp>
        <p:nvCxnSpPr>
          <p:cNvPr id="14" name="Straight Connector 13">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4878784" y="4824249"/>
            <a:ext cx="6673136" cy="1461780"/>
          </a:xfrm>
        </p:spPr>
        <p:txBody>
          <a:bodyPr vert="horz" lIns="91440" tIns="45720" rIns="91440" bIns="45720" rtlCol="0" anchor="ctr">
            <a:normAutofit/>
          </a:bodyPr>
          <a:lstStyle/>
          <a:p>
            <a:pPr indent="-228600">
              <a:buFont typeface="Arial" panose="020B0604020202020204" pitchFamily="34" charset="0"/>
              <a:buChar char="•"/>
            </a:pPr>
            <a:r>
              <a:rPr lang="en-US" sz="1800">
                <a:solidFill>
                  <a:schemeClr val="bg1"/>
                </a:solidFill>
              </a:rPr>
              <a:t>Screenshot of SQL query command and results</a:t>
            </a:r>
          </a:p>
          <a:p>
            <a:pPr indent="-228600">
              <a:buFont typeface="Arial" panose="020B0604020202020204" pitchFamily="34" charset="0"/>
              <a:buChar char="•"/>
            </a:pPr>
            <a:endParaRPr lang="en-US" sz="1800">
              <a:solidFill>
                <a:schemeClr val="bg1"/>
              </a:solidFill>
            </a:endParaRPr>
          </a:p>
        </p:txBody>
      </p:sp>
    </p:spTree>
    <p:extLst>
      <p:ext uri="{BB962C8B-B14F-4D97-AF65-F5344CB8AC3E}">
        <p14:creationId xmlns:p14="http://schemas.microsoft.com/office/powerpoint/2010/main" val="2761904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a:xfrm>
            <a:off x="4380588" y="965199"/>
            <a:ext cx="6766078" cy="4927601"/>
          </a:xfrm>
        </p:spPr>
        <p:txBody>
          <a:bodyPr anchor="ctr">
            <a:normAutofit/>
          </a:bodyPr>
          <a:lstStyle/>
          <a:p>
            <a:pPr algn="l"/>
            <a:r>
              <a:rPr lang="en-US" sz="4800" dirty="0">
                <a:solidFill>
                  <a:schemeClr val="bg1"/>
                </a:solidFill>
              </a:rPr>
              <a:t>CEIS110</a:t>
            </a:r>
            <a:br>
              <a:rPr lang="en-US" sz="4800" dirty="0">
                <a:solidFill>
                  <a:schemeClr val="bg1"/>
                </a:solidFill>
              </a:rPr>
            </a:br>
            <a:r>
              <a:rPr lang="en-US" sz="4800" dirty="0">
                <a:solidFill>
                  <a:schemeClr val="bg1"/>
                </a:solidFill>
              </a:rPr>
              <a:t>Week 4</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a:xfrm>
            <a:off x="1023257" y="965198"/>
            <a:ext cx="2707937" cy="4927602"/>
          </a:xfrm>
        </p:spPr>
        <p:txBody>
          <a:bodyPr anchor="ctr">
            <a:normAutofit/>
          </a:bodyPr>
          <a:lstStyle/>
          <a:p>
            <a:pPr algn="r"/>
            <a:r>
              <a:rPr lang="en-US" sz="2000">
                <a:solidFill>
                  <a:srgbClr val="FFC000"/>
                </a:solidFill>
              </a:rPr>
              <a:t>Querying and manipulating data with SQL and Python</a:t>
            </a:r>
          </a:p>
        </p:txBody>
      </p:sp>
      <p:cxnSp>
        <p:nvCxnSpPr>
          <p:cNvPr id="10" name="Straight Connector 9">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724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1">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3">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804672" y="640263"/>
            <a:ext cx="5157216" cy="1344975"/>
          </a:xfrm>
        </p:spPr>
        <p:txBody>
          <a:bodyPr vert="horz" lIns="91440" tIns="45720" rIns="91440" bIns="45720" rtlCol="0" anchor="ctr">
            <a:normAutofit/>
          </a:bodyPr>
          <a:lstStyle/>
          <a:p>
            <a:r>
              <a:rPr lang="en-US" sz="4000" kern="1200">
                <a:solidFill>
                  <a:schemeClr val="tx1"/>
                </a:solidFill>
                <a:latin typeface="+mj-lt"/>
                <a:ea typeface="+mj-ea"/>
                <a:cs typeface="+mj-cs"/>
              </a:rPr>
              <a:t>Python code (Screenshot or file)</a:t>
            </a:r>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804672" y="2121763"/>
            <a:ext cx="5157216" cy="3773010"/>
          </a:xfrm>
        </p:spPr>
        <p:txBody>
          <a:bodyPr vert="horz" lIns="91440" tIns="45720" rIns="91440" bIns="45720" rtlCol="0">
            <a:normAutofit/>
          </a:bodyPr>
          <a:lstStyle/>
          <a:p>
            <a:pPr indent="-228600">
              <a:buFont typeface="Arial" panose="020B0604020202020204" pitchFamily="34" charset="0"/>
              <a:buChar char="•"/>
            </a:pPr>
            <a:r>
              <a:rPr lang="en-US" sz="2000"/>
              <a:t>ExtractTempHumidity.py Python code with your name and date in comments</a:t>
            </a:r>
          </a:p>
          <a:p>
            <a:pPr indent="-228600">
              <a:buFont typeface="Arial" panose="020B0604020202020204" pitchFamily="34" charset="0"/>
              <a:buChar char="•"/>
            </a:pPr>
            <a:endParaRPr lang="en-US" sz="2000"/>
          </a:p>
          <a:p>
            <a:pPr indent="-228600">
              <a:buFont typeface="Arial" panose="020B0604020202020204" pitchFamily="34" charset="0"/>
              <a:buChar char="•"/>
            </a:pPr>
            <a:endParaRPr lang="en-US" sz="2000"/>
          </a:p>
        </p:txBody>
      </p:sp>
      <p:pic>
        <p:nvPicPr>
          <p:cNvPr id="4" name="Picture 3" descr="Text&#10;&#10;Description automatically generated">
            <a:extLst>
              <a:ext uri="{FF2B5EF4-FFF2-40B4-BE49-F238E27FC236}">
                <a16:creationId xmlns:a16="http://schemas.microsoft.com/office/drawing/2014/main" id="{918ECEB6-C6BC-52A0-2A67-7D8DD6810C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9642" y="801868"/>
            <a:ext cx="4736963" cy="5098814"/>
          </a:xfrm>
          <a:prstGeom prst="rect">
            <a:avLst/>
          </a:prstGeom>
        </p:spPr>
      </p:pic>
    </p:spTree>
    <p:extLst>
      <p:ext uri="{BB962C8B-B14F-4D97-AF65-F5344CB8AC3E}">
        <p14:creationId xmlns:p14="http://schemas.microsoft.com/office/powerpoint/2010/main" val="259845869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804672" y="640263"/>
            <a:ext cx="5157216" cy="1344975"/>
          </a:xfrm>
        </p:spPr>
        <p:txBody>
          <a:bodyPr vert="horz" lIns="91440" tIns="45720" rIns="91440" bIns="45720" rtlCol="0" anchor="ctr">
            <a:normAutofit/>
          </a:bodyPr>
          <a:lstStyle/>
          <a:p>
            <a:r>
              <a:rPr lang="en-US" sz="3400" kern="1200">
                <a:solidFill>
                  <a:schemeClr val="tx1"/>
                </a:solidFill>
                <a:latin typeface="+mj-lt"/>
                <a:ea typeface="+mj-ea"/>
                <a:cs typeface="+mj-cs"/>
              </a:rPr>
              <a:t>Retrieve and Convert Data to CSV Format (Screenshot)</a:t>
            </a:r>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804672" y="2121763"/>
            <a:ext cx="5157216" cy="3773010"/>
          </a:xfrm>
        </p:spPr>
        <p:txBody>
          <a:bodyPr vert="horz" lIns="91440" tIns="45720" rIns="91440" bIns="45720" rtlCol="0">
            <a:normAutofit/>
          </a:bodyPr>
          <a:lstStyle/>
          <a:p>
            <a:pPr indent="-228600">
              <a:buFont typeface="Arial" panose="020B0604020202020204" pitchFamily="34" charset="0"/>
              <a:buChar char="•"/>
            </a:pPr>
            <a:r>
              <a:rPr lang="en-US" sz="2000"/>
              <a:t>Formatdata file open in Excel showing 3 columns of data</a:t>
            </a:r>
          </a:p>
          <a:p>
            <a:pPr indent="-228600">
              <a:buFont typeface="Arial" panose="020B0604020202020204" pitchFamily="34" charset="0"/>
              <a:buChar char="•"/>
            </a:pPr>
            <a:endParaRPr lang="en-US" sz="2000"/>
          </a:p>
          <a:p>
            <a:pPr indent="-228600">
              <a:buFont typeface="Arial" panose="020B0604020202020204" pitchFamily="34" charset="0"/>
              <a:buChar char="•"/>
            </a:pPr>
            <a:endParaRPr lang="en-US" sz="2000"/>
          </a:p>
        </p:txBody>
      </p:sp>
      <p:pic>
        <p:nvPicPr>
          <p:cNvPr id="4" name="Picture 3" descr="Table&#10;&#10;Description automatically generated with low confidence">
            <a:extLst>
              <a:ext uri="{FF2B5EF4-FFF2-40B4-BE49-F238E27FC236}">
                <a16:creationId xmlns:a16="http://schemas.microsoft.com/office/drawing/2014/main" id="{D76DB4A9-4C5E-373F-008D-B42DE6CC74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7841" y="484632"/>
            <a:ext cx="1680565" cy="5733287"/>
          </a:xfrm>
          <a:prstGeom prst="rect">
            <a:avLst/>
          </a:prstGeom>
        </p:spPr>
      </p:pic>
    </p:spTree>
    <p:extLst>
      <p:ext uri="{BB962C8B-B14F-4D97-AF65-F5344CB8AC3E}">
        <p14:creationId xmlns:p14="http://schemas.microsoft.com/office/powerpoint/2010/main" val="1677198043"/>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634276" y="4892358"/>
            <a:ext cx="3766272" cy="1325563"/>
          </a:xfrm>
        </p:spPr>
        <p:txBody>
          <a:bodyPr vert="horz" lIns="91440" tIns="45720" rIns="91440" bIns="45720" rtlCol="0" anchor="ctr">
            <a:normAutofit/>
          </a:bodyPr>
          <a:lstStyle/>
          <a:p>
            <a:pPr algn="r"/>
            <a:r>
              <a:rPr lang="en-US" sz="2400" kern="1200" dirty="0">
                <a:solidFill>
                  <a:schemeClr val="bg1"/>
                </a:solidFill>
                <a:latin typeface="+mj-lt"/>
                <a:ea typeface="+mj-ea"/>
                <a:cs typeface="+mj-cs"/>
              </a:rPr>
              <a:t>Temperature and Humidity Chart</a:t>
            </a:r>
            <a:br>
              <a:rPr lang="en-US" sz="2400" kern="1200" dirty="0">
                <a:solidFill>
                  <a:schemeClr val="bg1"/>
                </a:solidFill>
                <a:latin typeface="+mj-lt"/>
                <a:ea typeface="+mj-ea"/>
                <a:cs typeface="+mj-cs"/>
              </a:rPr>
            </a:br>
            <a:endParaRPr lang="en-US" sz="2400" kern="1200" dirty="0">
              <a:solidFill>
                <a:schemeClr val="bg1"/>
              </a:solidFill>
              <a:latin typeface="+mj-lt"/>
              <a:ea typeface="+mj-ea"/>
              <a:cs typeface="+mj-cs"/>
            </a:endParaRPr>
          </a:p>
        </p:txBody>
      </p:sp>
      <p:pic>
        <p:nvPicPr>
          <p:cNvPr id="4" name="Picture 3" descr="Chart, line chart&#10;&#10;Description automatically generated">
            <a:extLst>
              <a:ext uri="{FF2B5EF4-FFF2-40B4-BE49-F238E27FC236}">
                <a16:creationId xmlns:a16="http://schemas.microsoft.com/office/drawing/2014/main" id="{4A775770-0855-9CF3-468D-5AB2523DCB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8324" y="385011"/>
            <a:ext cx="5569547" cy="3799159"/>
          </a:xfrm>
          <a:prstGeom prst="rect">
            <a:avLst/>
          </a:prstGeom>
        </p:spPr>
      </p:pic>
      <p:cxnSp>
        <p:nvCxnSpPr>
          <p:cNvPr id="14" name="Straight Connector 13">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4878784" y="4824249"/>
            <a:ext cx="6673136" cy="1461780"/>
          </a:xfrm>
        </p:spPr>
        <p:txBody>
          <a:bodyPr vert="horz" lIns="91440" tIns="45720" rIns="91440" bIns="45720" rtlCol="0" anchor="ctr">
            <a:normAutofit/>
          </a:bodyPr>
          <a:lstStyle/>
          <a:p>
            <a:pPr indent="-228600">
              <a:buFont typeface="Arial" panose="020B0604020202020204" pitchFamily="34" charset="0"/>
              <a:buChar char="•"/>
            </a:pPr>
            <a:r>
              <a:rPr lang="en-US" sz="1800">
                <a:solidFill>
                  <a:schemeClr val="bg1"/>
                </a:solidFill>
              </a:rPr>
              <a:t>Excel chart based on temperature and humidity data from database </a:t>
            </a:r>
          </a:p>
          <a:p>
            <a:pPr indent="-228600">
              <a:buFont typeface="Arial" panose="020B0604020202020204" pitchFamily="34" charset="0"/>
              <a:buChar char="•"/>
            </a:pPr>
            <a:endParaRPr lang="en-US" sz="1800">
              <a:solidFill>
                <a:schemeClr val="bg1"/>
              </a:solidFill>
            </a:endParaRPr>
          </a:p>
        </p:txBody>
      </p:sp>
    </p:spTree>
    <p:extLst>
      <p:ext uri="{BB962C8B-B14F-4D97-AF65-F5344CB8AC3E}">
        <p14:creationId xmlns:p14="http://schemas.microsoft.com/office/powerpoint/2010/main" val="4095870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a:xfrm>
            <a:off x="4380588" y="965199"/>
            <a:ext cx="6766078" cy="4927601"/>
          </a:xfrm>
        </p:spPr>
        <p:txBody>
          <a:bodyPr anchor="ctr">
            <a:normAutofit/>
          </a:bodyPr>
          <a:lstStyle/>
          <a:p>
            <a:pPr algn="l"/>
            <a:r>
              <a:rPr lang="en-US" sz="4800" dirty="0">
                <a:solidFill>
                  <a:schemeClr val="bg1"/>
                </a:solidFill>
              </a:rPr>
              <a:t>CEIS110</a:t>
            </a:r>
            <a:br>
              <a:rPr lang="en-US" sz="4800" dirty="0">
                <a:solidFill>
                  <a:schemeClr val="bg1"/>
                </a:solidFill>
              </a:rPr>
            </a:br>
            <a:r>
              <a:rPr lang="en-US" sz="4800" dirty="0">
                <a:solidFill>
                  <a:schemeClr val="bg1"/>
                </a:solidFill>
              </a:rPr>
              <a:t>Week 5</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a:xfrm>
            <a:off x="1023257" y="965198"/>
            <a:ext cx="2707937" cy="4927602"/>
          </a:xfrm>
        </p:spPr>
        <p:txBody>
          <a:bodyPr anchor="ctr">
            <a:normAutofit/>
          </a:bodyPr>
          <a:lstStyle/>
          <a:p>
            <a:pPr algn="r"/>
            <a:r>
              <a:rPr lang="en-US" sz="2000">
                <a:solidFill>
                  <a:srgbClr val="FFC000"/>
                </a:solidFill>
              </a:rPr>
              <a:t>Develop Graphical Models and Interpret Results</a:t>
            </a:r>
          </a:p>
        </p:txBody>
      </p:sp>
      <p:cxnSp>
        <p:nvCxnSpPr>
          <p:cNvPr id="10" name="Straight Connector 9">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9626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a:xfrm>
            <a:off x="4313476" y="1571027"/>
            <a:ext cx="3974847" cy="4681707"/>
          </a:xfrm>
        </p:spPr>
        <p:txBody>
          <a:bodyPr anchor="ctr">
            <a:normAutofit/>
          </a:bodyPr>
          <a:lstStyle/>
          <a:p>
            <a:pPr algn="l"/>
            <a:r>
              <a:rPr lang="en-US" sz="4800" dirty="0">
                <a:solidFill>
                  <a:schemeClr val="bg1"/>
                </a:solidFill>
              </a:rPr>
              <a:t>Introduction to Presentation </a:t>
            </a:r>
            <a:br>
              <a:rPr lang="en-US" sz="4800" dirty="0">
                <a:solidFill>
                  <a:schemeClr val="bg1"/>
                </a:solidFill>
              </a:rPr>
            </a:br>
            <a:br>
              <a:rPr lang="en-US" sz="4800" dirty="0">
                <a:solidFill>
                  <a:schemeClr val="bg1"/>
                </a:solidFill>
              </a:rPr>
            </a:br>
            <a:br>
              <a:rPr lang="en-US" sz="4800" dirty="0">
                <a:solidFill>
                  <a:schemeClr val="bg1"/>
                </a:solidFill>
              </a:rPr>
            </a:br>
            <a:endParaRPr lang="en-US" sz="4800" dirty="0">
              <a:solidFill>
                <a:schemeClr val="bg1"/>
              </a:solidFill>
            </a:endParaRPr>
          </a:p>
        </p:txBody>
      </p:sp>
      <p:cxnSp>
        <p:nvCxnSpPr>
          <p:cNvPr id="10" name="Straight Connector 9">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ubtitle 2">
            <a:extLst>
              <a:ext uri="{FF2B5EF4-FFF2-40B4-BE49-F238E27FC236}">
                <a16:creationId xmlns:a16="http://schemas.microsoft.com/office/drawing/2014/main" id="{57AA584D-7EEF-849B-3C7C-802D5E2DA1BA}"/>
              </a:ext>
            </a:extLst>
          </p:cNvPr>
          <p:cNvSpPr>
            <a:spLocks noGrp="1"/>
          </p:cNvSpPr>
          <p:nvPr>
            <p:ph type="subTitle" idx="1"/>
          </p:nvPr>
        </p:nvSpPr>
        <p:spPr>
          <a:xfrm>
            <a:off x="963552" y="1422166"/>
            <a:ext cx="2707937" cy="4013666"/>
          </a:xfrm>
        </p:spPr>
        <p:txBody>
          <a:bodyPr anchor="ctr">
            <a:normAutofit fontScale="92500"/>
          </a:bodyPr>
          <a:lstStyle/>
          <a:p>
            <a:pPr marL="457200" indent="-457200" algn="r">
              <a:buFont typeface="+mj-lt"/>
              <a:buAutoNum type="arabicPeriod"/>
            </a:pPr>
            <a:r>
              <a:rPr lang="en-US" sz="2000" dirty="0">
                <a:solidFill>
                  <a:srgbClr val="FFC000"/>
                </a:solidFill>
              </a:rPr>
              <a:t>Design and implantations  of database</a:t>
            </a:r>
          </a:p>
          <a:p>
            <a:pPr marL="457200" indent="-457200" algn="r">
              <a:buFont typeface="+mj-lt"/>
              <a:buAutoNum type="arabicPeriod"/>
            </a:pPr>
            <a:r>
              <a:rPr lang="en-US" sz="2000" dirty="0">
                <a:solidFill>
                  <a:srgbClr val="FFC000"/>
                </a:solidFill>
              </a:rPr>
              <a:t>Creating a weather database.</a:t>
            </a:r>
          </a:p>
          <a:p>
            <a:pPr marL="457200" indent="-457200" algn="r">
              <a:buFont typeface="+mj-lt"/>
              <a:buAutoNum type="arabicPeriod"/>
            </a:pPr>
            <a:r>
              <a:rPr lang="en-US" sz="2000" dirty="0">
                <a:solidFill>
                  <a:srgbClr val="FFC000"/>
                </a:solidFill>
              </a:rPr>
              <a:t>Manipulating data using Python and SQL. </a:t>
            </a:r>
          </a:p>
          <a:p>
            <a:pPr marL="457200" indent="-457200" algn="r">
              <a:buFont typeface="+mj-lt"/>
              <a:buAutoNum type="arabicPeriod"/>
            </a:pPr>
            <a:r>
              <a:rPr lang="en-US" sz="2000" dirty="0">
                <a:solidFill>
                  <a:srgbClr val="FFC000"/>
                </a:solidFill>
              </a:rPr>
              <a:t>Querying data into graphical interfaces. </a:t>
            </a:r>
          </a:p>
          <a:p>
            <a:pPr marL="457200" indent="-457200" algn="r">
              <a:buFont typeface="+mj-lt"/>
              <a:buAutoNum type="arabicPeriod"/>
            </a:pPr>
            <a:r>
              <a:rPr lang="en-US" sz="2000" dirty="0">
                <a:solidFill>
                  <a:srgbClr val="FFC000"/>
                </a:solidFill>
              </a:rPr>
              <a:t>Using data for predictive outcomes.</a:t>
            </a:r>
          </a:p>
        </p:txBody>
      </p:sp>
    </p:spTree>
    <p:extLst>
      <p:ext uri="{BB962C8B-B14F-4D97-AF65-F5344CB8AC3E}">
        <p14:creationId xmlns:p14="http://schemas.microsoft.com/office/powerpoint/2010/main" val="2539769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4462044"/>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649270" y="4615840"/>
            <a:ext cx="3885141" cy="1526741"/>
          </a:xfrm>
        </p:spPr>
        <p:txBody>
          <a:bodyPr vert="horz" lIns="91440" tIns="45720" rIns="91440" bIns="45720" rtlCol="0" anchor="ctr">
            <a:normAutofit/>
          </a:bodyPr>
          <a:lstStyle/>
          <a:p>
            <a:pPr algn="r"/>
            <a:r>
              <a:rPr lang="en-US" sz="3000">
                <a:solidFill>
                  <a:schemeClr val="bg1"/>
                </a:solidFill>
              </a:rPr>
              <a:t>Plot #1</a:t>
            </a:r>
          </a:p>
        </p:txBody>
      </p:sp>
      <p:pic>
        <p:nvPicPr>
          <p:cNvPr id="14" name="Picture 13" descr="Text&#10;&#10;Description automatically generated">
            <a:extLst>
              <a:ext uri="{FF2B5EF4-FFF2-40B4-BE49-F238E27FC236}">
                <a16:creationId xmlns:a16="http://schemas.microsoft.com/office/drawing/2014/main" id="{966F6F5C-BEC3-F4CF-B823-793CE2DA6A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308" y="1253418"/>
            <a:ext cx="5559480" cy="1948066"/>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B67CC824-A219-8F69-BB2C-C5E77A5ED4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2405" y="357013"/>
            <a:ext cx="4965617" cy="3749040"/>
          </a:xfrm>
          <a:prstGeom prst="rect">
            <a:avLst/>
          </a:prstGeom>
        </p:spPr>
      </p:pic>
      <p:cxnSp>
        <p:nvCxnSpPr>
          <p:cNvPr id="21" name="Straight Connector 20">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4690076"/>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5952788" y="5226734"/>
            <a:ext cx="4773430" cy="1079566"/>
          </a:xfrm>
        </p:spPr>
        <p:txBody>
          <a:bodyPr vert="horz" lIns="91440" tIns="45720" rIns="91440" bIns="45720" rtlCol="0" anchor="ctr">
            <a:normAutofit/>
          </a:bodyPr>
          <a:lstStyle/>
          <a:p>
            <a:pPr indent="-228600">
              <a:buFont typeface="Arial" panose="020B0604020202020204" pitchFamily="34" charset="0"/>
              <a:buChar char="•"/>
            </a:pPr>
            <a:r>
              <a:rPr lang="en-US" sz="2200" dirty="0">
                <a:solidFill>
                  <a:schemeClr val="bg1"/>
                </a:solidFill>
              </a:rPr>
              <a:t>Plot and code used to generate it</a:t>
            </a:r>
          </a:p>
          <a:p>
            <a:pPr marL="285750" indent="-228600">
              <a:buFont typeface="Arial" panose="020B0604020202020204" pitchFamily="34" charset="0"/>
              <a:buChar char="•"/>
            </a:pPr>
            <a:r>
              <a:rPr lang="en-US" sz="2200" dirty="0">
                <a:solidFill>
                  <a:schemeClr val="bg1"/>
                </a:solidFill>
              </a:rPr>
              <a:t>Box</a:t>
            </a:r>
          </a:p>
          <a:p>
            <a:pPr indent="-228600">
              <a:buFont typeface="Arial" panose="020B0604020202020204" pitchFamily="34" charset="0"/>
              <a:buChar char="•"/>
            </a:pPr>
            <a:endParaRPr lang="en-US" sz="2200" dirty="0">
              <a:solidFill>
                <a:schemeClr val="bg1"/>
              </a:solidFill>
            </a:endParaRPr>
          </a:p>
          <a:p>
            <a:pPr indent="-228600">
              <a:buFont typeface="Arial" panose="020B0604020202020204" pitchFamily="34" charset="0"/>
              <a:buChar char="•"/>
            </a:pPr>
            <a:endParaRPr lang="en-US" sz="2200" dirty="0">
              <a:solidFill>
                <a:schemeClr val="bg1"/>
              </a:solidFill>
            </a:endParaRPr>
          </a:p>
        </p:txBody>
      </p:sp>
    </p:spTree>
    <p:extLst>
      <p:ext uri="{BB962C8B-B14F-4D97-AF65-F5344CB8AC3E}">
        <p14:creationId xmlns:p14="http://schemas.microsoft.com/office/powerpoint/2010/main" val="1602367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4462044"/>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649270" y="4615840"/>
            <a:ext cx="3885141" cy="1526741"/>
          </a:xfrm>
        </p:spPr>
        <p:txBody>
          <a:bodyPr vert="horz" lIns="91440" tIns="45720" rIns="91440" bIns="45720" rtlCol="0" anchor="ctr">
            <a:normAutofit/>
          </a:bodyPr>
          <a:lstStyle/>
          <a:p>
            <a:pPr algn="r"/>
            <a:r>
              <a:rPr lang="en-US" sz="3000" dirty="0">
                <a:solidFill>
                  <a:schemeClr val="bg1"/>
                </a:solidFill>
              </a:rPr>
              <a:t>Plot #2</a:t>
            </a:r>
            <a:br>
              <a:rPr lang="en-US" sz="3000" dirty="0">
                <a:solidFill>
                  <a:schemeClr val="bg1"/>
                </a:solidFill>
              </a:rPr>
            </a:br>
            <a:endParaRPr lang="en-US" sz="3000" dirty="0">
              <a:solidFill>
                <a:schemeClr val="bg1"/>
              </a:solidFill>
            </a:endParaRPr>
          </a:p>
        </p:txBody>
      </p:sp>
      <p:pic>
        <p:nvPicPr>
          <p:cNvPr id="17" name="Picture 16" descr="Text&#10;&#10;Description automatically generated">
            <a:extLst>
              <a:ext uri="{FF2B5EF4-FFF2-40B4-BE49-F238E27FC236}">
                <a16:creationId xmlns:a16="http://schemas.microsoft.com/office/drawing/2014/main" id="{7DEA25B4-EA39-716A-2F6C-7BD6BBFE7A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308" y="1194591"/>
            <a:ext cx="5559480" cy="2065719"/>
          </a:xfrm>
          <a:prstGeom prst="rect">
            <a:avLst/>
          </a:prstGeom>
        </p:spPr>
      </p:pic>
      <p:pic>
        <p:nvPicPr>
          <p:cNvPr id="15" name="Picture 14">
            <a:extLst>
              <a:ext uri="{FF2B5EF4-FFF2-40B4-BE49-F238E27FC236}">
                <a16:creationId xmlns:a16="http://schemas.microsoft.com/office/drawing/2014/main" id="{B9ADBDBB-DA9E-E951-2B8E-17612D2A844C}"/>
              </a:ext>
            </a:extLst>
          </p:cNvPr>
          <p:cNvPicPr>
            <a:picLocks noChangeAspect="1"/>
          </p:cNvPicPr>
          <p:nvPr/>
        </p:nvPicPr>
        <p:blipFill>
          <a:blip r:embed="rId3"/>
          <a:stretch>
            <a:fillRect/>
          </a:stretch>
        </p:blipFill>
        <p:spPr>
          <a:xfrm>
            <a:off x="6467204" y="357013"/>
            <a:ext cx="5116018" cy="3749040"/>
          </a:xfrm>
          <a:prstGeom prst="rect">
            <a:avLst/>
          </a:prstGeom>
        </p:spPr>
      </p:pic>
      <p:cxnSp>
        <p:nvCxnSpPr>
          <p:cNvPr id="24" name="Straight Connector 23">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4690076"/>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6143113" y="4690076"/>
            <a:ext cx="4285749" cy="1526741"/>
          </a:xfrm>
        </p:spPr>
        <p:txBody>
          <a:bodyPr vert="horz" lIns="91440" tIns="45720" rIns="91440" bIns="45720" rtlCol="0" anchor="ctr">
            <a:normAutofit/>
          </a:bodyPr>
          <a:lstStyle/>
          <a:p>
            <a:pPr indent="-228600">
              <a:buFont typeface="Arial" panose="020B0604020202020204" pitchFamily="34" charset="0"/>
              <a:buChar char="•"/>
            </a:pPr>
            <a:r>
              <a:rPr lang="en-US" sz="2200" dirty="0">
                <a:solidFill>
                  <a:schemeClr val="bg1"/>
                </a:solidFill>
              </a:rPr>
              <a:t>Plot and code used to generate it</a:t>
            </a:r>
          </a:p>
          <a:p>
            <a:pPr marL="285750" indent="-228600">
              <a:buFont typeface="Arial" panose="020B0604020202020204" pitchFamily="34" charset="0"/>
              <a:buChar char="•"/>
            </a:pPr>
            <a:r>
              <a:rPr lang="en-US" sz="2200" dirty="0">
                <a:solidFill>
                  <a:schemeClr val="bg1"/>
                </a:solidFill>
              </a:rPr>
              <a:t>Scatter</a:t>
            </a:r>
          </a:p>
          <a:p>
            <a:pPr marL="285750" indent="-228600">
              <a:buFont typeface="Arial" panose="020B0604020202020204" pitchFamily="34" charset="0"/>
              <a:buChar char="•"/>
            </a:pPr>
            <a:endParaRPr lang="en-US" sz="2200" dirty="0">
              <a:solidFill>
                <a:schemeClr val="bg1"/>
              </a:solidFill>
            </a:endParaRPr>
          </a:p>
        </p:txBody>
      </p:sp>
    </p:spTree>
    <p:extLst>
      <p:ext uri="{BB962C8B-B14F-4D97-AF65-F5344CB8AC3E}">
        <p14:creationId xmlns:p14="http://schemas.microsoft.com/office/powerpoint/2010/main" val="4021759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4462044"/>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649270" y="4615840"/>
            <a:ext cx="3885141" cy="1526741"/>
          </a:xfrm>
        </p:spPr>
        <p:txBody>
          <a:bodyPr vert="horz" lIns="91440" tIns="45720" rIns="91440" bIns="45720" rtlCol="0" anchor="ctr">
            <a:normAutofit/>
          </a:bodyPr>
          <a:lstStyle/>
          <a:p>
            <a:pPr algn="r"/>
            <a:r>
              <a:rPr lang="en-US" sz="3000" dirty="0">
                <a:solidFill>
                  <a:schemeClr val="bg1"/>
                </a:solidFill>
              </a:rPr>
              <a:t>Analysis</a:t>
            </a:r>
            <a:br>
              <a:rPr lang="en-US" sz="3000" dirty="0">
                <a:solidFill>
                  <a:schemeClr val="bg1"/>
                </a:solidFill>
              </a:rPr>
            </a:br>
            <a:endParaRPr lang="en-US" sz="3000" dirty="0">
              <a:solidFill>
                <a:schemeClr val="bg1"/>
              </a:solidFill>
            </a:endParaRPr>
          </a:p>
        </p:txBody>
      </p:sp>
      <p:pic>
        <p:nvPicPr>
          <p:cNvPr id="6" name="Picture 5" descr="A screenshot of a computer&#10;&#10;Description automatically generated with medium confidence">
            <a:extLst>
              <a:ext uri="{FF2B5EF4-FFF2-40B4-BE49-F238E27FC236}">
                <a16:creationId xmlns:a16="http://schemas.microsoft.com/office/drawing/2014/main" id="{5BA87186-E4A4-C426-72B7-87E7A494C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336" y="3450526"/>
            <a:ext cx="6543451" cy="817930"/>
          </a:xfrm>
          <a:prstGeom prst="rect">
            <a:avLst/>
          </a:prstGeom>
        </p:spPr>
      </p:pic>
      <p:pic>
        <p:nvPicPr>
          <p:cNvPr id="3" name="Picture 2">
            <a:extLst>
              <a:ext uri="{FF2B5EF4-FFF2-40B4-BE49-F238E27FC236}">
                <a16:creationId xmlns:a16="http://schemas.microsoft.com/office/drawing/2014/main" id="{2203994A-CEF3-0CFE-2296-E0FBFFC7FB98}"/>
              </a:ext>
            </a:extLst>
          </p:cNvPr>
          <p:cNvPicPr>
            <a:picLocks noChangeAspect="1"/>
          </p:cNvPicPr>
          <p:nvPr/>
        </p:nvPicPr>
        <p:blipFill>
          <a:blip r:embed="rId3"/>
          <a:stretch>
            <a:fillRect/>
          </a:stretch>
        </p:blipFill>
        <p:spPr>
          <a:xfrm>
            <a:off x="3553098" y="96579"/>
            <a:ext cx="4267296" cy="3212068"/>
          </a:xfrm>
          <a:prstGeom prst="rect">
            <a:avLst/>
          </a:prstGeom>
        </p:spPr>
      </p:pic>
      <p:cxnSp>
        <p:nvCxnSpPr>
          <p:cNvPr id="14" name="Straight Connector 13">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4690076"/>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4945335" y="4615840"/>
            <a:ext cx="3632607" cy="2046451"/>
          </a:xfrm>
        </p:spPr>
        <p:txBody>
          <a:bodyPr vert="horz" lIns="91440" tIns="45720" rIns="91440" bIns="45720" rtlCol="0" anchor="ctr">
            <a:normAutofit/>
          </a:bodyPr>
          <a:lstStyle/>
          <a:p>
            <a:pPr marL="228600" indent="-171450" algn="ctr">
              <a:buFont typeface="Arial" panose="020B0604020202020204" pitchFamily="34" charset="0"/>
              <a:buChar char="•"/>
            </a:pPr>
            <a:r>
              <a:rPr lang="en-US" sz="1000" dirty="0">
                <a:solidFill>
                  <a:schemeClr val="bg1"/>
                </a:solidFill>
              </a:rPr>
              <a:t>Think of your own question and create a chart/graph to answer it</a:t>
            </a:r>
          </a:p>
          <a:p>
            <a:pPr marL="228600" indent="-171450" algn="ctr">
              <a:buFont typeface="Arial" panose="020B0604020202020204" pitchFamily="34" charset="0"/>
              <a:buChar char="•"/>
            </a:pPr>
            <a:r>
              <a:rPr lang="en-US" sz="1000" dirty="0">
                <a:solidFill>
                  <a:schemeClr val="bg1"/>
                </a:solidFill>
              </a:rPr>
              <a:t>Your own question:</a:t>
            </a:r>
          </a:p>
          <a:p>
            <a:pPr algn="ctr"/>
            <a:r>
              <a:rPr lang="en-US" sz="1000" dirty="0">
                <a:solidFill>
                  <a:schemeClr val="bg1"/>
                </a:solidFill>
              </a:rPr>
              <a:t>Does Humidity lower when temperature increases?</a:t>
            </a:r>
          </a:p>
          <a:p>
            <a:pPr marL="171450" indent="-171450" algn="ctr">
              <a:buFont typeface="Arial" panose="020B0604020202020204" pitchFamily="34" charset="0"/>
              <a:buChar char="•"/>
            </a:pPr>
            <a:r>
              <a:rPr lang="en-US" sz="1000" dirty="0">
                <a:solidFill>
                  <a:schemeClr val="bg1"/>
                </a:solidFill>
              </a:rPr>
              <a:t>Answer supported by Chart:</a:t>
            </a:r>
          </a:p>
          <a:p>
            <a:pPr algn="ctr"/>
            <a:r>
              <a:rPr lang="en-US" sz="1000" dirty="0">
                <a:solidFill>
                  <a:schemeClr val="bg1"/>
                </a:solidFill>
              </a:rPr>
              <a:t>As humidity went up the temperature would decrease, presenting  a rainy day .</a:t>
            </a:r>
          </a:p>
          <a:p>
            <a:pPr marL="57150" algn="ctr"/>
            <a:endParaRPr lang="en-US" sz="700" dirty="0">
              <a:solidFill>
                <a:schemeClr val="bg1"/>
              </a:solidFill>
            </a:endParaRPr>
          </a:p>
          <a:p>
            <a:pPr algn="ctr"/>
            <a:endParaRPr lang="en-US" sz="700" dirty="0">
              <a:solidFill>
                <a:schemeClr val="bg1"/>
              </a:solidFill>
            </a:endParaRPr>
          </a:p>
          <a:p>
            <a:pPr algn="ctr"/>
            <a:endParaRPr lang="en-US" sz="700" dirty="0">
              <a:solidFill>
                <a:schemeClr val="bg1"/>
              </a:solidFill>
            </a:endParaRPr>
          </a:p>
        </p:txBody>
      </p:sp>
    </p:spTree>
    <p:extLst>
      <p:ext uri="{BB962C8B-B14F-4D97-AF65-F5344CB8AC3E}">
        <p14:creationId xmlns:p14="http://schemas.microsoft.com/office/powerpoint/2010/main" val="3499379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a:solidFill>
                  <a:schemeClr val="bg1"/>
                </a:solidFill>
                <a:latin typeface="+mj-lt"/>
                <a:ea typeface="+mj-ea"/>
                <a:cs typeface="+mj-cs"/>
              </a:rPr>
              <a:t>Prediction</a:t>
            </a:r>
            <a:br>
              <a:rPr lang="en-US" sz="3600" kern="1200">
                <a:solidFill>
                  <a:schemeClr val="bg1"/>
                </a:solidFill>
                <a:latin typeface="+mj-lt"/>
                <a:ea typeface="+mj-ea"/>
                <a:cs typeface="+mj-cs"/>
              </a:rPr>
            </a:br>
            <a:endParaRPr lang="en-US" sz="3600" kern="1200">
              <a:solidFill>
                <a:schemeClr val="bg1"/>
              </a:solidFill>
              <a:latin typeface="+mj-lt"/>
              <a:ea typeface="+mj-ea"/>
              <a:cs typeface="+mj-cs"/>
            </a:endParaRPr>
          </a:p>
        </p:txBody>
      </p:sp>
      <p:cxnSp>
        <p:nvCxnSpPr>
          <p:cNvPr id="16" name="Straight Connector 15">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593610" y="2121763"/>
            <a:ext cx="3822192" cy="3773010"/>
          </a:xfrm>
        </p:spPr>
        <p:txBody>
          <a:bodyPr vert="horz" lIns="91440" tIns="45720" rIns="91440" bIns="45720" rtlCol="0">
            <a:normAutofit/>
          </a:bodyPr>
          <a:lstStyle/>
          <a:p>
            <a:pPr marL="285750" indent="-228600">
              <a:buFont typeface="Arial" panose="020B0604020202020204" pitchFamily="34" charset="0"/>
              <a:buChar char="•"/>
            </a:pPr>
            <a:r>
              <a:rPr lang="en-US" sz="1700">
                <a:solidFill>
                  <a:schemeClr val="bg1"/>
                </a:solidFill>
              </a:rPr>
              <a:t>Develop a prediction based on the data. What variations in temperature and humidity do you expect over the next few hours or days? How would humidity change if temperature goes up or down?</a:t>
            </a:r>
          </a:p>
          <a:p>
            <a:pPr marL="285750" indent="-228600">
              <a:buFont typeface="Arial" panose="020B0604020202020204" pitchFamily="34" charset="0"/>
              <a:buChar char="•"/>
            </a:pPr>
            <a:endParaRPr lang="en-US" sz="1700">
              <a:solidFill>
                <a:schemeClr val="bg1"/>
              </a:solidFill>
            </a:endParaRPr>
          </a:p>
          <a:p>
            <a:pPr lvl="1" indent="-228600">
              <a:buFont typeface="Arial" panose="020B0604020202020204" pitchFamily="34" charset="0"/>
              <a:buChar char="•"/>
            </a:pPr>
            <a:r>
              <a:rPr lang="en-US" sz="1700">
                <a:solidFill>
                  <a:schemeClr val="bg1"/>
                </a:solidFill>
              </a:rPr>
              <a:t>Over the next 10 days I see a spike in humidity that will then cause a decrease in temperature over the period. As they to meat at a middle ground the have a full inverse reaction with each other. </a:t>
            </a:r>
          </a:p>
          <a:p>
            <a:pPr indent="-228600">
              <a:buFont typeface="Arial" panose="020B0604020202020204" pitchFamily="34" charset="0"/>
              <a:buChar char="•"/>
            </a:pPr>
            <a:endParaRPr lang="en-US" sz="1700">
              <a:solidFill>
                <a:schemeClr val="bg1"/>
              </a:solidFill>
            </a:endParaRPr>
          </a:p>
        </p:txBody>
      </p:sp>
      <p:pic>
        <p:nvPicPr>
          <p:cNvPr id="11" name="Graphic 10" descr="Thermometer">
            <a:extLst>
              <a:ext uri="{FF2B5EF4-FFF2-40B4-BE49-F238E27FC236}">
                <a16:creationId xmlns:a16="http://schemas.microsoft.com/office/drawing/2014/main" id="{0076E902-9FD9-5737-275F-2633B5E4F7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2398" y="484632"/>
            <a:ext cx="5733287" cy="5733287"/>
          </a:xfrm>
          <a:prstGeom prst="rect">
            <a:avLst/>
          </a:prstGeom>
        </p:spPr>
      </p:pic>
    </p:spTree>
    <p:extLst>
      <p:ext uri="{BB962C8B-B14F-4D97-AF65-F5344CB8AC3E}">
        <p14:creationId xmlns:p14="http://schemas.microsoft.com/office/powerpoint/2010/main" val="82809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a:xfrm>
            <a:off x="4380588" y="965199"/>
            <a:ext cx="6766078" cy="4927601"/>
          </a:xfrm>
        </p:spPr>
        <p:txBody>
          <a:bodyPr anchor="ctr">
            <a:normAutofit/>
          </a:bodyPr>
          <a:lstStyle/>
          <a:p>
            <a:pPr algn="l"/>
            <a:r>
              <a:rPr lang="en-US" sz="4800" dirty="0">
                <a:solidFill>
                  <a:schemeClr val="bg1"/>
                </a:solidFill>
              </a:rPr>
              <a:t>CESIS 110 Week 6 </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a:xfrm>
            <a:off x="1023257" y="965198"/>
            <a:ext cx="2707937" cy="4927602"/>
          </a:xfrm>
        </p:spPr>
        <p:txBody>
          <a:bodyPr anchor="ctr">
            <a:normAutofit/>
          </a:bodyPr>
          <a:lstStyle/>
          <a:p>
            <a:pPr algn="r"/>
            <a:r>
              <a:rPr lang="en-US" sz="2000" dirty="0">
                <a:solidFill>
                  <a:srgbClr val="FFC000"/>
                </a:solidFill>
              </a:rPr>
              <a:t>Challenges, Skills, Conclusion</a:t>
            </a:r>
          </a:p>
        </p:txBody>
      </p:sp>
      <p:cxnSp>
        <p:nvCxnSpPr>
          <p:cNvPr id="10" name="Straight Connector 9">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1016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dirty="0">
                <a:solidFill>
                  <a:schemeClr val="bg1"/>
                </a:solidFill>
                <a:latin typeface="+mj-lt"/>
                <a:ea typeface="+mj-ea"/>
                <a:cs typeface="+mj-cs"/>
              </a:rPr>
              <a:t>Challenges</a:t>
            </a:r>
            <a:br>
              <a:rPr lang="en-US" sz="3600" kern="1200" dirty="0">
                <a:solidFill>
                  <a:schemeClr val="bg1"/>
                </a:solidFill>
                <a:latin typeface="+mj-lt"/>
                <a:ea typeface="+mj-ea"/>
                <a:cs typeface="+mj-cs"/>
              </a:rPr>
            </a:br>
            <a:endParaRPr lang="en-US" sz="3600" kern="1200" dirty="0">
              <a:solidFill>
                <a:schemeClr val="bg1"/>
              </a:solidFill>
              <a:latin typeface="+mj-lt"/>
              <a:ea typeface="+mj-ea"/>
              <a:cs typeface="+mj-cs"/>
            </a:endParaRPr>
          </a:p>
        </p:txBody>
      </p:sp>
      <p:cxnSp>
        <p:nvCxnSpPr>
          <p:cNvPr id="16" name="Straight Connector 15">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635508" y="2116137"/>
            <a:ext cx="3822192" cy="2139844"/>
          </a:xfrm>
        </p:spPr>
        <p:txBody>
          <a:bodyPr vert="horz" lIns="91440" tIns="45720" rIns="91440" bIns="45720" rtlCol="0">
            <a:normAutofit/>
          </a:bodyPr>
          <a:lstStyle/>
          <a:p>
            <a:pPr marL="514350" lvl="1" indent="-285750">
              <a:buFont typeface="Arial" panose="020B0604020202020204" pitchFamily="34" charset="0"/>
              <a:buChar char="•"/>
            </a:pPr>
            <a:r>
              <a:rPr lang="en-US" sz="1500" dirty="0">
                <a:solidFill>
                  <a:schemeClr val="bg1"/>
                </a:solidFill>
              </a:rPr>
              <a:t>When it came specifically to Python</a:t>
            </a:r>
          </a:p>
          <a:p>
            <a:pPr lvl="2" indent="-228600">
              <a:buFont typeface="Arial" panose="020B0604020202020204" pitchFamily="34" charset="0"/>
              <a:buChar char="•"/>
            </a:pPr>
            <a:r>
              <a:rPr lang="en-US" sz="1300" dirty="0">
                <a:solidFill>
                  <a:schemeClr val="bg1"/>
                </a:solidFill>
              </a:rPr>
              <a:t>Memory of punctation was difficult </a:t>
            </a:r>
          </a:p>
          <a:p>
            <a:pPr marL="228600" lvl="1"/>
            <a:endParaRPr lang="en-US" sz="1500" dirty="0">
              <a:solidFill>
                <a:schemeClr val="bg1"/>
              </a:solidFill>
            </a:endParaRPr>
          </a:p>
          <a:p>
            <a:pPr lvl="2" indent="-228600">
              <a:buFont typeface="Arial" panose="020B0604020202020204" pitchFamily="34" charset="0"/>
              <a:buChar char="•"/>
            </a:pPr>
            <a:r>
              <a:rPr lang="en-US" sz="1300" dirty="0">
                <a:solidFill>
                  <a:schemeClr val="bg1"/>
                </a:solidFill>
              </a:rPr>
              <a:t>Spacing with IF statements </a:t>
            </a:r>
          </a:p>
          <a:p>
            <a:pPr marL="228600" lvl="1"/>
            <a:endParaRPr lang="en-US" sz="1500" dirty="0">
              <a:solidFill>
                <a:schemeClr val="bg1"/>
              </a:solidFill>
            </a:endParaRPr>
          </a:p>
          <a:p>
            <a:pPr lvl="2" indent="-228600">
              <a:buFont typeface="Arial" panose="020B0604020202020204" pitchFamily="34" charset="0"/>
              <a:buChar char="•"/>
            </a:pPr>
            <a:r>
              <a:rPr lang="en-US" sz="1300" dirty="0">
                <a:solidFill>
                  <a:schemeClr val="bg1"/>
                </a:solidFill>
              </a:rPr>
              <a:t>For my self was remerging to add comments and how important that can be!</a:t>
            </a:r>
          </a:p>
          <a:p>
            <a:pPr marL="228600" lvl="1"/>
            <a:endParaRPr lang="en-US" sz="1500" dirty="0">
              <a:solidFill>
                <a:schemeClr val="bg1"/>
              </a:solidFill>
            </a:endParaRPr>
          </a:p>
        </p:txBody>
      </p:sp>
      <p:sp>
        <p:nvSpPr>
          <p:cNvPr id="4" name="Text Placeholder 6">
            <a:extLst>
              <a:ext uri="{FF2B5EF4-FFF2-40B4-BE49-F238E27FC236}">
                <a16:creationId xmlns:a16="http://schemas.microsoft.com/office/drawing/2014/main" id="{714A1286-A978-A9D6-E24D-C993C8BD52DF}"/>
              </a:ext>
            </a:extLst>
          </p:cNvPr>
          <p:cNvSpPr txBox="1">
            <a:spLocks/>
          </p:cNvSpPr>
          <p:nvPr/>
        </p:nvSpPr>
        <p:spPr>
          <a:xfrm>
            <a:off x="267838" y="3803410"/>
            <a:ext cx="3822192" cy="213984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28600" lvl="1"/>
            <a:endParaRPr lang="en-US" sz="1500" dirty="0">
              <a:solidFill>
                <a:schemeClr val="bg1"/>
              </a:solidFill>
            </a:endParaRPr>
          </a:p>
        </p:txBody>
      </p:sp>
      <p:sp>
        <p:nvSpPr>
          <p:cNvPr id="5" name="Text Placeholder 6">
            <a:extLst>
              <a:ext uri="{FF2B5EF4-FFF2-40B4-BE49-F238E27FC236}">
                <a16:creationId xmlns:a16="http://schemas.microsoft.com/office/drawing/2014/main" id="{B030D62A-78CF-6538-0344-BBB31237C8DB}"/>
              </a:ext>
            </a:extLst>
          </p:cNvPr>
          <p:cNvSpPr txBox="1">
            <a:spLocks/>
          </p:cNvSpPr>
          <p:nvPr/>
        </p:nvSpPr>
        <p:spPr>
          <a:xfrm>
            <a:off x="592416" y="4386880"/>
            <a:ext cx="3822192" cy="97576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514350" lvl="1" indent="-285750">
              <a:buFont typeface="Arial" panose="020B0604020202020204" pitchFamily="34" charset="0"/>
              <a:buChar char="•"/>
            </a:pPr>
            <a:r>
              <a:rPr lang="en-US" sz="1500" dirty="0">
                <a:solidFill>
                  <a:schemeClr val="bg1"/>
                </a:solidFill>
              </a:rPr>
              <a:t>When creating the database at the begging I didn’t use proper organization and had to move my </a:t>
            </a:r>
            <a:r>
              <a:rPr lang="en-US" sz="1500" dirty="0" err="1">
                <a:solidFill>
                  <a:schemeClr val="bg1"/>
                </a:solidFill>
              </a:rPr>
              <a:t>weather.db</a:t>
            </a:r>
            <a:r>
              <a:rPr lang="en-US" sz="1500" dirty="0">
                <a:solidFill>
                  <a:schemeClr val="bg1"/>
                </a:solidFill>
              </a:rPr>
              <a:t> file to a different folder.</a:t>
            </a:r>
          </a:p>
        </p:txBody>
      </p:sp>
      <p:pic>
        <p:nvPicPr>
          <p:cNvPr id="6" name="Picture 5" descr="Paper with solid fill">
            <a:extLst>
              <a:ext uri="{FF2B5EF4-FFF2-40B4-BE49-F238E27FC236}">
                <a16:creationId xmlns:a16="http://schemas.microsoft.com/office/drawing/2014/main" id="{B96B1A01-1008-3A90-6899-D82AABECDC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863855" y="320690"/>
            <a:ext cx="5730737" cy="5730737"/>
          </a:xfrm>
          <a:prstGeom prst="rect">
            <a:avLst/>
          </a:prstGeom>
        </p:spPr>
      </p:pic>
    </p:spTree>
    <p:extLst>
      <p:ext uri="{BB962C8B-B14F-4D97-AF65-F5344CB8AC3E}">
        <p14:creationId xmlns:p14="http://schemas.microsoft.com/office/powerpoint/2010/main" val="4178837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594360" y="640263"/>
            <a:ext cx="3822192" cy="1344975"/>
          </a:xfrm>
        </p:spPr>
        <p:txBody>
          <a:bodyPr vert="horz" lIns="91440" tIns="45720" rIns="91440" bIns="45720" rtlCol="0" anchor="ctr">
            <a:normAutofit fontScale="90000"/>
          </a:bodyPr>
          <a:lstStyle/>
          <a:p>
            <a:r>
              <a:rPr lang="en-US" sz="3600" kern="1200" dirty="0">
                <a:solidFill>
                  <a:schemeClr val="bg1"/>
                </a:solidFill>
                <a:latin typeface="+mj-lt"/>
                <a:ea typeface="+mj-ea"/>
                <a:cs typeface="+mj-cs"/>
              </a:rPr>
              <a:t>Career Skills Required</a:t>
            </a:r>
            <a:br>
              <a:rPr lang="en-US" sz="3600" kern="1200" dirty="0">
                <a:solidFill>
                  <a:schemeClr val="bg1"/>
                </a:solidFill>
                <a:latin typeface="+mj-lt"/>
                <a:ea typeface="+mj-ea"/>
                <a:cs typeface="+mj-cs"/>
              </a:rPr>
            </a:br>
            <a:r>
              <a:rPr lang="en-US" sz="3600" kern="1200" dirty="0">
                <a:solidFill>
                  <a:schemeClr val="bg1"/>
                </a:solidFill>
                <a:latin typeface="+mj-lt"/>
                <a:ea typeface="+mj-ea"/>
                <a:cs typeface="+mj-cs"/>
              </a:rPr>
              <a:t>in Programming</a:t>
            </a:r>
            <a:br>
              <a:rPr lang="en-US" sz="3600" kern="1200" dirty="0">
                <a:solidFill>
                  <a:schemeClr val="bg1"/>
                </a:solidFill>
                <a:latin typeface="+mj-lt"/>
                <a:ea typeface="+mj-ea"/>
                <a:cs typeface="+mj-cs"/>
              </a:rPr>
            </a:br>
            <a:endParaRPr lang="en-US" sz="3600" kern="1200" dirty="0">
              <a:solidFill>
                <a:schemeClr val="bg1"/>
              </a:solidFill>
              <a:latin typeface="+mj-lt"/>
              <a:ea typeface="+mj-ea"/>
              <a:cs typeface="+mj-cs"/>
            </a:endParaRPr>
          </a:p>
        </p:txBody>
      </p:sp>
      <p:cxnSp>
        <p:nvCxnSpPr>
          <p:cNvPr id="16" name="Straight Connector 15">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635508" y="2116137"/>
            <a:ext cx="3822192" cy="2139844"/>
          </a:xfrm>
        </p:spPr>
        <p:txBody>
          <a:bodyPr vert="horz" lIns="91440" tIns="45720" rIns="91440" bIns="45720" rtlCol="0">
            <a:normAutofit/>
          </a:bodyPr>
          <a:lstStyle/>
          <a:p>
            <a:pPr marL="514350" lvl="1" indent="-285750">
              <a:buFont typeface="Arial" panose="020B0604020202020204" pitchFamily="34" charset="0"/>
              <a:buChar char="•"/>
            </a:pPr>
            <a:r>
              <a:rPr lang="en-US" sz="1500" dirty="0">
                <a:solidFill>
                  <a:schemeClr val="bg1"/>
                </a:solidFill>
              </a:rPr>
              <a:t>Programming in Python</a:t>
            </a:r>
          </a:p>
          <a:p>
            <a:pPr marL="514350" lvl="1" indent="-285750">
              <a:buFont typeface="Arial" panose="020B0604020202020204" pitchFamily="34" charset="0"/>
              <a:buChar char="•"/>
            </a:pPr>
            <a:r>
              <a:rPr lang="en-US" sz="1500" dirty="0" err="1">
                <a:solidFill>
                  <a:schemeClr val="bg1"/>
                </a:solidFill>
              </a:rPr>
              <a:t>SQl</a:t>
            </a:r>
            <a:endParaRPr lang="en-US" sz="1500" dirty="0">
              <a:solidFill>
                <a:schemeClr val="bg1"/>
              </a:solidFill>
            </a:endParaRPr>
          </a:p>
          <a:p>
            <a:pPr marL="514350" lvl="1" indent="-285750">
              <a:buFont typeface="Arial" panose="020B0604020202020204" pitchFamily="34" charset="0"/>
              <a:buChar char="•"/>
            </a:pPr>
            <a:r>
              <a:rPr lang="en-US" sz="1500" dirty="0">
                <a:solidFill>
                  <a:schemeClr val="bg1"/>
                </a:solidFill>
              </a:rPr>
              <a:t>HTML</a:t>
            </a:r>
          </a:p>
          <a:p>
            <a:pPr marL="514350" lvl="1" indent="-285750">
              <a:buFont typeface="Arial" panose="020B0604020202020204" pitchFamily="34" charset="0"/>
              <a:buChar char="•"/>
            </a:pPr>
            <a:r>
              <a:rPr lang="en-US" sz="1500" dirty="0">
                <a:solidFill>
                  <a:schemeClr val="bg1"/>
                </a:solidFill>
              </a:rPr>
              <a:t>C++</a:t>
            </a:r>
          </a:p>
          <a:p>
            <a:pPr marL="514350" lvl="1" indent="-285750">
              <a:buFont typeface="Arial" panose="020B0604020202020204" pitchFamily="34" charset="0"/>
              <a:buChar char="•"/>
            </a:pPr>
            <a:r>
              <a:rPr lang="en-US" sz="1500" dirty="0">
                <a:solidFill>
                  <a:schemeClr val="bg1"/>
                </a:solidFill>
              </a:rPr>
              <a:t>Web Development</a:t>
            </a:r>
          </a:p>
          <a:p>
            <a:pPr marL="971550" lvl="2" indent="-285750">
              <a:buFont typeface="Arial" panose="020B0604020202020204" pitchFamily="34" charset="0"/>
              <a:buChar char="•"/>
            </a:pPr>
            <a:r>
              <a:rPr lang="en-US" sz="1300" dirty="0">
                <a:solidFill>
                  <a:schemeClr val="bg1"/>
                </a:solidFill>
              </a:rPr>
              <a:t>JavaScript</a:t>
            </a:r>
          </a:p>
          <a:p>
            <a:pPr marL="514350" lvl="1" indent="-285750">
              <a:buFont typeface="Arial" panose="020B0604020202020204" pitchFamily="34" charset="0"/>
              <a:buChar char="•"/>
            </a:pPr>
            <a:r>
              <a:rPr lang="en-US" sz="1500" dirty="0">
                <a:solidFill>
                  <a:schemeClr val="bg1"/>
                </a:solidFill>
              </a:rPr>
              <a:t>Cloud Computing</a:t>
            </a:r>
          </a:p>
          <a:p>
            <a:pPr marL="514350" lvl="1" indent="-285750">
              <a:buFont typeface="Arial" panose="020B0604020202020204" pitchFamily="34" charset="0"/>
              <a:buChar char="•"/>
            </a:pPr>
            <a:endParaRPr lang="en-US" sz="1500" dirty="0">
              <a:solidFill>
                <a:schemeClr val="bg1"/>
              </a:solidFill>
            </a:endParaRPr>
          </a:p>
          <a:p>
            <a:pPr marL="514350" lvl="1" indent="-285750">
              <a:buFont typeface="Arial" panose="020B0604020202020204" pitchFamily="34" charset="0"/>
              <a:buChar char="•"/>
            </a:pPr>
            <a:endParaRPr lang="en-US" sz="1500" dirty="0">
              <a:solidFill>
                <a:schemeClr val="bg1"/>
              </a:solidFill>
            </a:endParaRPr>
          </a:p>
          <a:p>
            <a:pPr marL="228600" lvl="1"/>
            <a:endParaRPr lang="en-US" sz="1500" dirty="0">
              <a:solidFill>
                <a:schemeClr val="bg1"/>
              </a:solidFill>
            </a:endParaRPr>
          </a:p>
        </p:txBody>
      </p:sp>
      <p:sp>
        <p:nvSpPr>
          <p:cNvPr id="4" name="Text Placeholder 6">
            <a:extLst>
              <a:ext uri="{FF2B5EF4-FFF2-40B4-BE49-F238E27FC236}">
                <a16:creationId xmlns:a16="http://schemas.microsoft.com/office/drawing/2014/main" id="{714A1286-A978-A9D6-E24D-C993C8BD52DF}"/>
              </a:ext>
            </a:extLst>
          </p:cNvPr>
          <p:cNvSpPr txBox="1">
            <a:spLocks/>
          </p:cNvSpPr>
          <p:nvPr/>
        </p:nvSpPr>
        <p:spPr>
          <a:xfrm>
            <a:off x="267838" y="3803410"/>
            <a:ext cx="3822192" cy="213984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28600" lvl="1"/>
            <a:endParaRPr lang="en-US" sz="1500" dirty="0">
              <a:solidFill>
                <a:schemeClr val="bg1"/>
              </a:solidFill>
            </a:endParaRPr>
          </a:p>
        </p:txBody>
      </p:sp>
      <p:sp>
        <p:nvSpPr>
          <p:cNvPr id="5" name="Text Placeholder 6">
            <a:extLst>
              <a:ext uri="{FF2B5EF4-FFF2-40B4-BE49-F238E27FC236}">
                <a16:creationId xmlns:a16="http://schemas.microsoft.com/office/drawing/2014/main" id="{B030D62A-78CF-6538-0344-BBB31237C8DB}"/>
              </a:ext>
            </a:extLst>
          </p:cNvPr>
          <p:cNvSpPr txBox="1">
            <a:spLocks/>
          </p:cNvSpPr>
          <p:nvPr/>
        </p:nvSpPr>
        <p:spPr>
          <a:xfrm>
            <a:off x="592416" y="4386880"/>
            <a:ext cx="3822192" cy="97576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514350" lvl="1" indent="-285750">
              <a:buFont typeface="Arial" panose="020B0604020202020204" pitchFamily="34" charset="0"/>
              <a:buChar char="•"/>
            </a:pPr>
            <a:endParaRPr lang="en-US" sz="1500" dirty="0">
              <a:solidFill>
                <a:schemeClr val="bg1"/>
              </a:solidFill>
            </a:endParaRPr>
          </a:p>
        </p:txBody>
      </p:sp>
      <p:pic>
        <p:nvPicPr>
          <p:cNvPr id="6" name="Picture 5" descr="Programmer male with solid fill">
            <a:extLst>
              <a:ext uri="{FF2B5EF4-FFF2-40B4-BE49-F238E27FC236}">
                <a16:creationId xmlns:a16="http://schemas.microsoft.com/office/drawing/2014/main" id="{B96B1A01-1008-3A90-6899-D82AABECDC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863855" y="320690"/>
            <a:ext cx="5730737" cy="5730737"/>
          </a:xfrm>
          <a:prstGeom prst="rect">
            <a:avLst/>
          </a:prstGeom>
        </p:spPr>
      </p:pic>
    </p:spTree>
    <p:extLst>
      <p:ext uri="{BB962C8B-B14F-4D97-AF65-F5344CB8AC3E}">
        <p14:creationId xmlns:p14="http://schemas.microsoft.com/office/powerpoint/2010/main" val="13944924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dirty="0">
                <a:solidFill>
                  <a:schemeClr val="bg1"/>
                </a:solidFill>
                <a:latin typeface="+mj-lt"/>
                <a:ea typeface="+mj-ea"/>
                <a:cs typeface="+mj-cs"/>
              </a:rPr>
              <a:t>Conclusion </a:t>
            </a:r>
            <a:br>
              <a:rPr lang="en-US" sz="3600" kern="1200" dirty="0">
                <a:solidFill>
                  <a:schemeClr val="bg1"/>
                </a:solidFill>
                <a:latin typeface="+mj-lt"/>
                <a:ea typeface="+mj-ea"/>
                <a:cs typeface="+mj-cs"/>
              </a:rPr>
            </a:br>
            <a:endParaRPr lang="en-US" sz="3600" kern="1200" dirty="0">
              <a:solidFill>
                <a:schemeClr val="bg1"/>
              </a:solidFill>
              <a:latin typeface="+mj-lt"/>
              <a:ea typeface="+mj-ea"/>
              <a:cs typeface="+mj-cs"/>
            </a:endParaRPr>
          </a:p>
        </p:txBody>
      </p:sp>
      <p:cxnSp>
        <p:nvCxnSpPr>
          <p:cNvPr id="16" name="Straight Connector 15">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593610" y="2121763"/>
            <a:ext cx="3822192" cy="3773010"/>
          </a:xfrm>
        </p:spPr>
        <p:txBody>
          <a:bodyPr vert="horz" lIns="91440" tIns="45720" rIns="91440" bIns="45720" rtlCol="0">
            <a:normAutofit/>
          </a:bodyPr>
          <a:lstStyle/>
          <a:p>
            <a:pPr indent="-228600">
              <a:buFont typeface="Arial" panose="020B0604020202020204" pitchFamily="34" charset="0"/>
              <a:buChar char="•"/>
            </a:pPr>
            <a:r>
              <a:rPr lang="en-US" sz="1700" dirty="0">
                <a:solidFill>
                  <a:schemeClr val="bg1"/>
                </a:solidFill>
              </a:rPr>
              <a:t>Python has a large footprint in the programming market. For simple reasons such as:</a:t>
            </a:r>
          </a:p>
          <a:p>
            <a:pPr lvl="1" indent="-228600">
              <a:buFont typeface="Arial" panose="020B0604020202020204" pitchFamily="34" charset="0"/>
              <a:buChar char="•"/>
            </a:pPr>
            <a:r>
              <a:rPr lang="en-US" sz="1500" dirty="0">
                <a:solidFill>
                  <a:schemeClr val="bg1"/>
                </a:solidFill>
              </a:rPr>
              <a:t>Ease of use</a:t>
            </a:r>
          </a:p>
          <a:p>
            <a:pPr lvl="1" indent="-228600">
              <a:buFont typeface="Arial" panose="020B0604020202020204" pitchFamily="34" charset="0"/>
              <a:buChar char="•"/>
            </a:pPr>
            <a:r>
              <a:rPr lang="en-US" sz="1500" dirty="0">
                <a:solidFill>
                  <a:schemeClr val="bg1"/>
                </a:solidFill>
              </a:rPr>
              <a:t>Ability to learn at a young age and adaptability</a:t>
            </a:r>
          </a:p>
          <a:p>
            <a:pPr lvl="1" indent="-228600">
              <a:buFont typeface="Arial" panose="020B0604020202020204" pitchFamily="34" charset="0"/>
              <a:buChar char="•"/>
            </a:pPr>
            <a:r>
              <a:rPr lang="en-US" sz="1500" dirty="0">
                <a:solidFill>
                  <a:schemeClr val="bg1"/>
                </a:solidFill>
              </a:rPr>
              <a:t>Open sours platforms </a:t>
            </a:r>
          </a:p>
          <a:p>
            <a:pPr lvl="1" indent="-228600">
              <a:buFont typeface="Arial" panose="020B0604020202020204" pitchFamily="34" charset="0"/>
              <a:buChar char="•"/>
            </a:pPr>
            <a:endParaRPr lang="en-US" sz="1500" dirty="0">
              <a:solidFill>
                <a:schemeClr val="bg1"/>
              </a:solidFill>
            </a:endParaRPr>
          </a:p>
          <a:p>
            <a:pPr indent="-228600">
              <a:buFont typeface="Arial" panose="020B0604020202020204" pitchFamily="34" charset="0"/>
              <a:buChar char="•"/>
            </a:pPr>
            <a:r>
              <a:rPr lang="en-US" sz="1700" dirty="0">
                <a:solidFill>
                  <a:schemeClr val="bg1"/>
                </a:solidFill>
              </a:rPr>
              <a:t>As big data is collected , it  can be used for  creating  predictions and modeling data . </a:t>
            </a:r>
          </a:p>
        </p:txBody>
      </p:sp>
      <p:pic>
        <p:nvPicPr>
          <p:cNvPr id="11" name="Graphic 10" descr="Qr Code with solid fill">
            <a:extLst>
              <a:ext uri="{FF2B5EF4-FFF2-40B4-BE49-F238E27FC236}">
                <a16:creationId xmlns:a16="http://schemas.microsoft.com/office/drawing/2014/main" id="{0076E902-9FD9-5737-275F-2633B5E4F7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542398" y="484632"/>
            <a:ext cx="5733287" cy="5733287"/>
          </a:xfrm>
          <a:prstGeom prst="rect">
            <a:avLst/>
          </a:prstGeom>
        </p:spPr>
      </p:pic>
    </p:spTree>
    <p:extLst>
      <p:ext uri="{BB962C8B-B14F-4D97-AF65-F5344CB8AC3E}">
        <p14:creationId xmlns:p14="http://schemas.microsoft.com/office/powerpoint/2010/main" val="3111560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a:xfrm>
            <a:off x="4380588" y="965199"/>
            <a:ext cx="6766078" cy="4927601"/>
          </a:xfrm>
        </p:spPr>
        <p:txBody>
          <a:bodyPr anchor="ctr">
            <a:normAutofit/>
          </a:bodyPr>
          <a:lstStyle/>
          <a:p>
            <a:pPr algn="l"/>
            <a:r>
              <a:rPr lang="en-US" sz="4800" dirty="0">
                <a:solidFill>
                  <a:schemeClr val="bg1"/>
                </a:solidFill>
              </a:rPr>
              <a:t>CEIS110</a:t>
            </a:r>
            <a:br>
              <a:rPr lang="en-US" sz="4800" dirty="0">
                <a:solidFill>
                  <a:schemeClr val="bg1"/>
                </a:solidFill>
              </a:rPr>
            </a:br>
            <a:r>
              <a:rPr lang="en-US" sz="4800" dirty="0">
                <a:solidFill>
                  <a:schemeClr val="bg1"/>
                </a:solidFill>
              </a:rPr>
              <a:t>Week 1</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a:xfrm>
            <a:off x="1023257" y="965198"/>
            <a:ext cx="2707937" cy="4927602"/>
          </a:xfrm>
        </p:spPr>
        <p:txBody>
          <a:bodyPr anchor="ctr">
            <a:normAutofit/>
          </a:bodyPr>
          <a:lstStyle/>
          <a:p>
            <a:pPr algn="r"/>
            <a:r>
              <a:rPr lang="en-US" sz="2000" dirty="0">
                <a:solidFill>
                  <a:srgbClr val="FFC000"/>
                </a:solidFill>
              </a:rPr>
              <a:t>Design and Library setup</a:t>
            </a:r>
          </a:p>
          <a:p>
            <a:pPr algn="r"/>
            <a:r>
              <a:rPr lang="en-US" sz="2000" dirty="0">
                <a:solidFill>
                  <a:srgbClr val="FFC000"/>
                </a:solidFill>
              </a:rPr>
              <a:t>Michael Radel</a:t>
            </a:r>
          </a:p>
          <a:p>
            <a:pPr algn="r"/>
            <a:r>
              <a:rPr lang="en-US" sz="2000" dirty="0">
                <a:solidFill>
                  <a:srgbClr val="FFC000"/>
                </a:solidFill>
              </a:rPr>
              <a:t>January 2023</a:t>
            </a:r>
          </a:p>
        </p:txBody>
      </p:sp>
      <p:cxnSp>
        <p:nvCxnSpPr>
          <p:cNvPr id="10" name="Straight Connector 9">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525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804672" y="640263"/>
            <a:ext cx="5157216" cy="1344975"/>
          </a:xfrm>
        </p:spPr>
        <p:txBody>
          <a:bodyPr vert="horz" lIns="91440" tIns="45720" rIns="91440" bIns="45720" rtlCol="0" anchor="ctr">
            <a:normAutofit/>
          </a:bodyPr>
          <a:lstStyle/>
          <a:p>
            <a:r>
              <a:rPr lang="en-US" sz="4000" kern="1200">
                <a:solidFill>
                  <a:schemeClr val="tx1"/>
                </a:solidFill>
                <a:latin typeface="+mj-lt"/>
                <a:ea typeface="+mj-ea"/>
                <a:cs typeface="+mj-cs"/>
              </a:rPr>
              <a:t>Flowchart</a:t>
            </a:r>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804672" y="2121763"/>
            <a:ext cx="5157216" cy="3773010"/>
          </a:xfrm>
        </p:spPr>
        <p:txBody>
          <a:bodyPr vert="horz" lIns="91440" tIns="45720" rIns="91440" bIns="45720" rtlCol="0">
            <a:normAutofit/>
          </a:bodyPr>
          <a:lstStyle/>
          <a:p>
            <a:pPr indent="-228600">
              <a:buFont typeface="Arial" panose="020B0604020202020204" pitchFamily="34" charset="0"/>
              <a:buChar char="•"/>
            </a:pPr>
            <a:r>
              <a:rPr lang="en-US" sz="2000"/>
              <a:t>Include the following processes:</a:t>
            </a:r>
          </a:p>
          <a:p>
            <a:pPr marL="285750" indent="-228600">
              <a:buFont typeface="Arial" panose="020B0604020202020204" pitchFamily="34" charset="0"/>
              <a:buChar char="•"/>
            </a:pPr>
            <a:r>
              <a:rPr lang="en-US" sz="2000"/>
              <a:t>Install python</a:t>
            </a:r>
          </a:p>
          <a:p>
            <a:pPr marL="285750" indent="-228600">
              <a:buFont typeface="Arial" panose="020B0604020202020204" pitchFamily="34" charset="0"/>
              <a:buChar char="•"/>
            </a:pPr>
            <a:r>
              <a:rPr lang="en-US" sz="2000"/>
              <a:t>Download weather data to a database.</a:t>
            </a:r>
          </a:p>
          <a:p>
            <a:pPr marL="285750" indent="-228600">
              <a:buFont typeface="Arial" panose="020B0604020202020204" pitchFamily="34" charset="0"/>
              <a:buChar char="•"/>
            </a:pPr>
            <a:r>
              <a:rPr lang="en-US" sz="2000"/>
              <a:t>Extract weather data from database into a comma separated file with python</a:t>
            </a:r>
          </a:p>
          <a:p>
            <a:pPr marL="285750" indent="-228600">
              <a:buFont typeface="Arial" panose="020B0604020202020204" pitchFamily="34" charset="0"/>
              <a:buChar char="•"/>
            </a:pPr>
            <a:r>
              <a:rPr lang="en-US" sz="2000"/>
              <a:t>Cleanse weather data</a:t>
            </a:r>
          </a:p>
          <a:p>
            <a:pPr marL="285750" indent="-228600">
              <a:buFont typeface="Arial" panose="020B0604020202020204" pitchFamily="34" charset="0"/>
              <a:buChar char="•"/>
            </a:pPr>
            <a:r>
              <a:rPr lang="en-US" sz="2000"/>
              <a:t>Use Excel to manipulate data</a:t>
            </a:r>
          </a:p>
          <a:p>
            <a:pPr marL="285750" indent="-228600">
              <a:buFont typeface="Arial" panose="020B0604020202020204" pitchFamily="34" charset="0"/>
              <a:buChar char="•"/>
            </a:pPr>
            <a:r>
              <a:rPr lang="en-US" sz="2000"/>
              <a:t>Use python data analytics modules to develop graphical models</a:t>
            </a:r>
          </a:p>
          <a:p>
            <a:pPr marL="285750" indent="-228600">
              <a:buFont typeface="Arial" panose="020B0604020202020204" pitchFamily="34" charset="0"/>
              <a:buChar char="•"/>
            </a:pPr>
            <a:endParaRPr lang="en-US" sz="2000"/>
          </a:p>
          <a:p>
            <a:pPr indent="-228600">
              <a:buFont typeface="Arial" panose="020B0604020202020204" pitchFamily="34" charset="0"/>
              <a:buChar char="•"/>
            </a:pPr>
            <a:endParaRPr lang="en-US" sz="2000"/>
          </a:p>
          <a:p>
            <a:pPr indent="-228600">
              <a:buFont typeface="Arial" panose="020B0604020202020204" pitchFamily="34" charset="0"/>
              <a:buChar char="•"/>
            </a:pPr>
            <a:endParaRPr lang="en-US" sz="2000"/>
          </a:p>
          <a:p>
            <a:pPr indent="-228600">
              <a:buFont typeface="Arial" panose="020B0604020202020204" pitchFamily="34" charset="0"/>
              <a:buChar char="•"/>
            </a:pPr>
            <a:endParaRPr lang="en-US" sz="2000"/>
          </a:p>
        </p:txBody>
      </p:sp>
      <p:pic>
        <p:nvPicPr>
          <p:cNvPr id="4" name="Picture Placeholder 3" descr="Graphical user interface, diagram, application, Teams&#10;&#10;Description automatically generated">
            <a:extLst>
              <a:ext uri="{FF2B5EF4-FFF2-40B4-BE49-F238E27FC236}">
                <a16:creationId xmlns:a16="http://schemas.microsoft.com/office/drawing/2014/main" id="{61AB5750-C157-BB7A-71D5-6F18DA8E2BC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5807" r="6526"/>
          <a:stretch/>
        </p:blipFill>
        <p:spPr>
          <a:xfrm>
            <a:off x="6969642" y="484771"/>
            <a:ext cx="4736963" cy="5733008"/>
          </a:xfrm>
          <a:prstGeom prst="rect">
            <a:avLst/>
          </a:prstGeom>
        </p:spPr>
      </p:pic>
    </p:spTree>
    <p:extLst>
      <p:ext uri="{BB962C8B-B14F-4D97-AF65-F5344CB8AC3E}">
        <p14:creationId xmlns:p14="http://schemas.microsoft.com/office/powerpoint/2010/main" val="306461853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23" name="Straight Connector 22">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6">
            <a:extLst>
              <a:ext uri="{FF2B5EF4-FFF2-40B4-BE49-F238E27FC236}">
                <a16:creationId xmlns:a16="http://schemas.microsoft.com/office/drawing/2014/main" id="{0F975E36-675B-BE7C-821E-E6846570E59E}"/>
              </a:ext>
            </a:extLst>
          </p:cNvPr>
          <p:cNvSpPr txBox="1">
            <a:spLocks/>
          </p:cNvSpPr>
          <p:nvPr/>
        </p:nvSpPr>
        <p:spPr>
          <a:xfrm>
            <a:off x="5532427" y="4808056"/>
            <a:ext cx="4260477" cy="181434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indent="-228600">
              <a:buFont typeface="Arial" panose="020B0604020202020204" pitchFamily="34" charset="0"/>
              <a:buChar char="•"/>
            </a:pPr>
            <a:r>
              <a:rPr lang="en-US" sz="2000">
                <a:solidFill>
                  <a:schemeClr val="bg1"/>
                </a:solidFill>
              </a:rPr>
              <a:t>Include screenshot of NOAA-SDK library installed</a:t>
            </a:r>
          </a:p>
          <a:p>
            <a:pPr indent="-228600">
              <a:buFont typeface="Arial" panose="020B0604020202020204" pitchFamily="34" charset="0"/>
              <a:buChar char="•"/>
            </a:pPr>
            <a:r>
              <a:rPr lang="en-US" sz="2000">
                <a:solidFill>
                  <a:schemeClr val="bg1"/>
                </a:solidFill>
              </a:rPr>
              <a:t>Ensure result "Successfully installed noaa-sdk" of pip install command is visible in your screenshot.</a:t>
            </a:r>
          </a:p>
          <a:p>
            <a:pPr indent="-228600">
              <a:buFont typeface="Arial" panose="020B0604020202020204" pitchFamily="34" charset="0"/>
              <a:buChar char="•"/>
            </a:pPr>
            <a:endParaRPr lang="en-US" sz="2000">
              <a:solidFill>
                <a:schemeClr val="bg1"/>
              </a:solidFill>
            </a:endParaRPr>
          </a:p>
          <a:p>
            <a:pPr indent="-228600">
              <a:buFont typeface="Arial" panose="020B0604020202020204" pitchFamily="34" charset="0"/>
              <a:buChar char="•"/>
            </a:pPr>
            <a:endParaRPr lang="en-US" sz="2000" dirty="0">
              <a:solidFill>
                <a:schemeClr val="bg1"/>
              </a:solidFill>
            </a:endParaRPr>
          </a:p>
        </p:txBody>
      </p:sp>
      <p:sp>
        <p:nvSpPr>
          <p:cNvPr id="10" name="Title 1">
            <a:extLst>
              <a:ext uri="{FF2B5EF4-FFF2-40B4-BE49-F238E27FC236}">
                <a16:creationId xmlns:a16="http://schemas.microsoft.com/office/drawing/2014/main" id="{9817C925-B61F-690D-C13F-44A64508995D}"/>
              </a:ext>
            </a:extLst>
          </p:cNvPr>
          <p:cNvSpPr txBox="1">
            <a:spLocks/>
          </p:cNvSpPr>
          <p:nvPr/>
        </p:nvSpPr>
        <p:spPr>
          <a:xfrm>
            <a:off x="478047" y="4882651"/>
            <a:ext cx="4161618" cy="13449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4000">
                <a:solidFill>
                  <a:schemeClr val="bg1"/>
                </a:solidFill>
              </a:rPr>
              <a:t>Software Inventory</a:t>
            </a:r>
            <a:br>
              <a:rPr lang="en-US" sz="4000">
                <a:solidFill>
                  <a:schemeClr val="bg1"/>
                </a:solidFill>
              </a:rPr>
            </a:br>
            <a:r>
              <a:rPr lang="en-US" sz="4000">
                <a:solidFill>
                  <a:schemeClr val="bg1"/>
                </a:solidFill>
              </a:rPr>
              <a:t>(Screenshots)</a:t>
            </a:r>
            <a:endParaRPr lang="en-US" sz="4000" dirty="0">
              <a:solidFill>
                <a:schemeClr val="bg1"/>
              </a:solidFill>
            </a:endParaRPr>
          </a:p>
        </p:txBody>
      </p:sp>
      <p:pic>
        <p:nvPicPr>
          <p:cNvPr id="13" name="Picture Placeholder 3" descr="Text">
            <a:extLst>
              <a:ext uri="{FF2B5EF4-FFF2-40B4-BE49-F238E27FC236}">
                <a16:creationId xmlns:a16="http://schemas.microsoft.com/office/drawing/2014/main" id="{3AE2A5B9-C7A1-8980-ED8C-C78EE74687C7}"/>
              </a:ext>
            </a:extLst>
          </p:cNvPr>
          <p:cNvPicPr>
            <a:picLocks noChangeAspect="1"/>
          </p:cNvPicPr>
          <p:nvPr/>
        </p:nvPicPr>
        <p:blipFill rotWithShape="1">
          <a:blip r:embed="rId2">
            <a:extLst>
              <a:ext uri="{28A0092B-C50C-407E-A947-70E740481C1C}">
                <a14:useLocalDpi xmlns:a14="http://schemas.microsoft.com/office/drawing/2010/main" val="0"/>
              </a:ext>
            </a:extLst>
          </a:blip>
          <a:srcRect l="683" r="3867" b="2870"/>
          <a:stretch/>
        </p:blipFill>
        <p:spPr>
          <a:xfrm>
            <a:off x="3218076" y="230670"/>
            <a:ext cx="5755847" cy="4069733"/>
          </a:xfrm>
          <a:prstGeom prst="rect">
            <a:avLst/>
          </a:prstGeom>
        </p:spPr>
      </p:pic>
    </p:spTree>
    <p:extLst>
      <p:ext uri="{BB962C8B-B14F-4D97-AF65-F5344CB8AC3E}">
        <p14:creationId xmlns:p14="http://schemas.microsoft.com/office/powerpoint/2010/main" val="217519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a:xfrm>
            <a:off x="4380588" y="965199"/>
            <a:ext cx="6766078" cy="4927601"/>
          </a:xfrm>
        </p:spPr>
        <p:txBody>
          <a:bodyPr anchor="ctr">
            <a:normAutofit/>
          </a:bodyPr>
          <a:lstStyle/>
          <a:p>
            <a:pPr algn="l"/>
            <a:r>
              <a:rPr lang="en-US" sz="4800" dirty="0">
                <a:solidFill>
                  <a:schemeClr val="bg1"/>
                </a:solidFill>
              </a:rPr>
              <a:t>CEIS110</a:t>
            </a:r>
            <a:br>
              <a:rPr lang="en-US" sz="4800" dirty="0">
                <a:solidFill>
                  <a:schemeClr val="bg1"/>
                </a:solidFill>
              </a:rPr>
            </a:br>
            <a:r>
              <a:rPr lang="en-US" sz="4800" dirty="0">
                <a:solidFill>
                  <a:schemeClr val="bg1"/>
                </a:solidFill>
              </a:rPr>
              <a:t>Module 2</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a:xfrm>
            <a:off x="1023257" y="965198"/>
            <a:ext cx="2707937" cy="4927602"/>
          </a:xfrm>
        </p:spPr>
        <p:txBody>
          <a:bodyPr anchor="ctr">
            <a:normAutofit/>
          </a:bodyPr>
          <a:lstStyle/>
          <a:p>
            <a:pPr algn="r"/>
            <a:r>
              <a:rPr lang="en-US" sz="2000" dirty="0">
                <a:solidFill>
                  <a:srgbClr val="FFC000"/>
                </a:solidFill>
              </a:rPr>
              <a:t>Downloading weather data from the </a:t>
            </a:r>
            <a:r>
              <a:rPr lang="en-US" sz="2000" dirty="0" err="1">
                <a:solidFill>
                  <a:srgbClr val="FFC000"/>
                </a:solidFill>
              </a:rPr>
              <a:t>weather.db</a:t>
            </a:r>
            <a:r>
              <a:rPr lang="en-US" sz="2000" dirty="0">
                <a:solidFill>
                  <a:srgbClr val="FFC000"/>
                </a:solidFill>
              </a:rPr>
              <a:t> database</a:t>
            </a:r>
          </a:p>
        </p:txBody>
      </p:sp>
      <p:cxnSp>
        <p:nvCxnSpPr>
          <p:cNvPr id="10" name="Straight Connector 9">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7581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804672" y="640263"/>
            <a:ext cx="5157216" cy="1344975"/>
          </a:xfrm>
        </p:spPr>
        <p:txBody>
          <a:bodyPr vert="horz" lIns="91440" tIns="45720" rIns="91440" bIns="45720" rtlCol="0" anchor="ctr">
            <a:normAutofit/>
          </a:bodyPr>
          <a:lstStyle/>
          <a:p>
            <a:r>
              <a:rPr lang="en-US" sz="4000" kern="1200">
                <a:solidFill>
                  <a:schemeClr val="tx1"/>
                </a:solidFill>
                <a:latin typeface="+mj-lt"/>
                <a:ea typeface="+mj-ea"/>
                <a:cs typeface="+mj-cs"/>
              </a:rPr>
              <a:t>BuildWeatherDb.py Code (Screenshot)</a:t>
            </a:r>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804672" y="2121763"/>
            <a:ext cx="5157216" cy="1435169"/>
          </a:xfrm>
        </p:spPr>
        <p:txBody>
          <a:bodyPr vert="horz" lIns="91440" tIns="45720" rIns="91440" bIns="45720" rtlCol="0">
            <a:normAutofit/>
          </a:bodyPr>
          <a:lstStyle/>
          <a:p>
            <a:pPr indent="-228600">
              <a:buFont typeface="Arial" panose="020B0604020202020204" pitchFamily="34" charset="0"/>
              <a:buChar char="•"/>
            </a:pPr>
            <a:r>
              <a:rPr lang="en-US" sz="2000" dirty="0"/>
              <a:t>Screenshot of code in Spyder</a:t>
            </a:r>
          </a:p>
          <a:p>
            <a:endParaRPr lang="en-US" sz="2000" dirty="0"/>
          </a:p>
        </p:txBody>
      </p:sp>
      <p:pic>
        <p:nvPicPr>
          <p:cNvPr id="4" name="Picture Placeholder 3" descr="Text">
            <a:extLst>
              <a:ext uri="{FF2B5EF4-FFF2-40B4-BE49-F238E27FC236}">
                <a16:creationId xmlns:a16="http://schemas.microsoft.com/office/drawing/2014/main" id="{B3843329-E54F-6A1F-D1E7-95A38ADD477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r="8192"/>
          <a:stretch/>
        </p:blipFill>
        <p:spPr>
          <a:xfrm>
            <a:off x="6969642" y="484808"/>
            <a:ext cx="4736963" cy="5732934"/>
          </a:xfrm>
          <a:prstGeom prst="rect">
            <a:avLst/>
          </a:prstGeom>
        </p:spPr>
      </p:pic>
    </p:spTree>
    <p:extLst>
      <p:ext uri="{BB962C8B-B14F-4D97-AF65-F5344CB8AC3E}">
        <p14:creationId xmlns:p14="http://schemas.microsoft.com/office/powerpoint/2010/main" val="257186235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92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634276" y="4892358"/>
            <a:ext cx="3766272" cy="1325563"/>
          </a:xfrm>
        </p:spPr>
        <p:txBody>
          <a:bodyPr vert="horz" lIns="91440" tIns="45720" rIns="91440" bIns="45720" rtlCol="0" anchor="ctr">
            <a:normAutofit/>
          </a:bodyPr>
          <a:lstStyle/>
          <a:p>
            <a:pPr algn="r"/>
            <a:r>
              <a:rPr lang="en-US" sz="2400" kern="1200">
                <a:solidFill>
                  <a:schemeClr val="bg1"/>
                </a:solidFill>
                <a:latin typeface="+mj-lt"/>
                <a:ea typeface="+mj-ea"/>
                <a:cs typeface="+mj-cs"/>
              </a:rPr>
              <a:t>BuildWeatherDb.py Code (Screenshot) Cont</a:t>
            </a:r>
          </a:p>
        </p:txBody>
      </p:sp>
      <p:pic>
        <p:nvPicPr>
          <p:cNvPr id="8" name="Picture 7" descr="Text">
            <a:extLst>
              <a:ext uri="{FF2B5EF4-FFF2-40B4-BE49-F238E27FC236}">
                <a16:creationId xmlns:a16="http://schemas.microsoft.com/office/drawing/2014/main" id="{1A08CF47-6CE3-3707-6534-D0B7166AD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202" y="385011"/>
            <a:ext cx="8683790" cy="3799159"/>
          </a:xfrm>
          <a:prstGeom prst="rect">
            <a:avLst/>
          </a:prstGeom>
        </p:spPr>
      </p:pic>
      <p:cxnSp>
        <p:nvCxnSpPr>
          <p:cNvPr id="15" name="Straight Connector 14">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4878784" y="4824249"/>
            <a:ext cx="6673136" cy="1461780"/>
          </a:xfrm>
        </p:spPr>
        <p:txBody>
          <a:bodyPr vert="horz" lIns="91440" tIns="45720" rIns="91440" bIns="45720" rtlCol="0" anchor="ctr">
            <a:normAutofit/>
          </a:bodyPr>
          <a:lstStyle/>
          <a:p>
            <a:pPr indent="-228600">
              <a:buFont typeface="Arial" panose="020B0604020202020204" pitchFamily="34" charset="0"/>
              <a:buChar char="•"/>
            </a:pPr>
            <a:r>
              <a:rPr lang="en-US" sz="1800">
                <a:solidFill>
                  <a:schemeClr val="bg1"/>
                </a:solidFill>
              </a:rPr>
              <a:t>Screenshot of code in Spyder</a:t>
            </a:r>
          </a:p>
          <a:p>
            <a:pPr indent="-228600">
              <a:buFont typeface="Arial" panose="020B0604020202020204" pitchFamily="34" charset="0"/>
              <a:buChar char="•"/>
            </a:pPr>
            <a:r>
              <a:rPr lang="en-US" sz="1800">
                <a:solidFill>
                  <a:schemeClr val="bg1"/>
                </a:solidFill>
              </a:rPr>
              <a:t>Must have your name and date in comments</a:t>
            </a:r>
          </a:p>
          <a:p>
            <a:pPr indent="-228600">
              <a:buFont typeface="Arial" panose="020B0604020202020204" pitchFamily="34" charset="0"/>
              <a:buChar char="•"/>
            </a:pPr>
            <a:r>
              <a:rPr lang="en-US" sz="1800">
                <a:solidFill>
                  <a:schemeClr val="bg1"/>
                </a:solidFill>
              </a:rPr>
              <a:t>Must have your zip code</a:t>
            </a:r>
          </a:p>
          <a:p>
            <a:pPr indent="-228600">
              <a:buFont typeface="Arial" panose="020B0604020202020204" pitchFamily="34" charset="0"/>
              <a:buChar char="•"/>
            </a:pPr>
            <a:endParaRPr lang="en-US" sz="1800">
              <a:solidFill>
                <a:schemeClr val="bg1"/>
              </a:solidFill>
            </a:endParaRPr>
          </a:p>
        </p:txBody>
      </p:sp>
    </p:spTree>
    <p:extLst>
      <p:ext uri="{BB962C8B-B14F-4D97-AF65-F5344CB8AC3E}">
        <p14:creationId xmlns:p14="http://schemas.microsoft.com/office/powerpoint/2010/main" val="2623506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804672" y="640263"/>
            <a:ext cx="5157216" cy="1344975"/>
          </a:xfrm>
        </p:spPr>
        <p:txBody>
          <a:bodyPr vert="horz" lIns="91440" tIns="45720" rIns="91440" bIns="45720" rtlCol="0" anchor="ctr">
            <a:normAutofit/>
          </a:bodyPr>
          <a:lstStyle/>
          <a:p>
            <a:r>
              <a:rPr lang="en-US" sz="4000" kern="1200">
                <a:solidFill>
                  <a:schemeClr val="tx1"/>
                </a:solidFill>
                <a:latin typeface="+mj-lt"/>
                <a:ea typeface="+mj-ea"/>
                <a:cs typeface="+mj-cs"/>
              </a:rPr>
              <a:t>Python Console</a:t>
            </a:r>
            <a:br>
              <a:rPr lang="en-US" sz="4000" kern="1200">
                <a:solidFill>
                  <a:schemeClr val="tx1"/>
                </a:solidFill>
                <a:latin typeface="+mj-lt"/>
                <a:ea typeface="+mj-ea"/>
                <a:cs typeface="+mj-cs"/>
              </a:rPr>
            </a:br>
            <a:r>
              <a:rPr lang="en-US" sz="4000" kern="1200">
                <a:solidFill>
                  <a:schemeClr val="tx1"/>
                </a:solidFill>
                <a:latin typeface="+mj-lt"/>
                <a:ea typeface="+mj-ea"/>
                <a:cs typeface="+mj-cs"/>
              </a:rPr>
              <a:t>(Screenshot)</a:t>
            </a:r>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804672" y="2121763"/>
            <a:ext cx="5157216" cy="3773010"/>
          </a:xfrm>
        </p:spPr>
        <p:txBody>
          <a:bodyPr vert="horz" lIns="91440" tIns="45720" rIns="91440" bIns="45720" rtlCol="0">
            <a:normAutofit/>
          </a:bodyPr>
          <a:lstStyle/>
          <a:p>
            <a:pPr indent="-228600">
              <a:buFont typeface="Arial" panose="020B0604020202020204" pitchFamily="34" charset="0"/>
              <a:buChar char="•"/>
            </a:pPr>
            <a:r>
              <a:rPr lang="en-US" sz="2000"/>
              <a:t>Screenshot of program output in Python console showing program executed  successfully</a:t>
            </a:r>
          </a:p>
          <a:p>
            <a:pPr indent="-228600">
              <a:buFont typeface="Arial" panose="020B0604020202020204" pitchFamily="34" charset="0"/>
              <a:buChar char="•"/>
            </a:pPr>
            <a:endParaRPr lang="en-US" sz="2000"/>
          </a:p>
        </p:txBody>
      </p:sp>
      <p:pic>
        <p:nvPicPr>
          <p:cNvPr id="4" name="Picture Placeholder 3" descr="Graphical user interface&#10;&#10;Description automatically generated">
            <a:extLst>
              <a:ext uri="{FF2B5EF4-FFF2-40B4-BE49-F238E27FC236}">
                <a16:creationId xmlns:a16="http://schemas.microsoft.com/office/drawing/2014/main" id="{7BA46FBB-26E7-E017-F3A2-651AFC4E4E5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40" t="-764" b="434"/>
          <a:stretch/>
        </p:blipFill>
        <p:spPr>
          <a:xfrm>
            <a:off x="6669786" y="640263"/>
            <a:ext cx="5315770" cy="5041212"/>
          </a:xfrm>
          <a:prstGeom prst="rect">
            <a:avLst/>
          </a:prstGeom>
        </p:spPr>
      </p:pic>
    </p:spTree>
    <p:extLst>
      <p:ext uri="{BB962C8B-B14F-4D97-AF65-F5344CB8AC3E}">
        <p14:creationId xmlns:p14="http://schemas.microsoft.com/office/powerpoint/2010/main" val="201900153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omments xmlns="b8820432-3450-4e09-b17f-565094e588b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B0F883F57245246A7747A9329048B46" ma:contentTypeVersion="13" ma:contentTypeDescription="Create a new document." ma:contentTypeScope="" ma:versionID="405fbacda404f3661f41405c2d23432b">
  <xsd:schema xmlns:xsd="http://www.w3.org/2001/XMLSchema" xmlns:xs="http://www.w3.org/2001/XMLSchema" xmlns:p="http://schemas.microsoft.com/office/2006/metadata/properties" xmlns:ns2="b8820432-3450-4e09-b17f-565094e588be" xmlns:ns3="b7b956fb-0613-46b7-a92d-14c47de7bd00" targetNamespace="http://schemas.microsoft.com/office/2006/metadata/properties" ma:root="true" ma:fieldsID="6eb31255b3e73debb3c9a025dfec9584" ns2:_="" ns3:_="">
    <xsd:import namespace="b8820432-3450-4e09-b17f-565094e588be"/>
    <xsd:import namespace="b7b956fb-0613-46b7-a92d-14c47de7bd0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EventHashCode" minOccurs="0"/>
                <xsd:element ref="ns2:MediaServiceGenerationTime" minOccurs="0"/>
                <xsd:element ref="ns2:Comme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820432-3450-4e09-b17f-565094e588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Comments" ma:index="18" nillable="true" ma:displayName="Comments" ma:internalName="Comment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7b956fb-0613-46b7-a92d-14c47de7bd00" elementFormDefault="qualified">
    <xsd:import namespace="http://schemas.microsoft.com/office/2006/documentManagement/types"/>
    <xsd:import namespace="http://schemas.microsoft.com/office/infopath/2007/PartnerControls"/>
    <xsd:element name="SharedWithUsers" ma:index="14"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50A56C-6408-495D-B136-465C7A3ED218}">
  <ds:schemaRefs>
    <ds:schemaRef ds:uri="http://schemas.microsoft.com/sharepoint/v3/contenttype/forms"/>
  </ds:schemaRefs>
</ds:datastoreItem>
</file>

<file path=customXml/itemProps2.xml><?xml version="1.0" encoding="utf-8"?>
<ds:datastoreItem xmlns:ds="http://schemas.openxmlformats.org/officeDocument/2006/customXml" ds:itemID="{96CFF4E1-BE83-4193-A644-9AFC44A97A03}">
  <ds:schemaRefs>
    <ds:schemaRef ds:uri="http://purl.org/dc/dcmitype/"/>
    <ds:schemaRef ds:uri="http://schemas.microsoft.com/office/2006/metadata/properties"/>
    <ds:schemaRef ds:uri="http://purl.org/dc/elements/1.1/"/>
    <ds:schemaRef ds:uri="http://schemas.openxmlformats.org/package/2006/metadata/core-properties"/>
    <ds:schemaRef ds:uri="http://purl.org/dc/terms/"/>
    <ds:schemaRef ds:uri="b8820432-3450-4e09-b17f-565094e588be"/>
    <ds:schemaRef ds:uri="http://www.w3.org/XML/1998/namespace"/>
    <ds:schemaRef ds:uri="http://schemas.microsoft.com/office/2006/documentManagement/types"/>
    <ds:schemaRef ds:uri="http://schemas.microsoft.com/office/infopath/2007/PartnerControls"/>
    <ds:schemaRef ds:uri="b7b956fb-0613-46b7-a92d-14c47de7bd00"/>
  </ds:schemaRefs>
</ds:datastoreItem>
</file>

<file path=customXml/itemProps3.xml><?xml version="1.0" encoding="utf-8"?>
<ds:datastoreItem xmlns:ds="http://schemas.openxmlformats.org/officeDocument/2006/customXml" ds:itemID="{1FCA1992-992F-4046-AD35-76E070260A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820432-3450-4e09-b17f-565094e588be"/>
    <ds:schemaRef ds:uri="b7b956fb-0613-46b7-a92d-14c47de7bd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207</TotalTime>
  <Words>656</Words>
  <Application>Microsoft Office PowerPoint</Application>
  <PresentationFormat>Widescreen</PresentationFormat>
  <Paragraphs>99</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Tw Cen MT</vt:lpstr>
      <vt:lpstr>Office Theme</vt:lpstr>
      <vt:lpstr>Michael Radel DeVry University January 2023  Programming CEIS 110 Python   </vt:lpstr>
      <vt:lpstr>Introduction to Presentation    </vt:lpstr>
      <vt:lpstr>CEIS110 Week 1</vt:lpstr>
      <vt:lpstr>Flowchart</vt:lpstr>
      <vt:lpstr>PowerPoint Presentation</vt:lpstr>
      <vt:lpstr>CEIS110 Module 2</vt:lpstr>
      <vt:lpstr>BuildWeatherDb.py Code (Screenshot)</vt:lpstr>
      <vt:lpstr>BuildWeatherDb.py Code (Screenshot) Cont</vt:lpstr>
      <vt:lpstr>Python Console (Screenshot)</vt:lpstr>
      <vt:lpstr>Weather.db File (Screenshot)</vt:lpstr>
      <vt:lpstr>CEIS110 Week 3</vt:lpstr>
      <vt:lpstr>Query to retrieve all columns and all rows (Screenshot)</vt:lpstr>
      <vt:lpstr>Query to retrieve lowest and highest temperatures (Screenshot)</vt:lpstr>
      <vt:lpstr>Query to retrieve all clear days (Screenshot)</vt:lpstr>
      <vt:lpstr>CEIS110 Week 4</vt:lpstr>
      <vt:lpstr>Python code (Screenshot or file)</vt:lpstr>
      <vt:lpstr>Retrieve and Convert Data to CSV Format (Screenshot)</vt:lpstr>
      <vt:lpstr>Temperature and Humidity Chart </vt:lpstr>
      <vt:lpstr>CEIS110 Week 5</vt:lpstr>
      <vt:lpstr>Plot #1</vt:lpstr>
      <vt:lpstr>Plot #2 </vt:lpstr>
      <vt:lpstr>Analysis </vt:lpstr>
      <vt:lpstr>Prediction </vt:lpstr>
      <vt:lpstr>CESIS 110 Week 6 </vt:lpstr>
      <vt:lpstr>Challenges </vt:lpstr>
      <vt:lpstr>Career Skills Required in Programming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CEIS101 Module 1</dc:title>
  <dc:creator>William Sullivan</dc:creator>
  <cp:lastModifiedBy>Michael Radel</cp:lastModifiedBy>
  <cp:revision>31</cp:revision>
  <dcterms:created xsi:type="dcterms:W3CDTF">2018-12-20T22:43:36Z</dcterms:created>
  <dcterms:modified xsi:type="dcterms:W3CDTF">2023-02-24T00:00:48Z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0x0101006B0F883F57245246A7747A9329048B46</vt:lpwstr>
  </property>
</Properties>
</file>