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4" r:id="rId21"/>
    <p:sldId id="275" r:id="rId22"/>
    <p:sldId id="279" r:id="rId23"/>
    <p:sldId id="276" r:id="rId24"/>
    <p:sldId id="281" r:id="rId25"/>
    <p:sldId id="28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DF3EE6-6FDC-461E-87E8-DFEDC0AEDDA9}">
  <a:tblStyle styleId="{ACDF3EE6-6FDC-461E-87E8-DFEDC0AEDDA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733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66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809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1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2389717" y="612775"/>
            <a:ext cx="7315200" cy="4114800"/>
          </a:xfrm>
          <a:prstGeom prst="rect">
            <a:avLst/>
          </a:prstGeom>
          <a:noFill/>
          <a:ln>
            <a:noFill/>
          </a:ln>
        </p:spPr>
      </p:sp>
      <p:sp>
        <p:nvSpPr>
          <p:cNvPr id="64" name="Google Shape;64;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5" name="Google Shape;85;p13"/>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txBox="1">
            <a:spLocks noGrp="1"/>
          </p:cNvSpPr>
          <p:nvPr>
            <p:ph type="ctrTitle"/>
          </p:nvPr>
        </p:nvSpPr>
        <p:spPr>
          <a:xfrm>
            <a:off x="1010024" y="1383527"/>
            <a:ext cx="6072333" cy="4175166"/>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5300"/>
              <a:buFont typeface="Calibri"/>
              <a:buNone/>
            </a:pPr>
            <a:r>
              <a:rPr lang="en-US" sz="5300"/>
              <a:t>Networking Concepts</a:t>
            </a:r>
            <a:br>
              <a:rPr lang="en-US" sz="5300"/>
            </a:br>
            <a:r>
              <a:rPr lang="en-US" sz="5300"/>
              <a:t>NET191</a:t>
            </a:r>
            <a:br>
              <a:rPr lang="en-US" sz="5300"/>
            </a:br>
            <a:r>
              <a:rPr lang="en-US" sz="5300"/>
              <a:t>DeVry University</a:t>
            </a:r>
            <a:br>
              <a:rPr lang="en-US" sz="5300"/>
            </a:br>
            <a:r>
              <a:rPr lang="en-US" sz="5300"/>
              <a:t> Michael Radel</a:t>
            </a:r>
            <a:br>
              <a:rPr lang="en-US" sz="5300"/>
            </a:br>
            <a:endParaRPr sz="5300"/>
          </a:p>
        </p:txBody>
      </p:sp>
      <p:cxnSp>
        <p:nvCxnSpPr>
          <p:cNvPr id="89" name="Google Shape;89;p13"/>
          <p:cNvCxnSpPr/>
          <p:nvPr/>
        </p:nvCxnSpPr>
        <p:spPr>
          <a:xfrm>
            <a:off x="7534656" y="1852863"/>
            <a:ext cx="0" cy="3236495"/>
          </a:xfrm>
          <a:prstGeom prst="straightConnector1">
            <a:avLst/>
          </a:prstGeom>
          <a:noFill/>
          <a:ln w="19050" cap="sq" cmpd="sng">
            <a:solidFill>
              <a:srgbClr val="3F3F3F"/>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2"/>
          <p:cNvSpPr txBox="1">
            <a:spLocks noGrp="1"/>
          </p:cNvSpPr>
          <p:nvPr>
            <p:ph type="ctrTitle"/>
          </p:nvPr>
        </p:nvSpPr>
        <p:spPr>
          <a:xfrm>
            <a:off x="6726578" y="685680"/>
            <a:ext cx="4203323" cy="359620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000"/>
              <a:buFont typeface="Calibri"/>
              <a:buNone/>
            </a:pPr>
            <a:br>
              <a:rPr lang="en-US" sz="3000" dirty="0">
                <a:solidFill>
                  <a:schemeClr val="lt1"/>
                </a:solidFill>
              </a:rPr>
            </a:br>
            <a:br>
              <a:rPr lang="en-US" sz="3000" dirty="0">
                <a:solidFill>
                  <a:schemeClr val="lt1"/>
                </a:solidFill>
              </a:rPr>
            </a:br>
            <a:r>
              <a:rPr lang="en-US" sz="3000" dirty="0">
                <a:solidFill>
                  <a:schemeClr val="lt1"/>
                </a:solidFill>
              </a:rPr>
              <a:t>Module 4</a:t>
            </a:r>
            <a:br>
              <a:rPr lang="en-US" sz="3000" dirty="0">
                <a:solidFill>
                  <a:schemeClr val="lt1"/>
                </a:solidFill>
              </a:rPr>
            </a:br>
            <a:r>
              <a:rPr lang="en-US" sz="3000" dirty="0">
                <a:solidFill>
                  <a:schemeClr val="lt1"/>
                </a:solidFill>
              </a:rPr>
              <a:t>Michael Radel</a:t>
            </a:r>
            <a:br>
              <a:rPr lang="en-US" sz="3000" dirty="0">
                <a:solidFill>
                  <a:schemeClr val="lt1"/>
                </a:solidFill>
              </a:rPr>
            </a:br>
            <a:r>
              <a:rPr lang="en-US" sz="3000" dirty="0">
                <a:solidFill>
                  <a:schemeClr val="lt1"/>
                </a:solidFill>
              </a:rPr>
              <a:t>IP Subnetting and Loopback</a:t>
            </a:r>
            <a:br>
              <a:rPr lang="en-US" sz="3000" dirty="0">
                <a:solidFill>
                  <a:schemeClr val="lt1"/>
                </a:solidFill>
              </a:rPr>
            </a:br>
            <a:r>
              <a:rPr lang="en-US" sz="3000" dirty="0">
                <a:solidFill>
                  <a:schemeClr val="lt1"/>
                </a:solidFill>
              </a:rPr>
              <a:t>Interfaces</a:t>
            </a:r>
            <a:endParaRPr dirty="0"/>
          </a:p>
        </p:txBody>
      </p:sp>
      <p:grpSp>
        <p:nvGrpSpPr>
          <p:cNvPr id="205" name="Google Shape;205;p22"/>
          <p:cNvGrpSpPr/>
          <p:nvPr/>
        </p:nvGrpSpPr>
        <p:grpSpPr>
          <a:xfrm>
            <a:off x="1508013" y="1361348"/>
            <a:ext cx="4833902" cy="4258176"/>
            <a:chOff x="1674895" y="1345036"/>
            <a:chExt cx="5428610" cy="4210939"/>
          </a:xfrm>
        </p:grpSpPr>
        <p:sp>
          <p:nvSpPr>
            <p:cNvPr id="206" name="Google Shape;206;p22"/>
            <p:cNvSpPr/>
            <p:nvPr/>
          </p:nvSpPr>
          <p:spPr>
            <a:xfrm>
              <a:off x="1674895" y="1345036"/>
              <a:ext cx="5428610" cy="4210939"/>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22"/>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8" name="Google Shape;208;p22"/>
          <p:cNvSpPr/>
          <p:nvPr/>
        </p:nvSpPr>
        <p:spPr>
          <a:xfrm>
            <a:off x="0" y="158003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2"/>
          <p:cNvSpPr/>
          <p:nvPr/>
        </p:nvSpPr>
        <p:spPr>
          <a:xfrm>
            <a:off x="0" y="201976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2"/>
          <p:cNvSpPr/>
          <p:nvPr/>
        </p:nvSpPr>
        <p:spPr>
          <a:xfrm>
            <a:off x="1369494" y="1220741"/>
            <a:ext cx="4833901" cy="4258176"/>
          </a:xfrm>
          <a:prstGeom prst="rect">
            <a:avLst/>
          </a:prstGeom>
          <a:solidFill>
            <a:schemeClr val="dk1"/>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2"/>
          <p:cNvSpPr/>
          <p:nvPr/>
        </p:nvSpPr>
        <p:spPr>
          <a:xfrm>
            <a:off x="1369494" y="1220741"/>
            <a:ext cx="4833901" cy="4258176"/>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2"/>
          <p:cNvSpPr/>
          <p:nvPr/>
        </p:nvSpPr>
        <p:spPr>
          <a:xfrm>
            <a:off x="1177284" y="4357092"/>
            <a:ext cx="319941" cy="319941"/>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2"/>
          <p:cNvSpPr/>
          <p:nvPr/>
        </p:nvSpPr>
        <p:spPr>
          <a:xfrm>
            <a:off x="1177284" y="4357092"/>
            <a:ext cx="319941" cy="319941"/>
          </a:xfrm>
          <a:prstGeom prst="ellipse">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4" name="Google Shape;214;p22" descr="Blockchain outline"/>
          <p:cNvPicPr preferRelativeResize="0"/>
          <p:nvPr/>
        </p:nvPicPr>
        <p:blipFill rotWithShape="1">
          <a:blip r:embed="rId3">
            <a:alphaModFix/>
          </a:blip>
          <a:srcRect/>
          <a:stretch/>
        </p:blipFill>
        <p:spPr>
          <a:xfrm>
            <a:off x="1946336" y="1509721"/>
            <a:ext cx="3680216" cy="3680216"/>
          </a:xfrm>
          <a:prstGeom prst="rect">
            <a:avLst/>
          </a:prstGeom>
          <a:noFill/>
          <a:ln>
            <a:noFill/>
          </a:ln>
        </p:spPr>
      </p:pic>
      <p:sp>
        <p:nvSpPr>
          <p:cNvPr id="215" name="Google Shape;215;p22"/>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22"/>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17" name="Google Shape;217;p22"/>
          <p:cNvGrpSpPr/>
          <p:nvPr/>
        </p:nvGrpSpPr>
        <p:grpSpPr>
          <a:xfrm>
            <a:off x="10428634" y="5987064"/>
            <a:ext cx="1054466" cy="469689"/>
            <a:chOff x="9841624" y="4115729"/>
            <a:chExt cx="602169" cy="268223"/>
          </a:xfrm>
        </p:grpSpPr>
        <p:sp>
          <p:nvSpPr>
            <p:cNvPr id="218" name="Google Shape;218;p2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8" name="Google Shape;228;p23"/>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23"/>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3"/>
          <p:cNvSpPr txBox="1"/>
          <p:nvPr/>
        </p:nvSpPr>
        <p:spPr>
          <a:xfrm>
            <a:off x="962163" y="2490217"/>
            <a:ext cx="3215205" cy="7271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67"/>
              <a:buFont typeface="Arial"/>
              <a:buNone/>
            </a:pPr>
            <a:r>
              <a:rPr lang="en-US" sz="1267">
                <a:solidFill>
                  <a:srgbClr val="000000"/>
                </a:solidFill>
                <a:latin typeface="Calibri"/>
                <a:ea typeface="Calibri"/>
                <a:cs typeface="Calibri"/>
                <a:sym typeface="Calibri"/>
              </a:rPr>
              <a:t>This table includes two /25 subnets, listing the subnet notation, network address, first usable host address, last usable host address, and broadcast address of each subnet.</a:t>
            </a:r>
            <a:endParaRPr sz="1600">
              <a:solidFill>
                <a:srgbClr val="000000"/>
              </a:solidFill>
              <a:latin typeface="Calibri"/>
              <a:ea typeface="Calibri"/>
              <a:cs typeface="Calibri"/>
              <a:sym typeface="Calibri"/>
            </a:endParaRPr>
          </a:p>
        </p:txBody>
      </p:sp>
      <p:sp>
        <p:nvSpPr>
          <p:cNvPr id="231" name="Google Shape;231;p23"/>
          <p:cNvSpPr txBox="1"/>
          <p:nvPr/>
        </p:nvSpPr>
        <p:spPr>
          <a:xfrm>
            <a:off x="962163" y="1503345"/>
            <a:ext cx="1696789" cy="72719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2218"/>
              <a:buFont typeface="Calibri"/>
              <a:buNone/>
            </a:pPr>
            <a:r>
              <a:rPr lang="en-US" sz="2218">
                <a:solidFill>
                  <a:srgbClr val="000000"/>
                </a:solidFill>
                <a:latin typeface="Calibri"/>
                <a:ea typeface="Calibri"/>
                <a:cs typeface="Calibri"/>
                <a:sym typeface="Calibri"/>
              </a:rPr>
              <a:t>Subnetting Table</a:t>
            </a:r>
            <a:endParaRPr sz="2800">
              <a:solidFill>
                <a:srgbClr val="000000"/>
              </a:solidFill>
              <a:latin typeface="Calibri"/>
              <a:ea typeface="Calibri"/>
              <a:cs typeface="Calibri"/>
              <a:sym typeface="Calibri"/>
            </a:endParaRPr>
          </a:p>
        </p:txBody>
      </p:sp>
      <p:graphicFrame>
        <p:nvGraphicFramePr>
          <p:cNvPr id="232" name="Google Shape;232;p23"/>
          <p:cNvGraphicFramePr/>
          <p:nvPr/>
        </p:nvGraphicFramePr>
        <p:xfrm>
          <a:off x="962163" y="3430533"/>
          <a:ext cx="8576675" cy="2135875"/>
        </p:xfrm>
        <a:graphic>
          <a:graphicData uri="http://schemas.openxmlformats.org/drawingml/2006/table">
            <a:tbl>
              <a:tblPr firstRow="1" bandRow="1">
                <a:noFill/>
                <a:tableStyleId>{ACDF3EE6-6FDC-461E-87E8-DFEDC0AEDDA9}</a:tableStyleId>
              </a:tblPr>
              <a:tblGrid>
                <a:gridCol w="1072075">
                  <a:extLst>
                    <a:ext uri="{9D8B030D-6E8A-4147-A177-3AD203B41FA5}">
                      <a16:colId xmlns:a16="http://schemas.microsoft.com/office/drawing/2014/main" val="20000"/>
                    </a:ext>
                  </a:extLst>
                </a:gridCol>
                <a:gridCol w="884000">
                  <a:extLst>
                    <a:ext uri="{9D8B030D-6E8A-4147-A177-3AD203B41FA5}">
                      <a16:colId xmlns:a16="http://schemas.microsoft.com/office/drawing/2014/main" val="20001"/>
                    </a:ext>
                  </a:extLst>
                </a:gridCol>
                <a:gridCol w="902800">
                  <a:extLst>
                    <a:ext uri="{9D8B030D-6E8A-4147-A177-3AD203B41FA5}">
                      <a16:colId xmlns:a16="http://schemas.microsoft.com/office/drawing/2014/main" val="20002"/>
                    </a:ext>
                  </a:extLst>
                </a:gridCol>
                <a:gridCol w="1203750">
                  <a:extLst>
                    <a:ext uri="{9D8B030D-6E8A-4147-A177-3AD203B41FA5}">
                      <a16:colId xmlns:a16="http://schemas.microsoft.com/office/drawing/2014/main" val="20003"/>
                    </a:ext>
                  </a:extLst>
                </a:gridCol>
                <a:gridCol w="1053275">
                  <a:extLst>
                    <a:ext uri="{9D8B030D-6E8A-4147-A177-3AD203B41FA5}">
                      <a16:colId xmlns:a16="http://schemas.microsoft.com/office/drawing/2014/main" val="20004"/>
                    </a:ext>
                  </a:extLst>
                </a:gridCol>
                <a:gridCol w="1203750">
                  <a:extLst>
                    <a:ext uri="{9D8B030D-6E8A-4147-A177-3AD203B41FA5}">
                      <a16:colId xmlns:a16="http://schemas.microsoft.com/office/drawing/2014/main" val="20005"/>
                    </a:ext>
                  </a:extLst>
                </a:gridCol>
                <a:gridCol w="1184950">
                  <a:extLst>
                    <a:ext uri="{9D8B030D-6E8A-4147-A177-3AD203B41FA5}">
                      <a16:colId xmlns:a16="http://schemas.microsoft.com/office/drawing/2014/main" val="20006"/>
                    </a:ext>
                  </a:extLst>
                </a:gridCol>
                <a:gridCol w="1072075">
                  <a:extLst>
                    <a:ext uri="{9D8B030D-6E8A-4147-A177-3AD203B41FA5}">
                      <a16:colId xmlns:a16="http://schemas.microsoft.com/office/drawing/2014/main" val="20007"/>
                    </a:ext>
                  </a:extLst>
                </a:gridCol>
              </a:tblGrid>
              <a:tr h="832650">
                <a:tc>
                  <a:txBody>
                    <a:bodyPr/>
                    <a:lstStyle/>
                    <a:p>
                      <a:pPr marL="0" marR="0" lvl="0" indent="0" algn="l" rtl="0">
                        <a:spcBef>
                          <a:spcPts val="0"/>
                        </a:spcBef>
                        <a:spcAft>
                          <a:spcPts val="0"/>
                        </a:spcAft>
                        <a:buNone/>
                      </a:pPr>
                      <a:endParaRPr sz="1200">
                        <a:solidFill>
                          <a:srgbClr val="5F497A"/>
                        </a:solidFill>
                        <a:highlight>
                          <a:srgbClr val="800080"/>
                        </a:highlight>
                      </a:endParaRPr>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Subnet ID</a:t>
                      </a: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Network Mask</a:t>
                      </a:r>
                      <a:endParaRPr/>
                    </a:p>
                    <a:p>
                      <a:pPr marL="0" marR="0" lvl="0" indent="0" algn="l" rtl="0">
                        <a:spcBef>
                          <a:spcPts val="0"/>
                        </a:spcBef>
                        <a:spcAft>
                          <a:spcPts val="0"/>
                        </a:spcAft>
                        <a:buNone/>
                      </a:pPr>
                      <a:r>
                        <a:rPr lang="en-US" sz="1200" b="0" i="0">
                          <a:solidFill>
                            <a:schemeClr val="lt1"/>
                          </a:solidFill>
                          <a:latin typeface="Calibri"/>
                          <a:ea typeface="Calibri"/>
                          <a:cs typeface="Calibri"/>
                          <a:sym typeface="Calibri"/>
                        </a:rPr>
                        <a:t>(/prefix)</a:t>
                      </a:r>
                      <a:endParaRPr/>
                    </a:p>
                    <a:p>
                      <a:pPr marL="0" marR="0" lvl="0" indent="0" algn="l" rtl="0">
                        <a:spcBef>
                          <a:spcPts val="0"/>
                        </a:spcBef>
                        <a:spcAft>
                          <a:spcPts val="0"/>
                        </a:spcAft>
                        <a:buNone/>
                      </a:pP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Network Mask</a:t>
                      </a:r>
                      <a:endParaRPr/>
                    </a:p>
                    <a:p>
                      <a:pPr marL="0" marR="0" lvl="0" indent="0" algn="l" rtl="0">
                        <a:spcBef>
                          <a:spcPts val="0"/>
                        </a:spcBef>
                        <a:spcAft>
                          <a:spcPts val="0"/>
                        </a:spcAft>
                        <a:buNone/>
                      </a:pPr>
                      <a:r>
                        <a:rPr lang="en-US" sz="1200" b="0" i="0">
                          <a:solidFill>
                            <a:schemeClr val="lt1"/>
                          </a:solidFill>
                          <a:latin typeface="Calibri"/>
                          <a:ea typeface="Calibri"/>
                          <a:cs typeface="Calibri"/>
                          <a:sym typeface="Calibri"/>
                        </a:rPr>
                        <a:t>(Dotted decimal)</a:t>
                      </a:r>
                      <a:endParaRPr/>
                    </a:p>
                    <a:p>
                      <a:pPr marL="0" marR="0" lvl="0" indent="0" algn="l" rtl="0">
                        <a:spcBef>
                          <a:spcPts val="0"/>
                        </a:spcBef>
                        <a:spcAft>
                          <a:spcPts val="0"/>
                        </a:spcAft>
                        <a:buNone/>
                      </a:pP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Network Address</a:t>
                      </a: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First Usable Host Address</a:t>
                      </a: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Last Useable Host Address</a:t>
                      </a:r>
                      <a:endParaRPr sz="1200"/>
                    </a:p>
                  </a:txBody>
                  <a:tcPr marL="91450" marR="91450" marT="45725" marB="45725">
                    <a:solidFill>
                      <a:srgbClr val="CCC0D9"/>
                    </a:solidFill>
                  </a:tcPr>
                </a:tc>
                <a:tc>
                  <a:txBody>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Broadcast Address</a:t>
                      </a:r>
                      <a:endParaRPr sz="1200"/>
                    </a:p>
                  </a:txBody>
                  <a:tcPr marL="91450" marR="91450" marT="45725" marB="45725">
                    <a:solidFill>
                      <a:srgbClr val="CCC0D9"/>
                    </a:solidFill>
                  </a:tcPr>
                </a:tc>
                <a:extLst>
                  <a:ext uri="{0D108BD9-81ED-4DB2-BD59-A6C34878D82A}">
                    <a16:rowId xmlns:a16="http://schemas.microsoft.com/office/drawing/2014/main" val="10000"/>
                  </a:ext>
                </a:extLst>
              </a:tr>
              <a:tr h="709300">
                <a:tc>
                  <a:txBody>
                    <a:bodyPr/>
                    <a:lstStyle/>
                    <a:p>
                      <a:pPr marL="0" marR="0" lvl="0" indent="0" algn="l" rtl="0">
                        <a:spcBef>
                          <a:spcPts val="0"/>
                        </a:spcBef>
                        <a:spcAft>
                          <a:spcPts val="0"/>
                        </a:spcAft>
                        <a:buNone/>
                      </a:pPr>
                      <a:r>
                        <a:rPr lang="en-US" sz="1200" b="0" i="0">
                          <a:solidFill>
                            <a:schemeClr val="dk1"/>
                          </a:solidFill>
                          <a:latin typeface="Calibri"/>
                          <a:ea typeface="Calibri"/>
                          <a:cs typeface="Calibri"/>
                          <a:sym typeface="Calibri"/>
                        </a:rPr>
                        <a:t>The First Subnet</a:t>
                      </a:r>
                      <a:endParaRPr sz="1200"/>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0</a:t>
                      </a:r>
                      <a:endParaRPr/>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/25</a:t>
                      </a:r>
                      <a:endParaRPr/>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255.255.255.128</a:t>
                      </a:r>
                      <a:endParaRPr/>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192.168.5.0</a:t>
                      </a:r>
                      <a:endParaRPr/>
                    </a:p>
                  </a:txBody>
                  <a:tcPr marL="91450" marR="91450" marT="45725" marB="45725">
                    <a:solidFill>
                      <a:srgbClr val="B2A0C7"/>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a:t>192.168.5.1</a:t>
                      </a:r>
                      <a:endParaRPr/>
                    </a:p>
                    <a:p>
                      <a:pPr marL="0" marR="0" lvl="0" indent="0" algn="l" rtl="0">
                        <a:spcBef>
                          <a:spcPts val="0"/>
                        </a:spcBef>
                        <a:spcAft>
                          <a:spcPts val="0"/>
                        </a:spcAft>
                        <a:buNone/>
                      </a:pPr>
                      <a:endParaRPr sz="1200"/>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192.168.5.126</a:t>
                      </a:r>
                      <a:endParaRPr/>
                    </a:p>
                  </a:txBody>
                  <a:tcPr marL="91450" marR="91450" marT="45725" marB="45725">
                    <a:solidFill>
                      <a:srgbClr val="B2A0C7"/>
                    </a:solidFill>
                  </a:tcPr>
                </a:tc>
                <a:tc>
                  <a:txBody>
                    <a:bodyPr/>
                    <a:lstStyle/>
                    <a:p>
                      <a:pPr marL="0" marR="0" lvl="0" indent="0" algn="l" rtl="0">
                        <a:spcBef>
                          <a:spcPts val="0"/>
                        </a:spcBef>
                        <a:spcAft>
                          <a:spcPts val="0"/>
                        </a:spcAft>
                        <a:buNone/>
                      </a:pPr>
                      <a:r>
                        <a:rPr lang="en-US" sz="1200"/>
                        <a:t>192.168.5.127</a:t>
                      </a:r>
                      <a:endParaRPr/>
                    </a:p>
                  </a:txBody>
                  <a:tcPr marL="91450" marR="91450" marT="45725" marB="45725">
                    <a:solidFill>
                      <a:srgbClr val="B2A0C7"/>
                    </a:solidFill>
                  </a:tcPr>
                </a:tc>
                <a:extLst>
                  <a:ext uri="{0D108BD9-81ED-4DB2-BD59-A6C34878D82A}">
                    <a16:rowId xmlns:a16="http://schemas.microsoft.com/office/drawing/2014/main" val="10001"/>
                  </a:ext>
                </a:extLst>
              </a:tr>
              <a:tr h="593925">
                <a:tc>
                  <a:txBody>
                    <a:bodyPr/>
                    <a:lstStyle/>
                    <a:p>
                      <a:pPr marL="0" marR="0" lvl="0" indent="0" algn="l" rtl="0">
                        <a:spcBef>
                          <a:spcPts val="0"/>
                        </a:spcBef>
                        <a:spcAft>
                          <a:spcPts val="0"/>
                        </a:spcAft>
                        <a:buNone/>
                      </a:pPr>
                      <a:r>
                        <a:rPr lang="en-US" sz="1200" b="0" i="0">
                          <a:solidFill>
                            <a:schemeClr val="dk1"/>
                          </a:solidFill>
                          <a:latin typeface="Calibri"/>
                          <a:ea typeface="Calibri"/>
                          <a:cs typeface="Calibri"/>
                          <a:sym typeface="Calibri"/>
                        </a:rPr>
                        <a:t>The Second Subnet</a:t>
                      </a:r>
                      <a:endParaRPr sz="1200"/>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1</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/25</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255.255.255.128</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192.168.5.128</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192.168.5.129</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192.168.5.254</a:t>
                      </a:r>
                      <a:endParaRPr/>
                    </a:p>
                  </a:txBody>
                  <a:tcPr marL="91450" marR="91450" marT="45725" marB="45725">
                    <a:solidFill>
                      <a:srgbClr val="5F497A"/>
                    </a:solidFill>
                  </a:tcPr>
                </a:tc>
                <a:tc>
                  <a:txBody>
                    <a:bodyPr/>
                    <a:lstStyle/>
                    <a:p>
                      <a:pPr marL="0" marR="0" lvl="0" indent="0" algn="l" rtl="0">
                        <a:spcBef>
                          <a:spcPts val="0"/>
                        </a:spcBef>
                        <a:spcAft>
                          <a:spcPts val="0"/>
                        </a:spcAft>
                        <a:buNone/>
                      </a:pPr>
                      <a:r>
                        <a:rPr lang="en-US" sz="1200"/>
                        <a:t>192.168.5.255</a:t>
                      </a:r>
                      <a:endParaRPr/>
                    </a:p>
                  </a:txBody>
                  <a:tcPr marL="91450" marR="91450" marT="45725" marB="45725">
                    <a:solidFill>
                      <a:srgbClr val="5F497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8" name="Google Shape;238;p24"/>
          <p:cNvSpPr/>
          <p:nvPr/>
        </p:nvSpPr>
        <p:spPr>
          <a:xfrm>
            <a:off x="7544661" y="323519"/>
            <a:ext cx="4323899" cy="6212748"/>
          </a:xfrm>
          <a:custGeom>
            <a:avLst/>
            <a:gdLst/>
            <a:ahLst/>
            <a:cxnLst/>
            <a:rect l="l" t="t" r="r" b="b"/>
            <a:pathLst>
              <a:path w="4323899" h="6212748" extrusionOk="0">
                <a:moveTo>
                  <a:pt x="0" y="0"/>
                </a:moveTo>
                <a:lnTo>
                  <a:pt x="4323899" y="0"/>
                </a:lnTo>
                <a:lnTo>
                  <a:pt x="4323899" y="2864954"/>
                </a:lnTo>
                <a:lnTo>
                  <a:pt x="880454" y="6212748"/>
                </a:lnTo>
                <a:lnTo>
                  <a:pt x="0" y="6212748"/>
                </a:lnTo>
                <a:close/>
              </a:path>
            </a:pathLst>
          </a:cu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24"/>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24"/>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24"/>
          <p:cNvSpPr txBox="1"/>
          <p:nvPr/>
        </p:nvSpPr>
        <p:spPr>
          <a:xfrm>
            <a:off x="7008426" y="1122908"/>
            <a:ext cx="2435507" cy="11227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Loopback Interfaces</a:t>
            </a:r>
            <a:endParaRPr dirty="0"/>
          </a:p>
        </p:txBody>
      </p:sp>
      <p:sp>
        <p:nvSpPr>
          <p:cNvPr id="242" name="Google Shape;242;p24"/>
          <p:cNvSpPr txBox="1"/>
          <p:nvPr/>
        </p:nvSpPr>
        <p:spPr>
          <a:xfrm>
            <a:off x="7008426" y="1684283"/>
            <a:ext cx="1905000" cy="2042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600" dirty="0">
                <a:solidFill>
                  <a:srgbClr val="000000"/>
                </a:solidFill>
                <a:latin typeface="Calibri"/>
                <a:ea typeface="Calibri"/>
                <a:cs typeface="Calibri"/>
                <a:sym typeface="Calibri"/>
              </a:rPr>
              <a:t>This screenshot shows both Loopback1 and Loopback2 interfaces and their correct IPv4 addresses.</a:t>
            </a:r>
            <a:endParaRPr dirty="0"/>
          </a:p>
        </p:txBody>
      </p:sp>
      <p:pic>
        <p:nvPicPr>
          <p:cNvPr id="243" name="Google Shape;243;p24" descr="Graphical user interface, website&#10;&#10;Description automatically generated"/>
          <p:cNvPicPr preferRelativeResize="0">
            <a:picLocks noGrp="1"/>
          </p:cNvPicPr>
          <p:nvPr>
            <p:ph type="body" idx="1"/>
          </p:nvPr>
        </p:nvPicPr>
        <p:blipFill rotWithShape="1">
          <a:blip r:embed="rId3">
            <a:alphaModFix/>
          </a:blip>
          <a:srcRect l="7491" r="7876" b="-1"/>
          <a:stretch/>
        </p:blipFill>
        <p:spPr>
          <a:xfrm>
            <a:off x="954777" y="1122908"/>
            <a:ext cx="5312857" cy="47896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25"/>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25"/>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1" name="Google Shape;251;p25" descr="Graphical user interface, text&#10;&#10;Description automatically generated"/>
          <p:cNvPicPr preferRelativeResize="0">
            <a:picLocks noGrp="1"/>
          </p:cNvPicPr>
          <p:nvPr>
            <p:ph type="body" idx="1"/>
          </p:nvPr>
        </p:nvPicPr>
        <p:blipFill rotWithShape="1">
          <a:blip r:embed="rId3">
            <a:alphaModFix/>
          </a:blip>
          <a:srcRect/>
          <a:stretch/>
        </p:blipFill>
        <p:spPr>
          <a:xfrm>
            <a:off x="1147501" y="1293644"/>
            <a:ext cx="5472799" cy="4084445"/>
          </a:xfrm>
          <a:prstGeom prst="rect">
            <a:avLst/>
          </a:prstGeom>
          <a:noFill/>
          <a:ln>
            <a:noFill/>
          </a:ln>
        </p:spPr>
      </p:pic>
      <p:sp>
        <p:nvSpPr>
          <p:cNvPr id="252" name="Google Shape;252;p25"/>
          <p:cNvSpPr txBox="1"/>
          <p:nvPr/>
        </p:nvSpPr>
        <p:spPr>
          <a:xfrm>
            <a:off x="8747606" y="2638252"/>
            <a:ext cx="1772879" cy="21582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16"/>
              <a:buFont typeface="Arial"/>
              <a:buNone/>
            </a:pPr>
            <a:r>
              <a:rPr lang="en-US" sz="1616">
                <a:solidFill>
                  <a:srgbClr val="000000"/>
                </a:solidFill>
                <a:latin typeface="Calibri"/>
                <a:ea typeface="Calibri"/>
                <a:cs typeface="Calibri"/>
                <a:sym typeface="Calibri"/>
              </a:rPr>
              <a:t>This screenshot shows two successful ping tests from the </a:t>
            </a:r>
            <a:r>
              <a:rPr lang="en-US" sz="1616" i="1">
                <a:solidFill>
                  <a:srgbClr val="000000"/>
                </a:solidFill>
                <a:latin typeface="Calibri"/>
                <a:ea typeface="Calibri"/>
                <a:cs typeface="Calibri"/>
                <a:sym typeface="Calibri"/>
              </a:rPr>
              <a:t>Computer 1 </a:t>
            </a:r>
            <a:r>
              <a:rPr lang="en-US" sz="1616">
                <a:solidFill>
                  <a:srgbClr val="000000"/>
                </a:solidFill>
                <a:latin typeface="Calibri"/>
                <a:ea typeface="Calibri"/>
                <a:cs typeface="Calibri"/>
                <a:sym typeface="Calibri"/>
              </a:rPr>
              <a:t>VM to the </a:t>
            </a:r>
            <a:r>
              <a:rPr lang="en-US" sz="1616" i="1">
                <a:solidFill>
                  <a:srgbClr val="000000"/>
                </a:solidFill>
                <a:latin typeface="Calibri"/>
                <a:ea typeface="Calibri"/>
                <a:cs typeface="Calibri"/>
                <a:sym typeface="Calibri"/>
              </a:rPr>
              <a:t>Loopback 1</a:t>
            </a:r>
            <a:r>
              <a:rPr lang="en-US" sz="1616">
                <a:solidFill>
                  <a:srgbClr val="000000"/>
                </a:solidFill>
                <a:latin typeface="Calibri"/>
                <a:ea typeface="Calibri"/>
                <a:cs typeface="Calibri"/>
                <a:sym typeface="Calibri"/>
              </a:rPr>
              <a:t> and </a:t>
            </a:r>
            <a:r>
              <a:rPr lang="en-US" sz="1616" i="1">
                <a:solidFill>
                  <a:srgbClr val="000000"/>
                </a:solidFill>
                <a:latin typeface="Calibri"/>
                <a:ea typeface="Calibri"/>
                <a:cs typeface="Calibri"/>
                <a:sym typeface="Calibri"/>
              </a:rPr>
              <a:t>Loopback 2</a:t>
            </a:r>
            <a:r>
              <a:rPr lang="en-US" sz="1616">
                <a:solidFill>
                  <a:srgbClr val="000000"/>
                </a:solidFill>
                <a:latin typeface="Calibri"/>
                <a:ea typeface="Calibri"/>
                <a:cs typeface="Calibri"/>
                <a:sym typeface="Calibri"/>
              </a:rPr>
              <a:t> interfaces.</a:t>
            </a:r>
            <a:endParaRPr sz="1600">
              <a:solidFill>
                <a:srgbClr val="000000"/>
              </a:solidFill>
              <a:latin typeface="Calibri"/>
              <a:ea typeface="Calibri"/>
              <a:cs typeface="Calibri"/>
              <a:sym typeface="Calibri"/>
            </a:endParaRPr>
          </a:p>
        </p:txBody>
      </p:sp>
      <p:sp>
        <p:nvSpPr>
          <p:cNvPr id="253" name="Google Shape;253;p25"/>
          <p:cNvSpPr txBox="1"/>
          <p:nvPr/>
        </p:nvSpPr>
        <p:spPr>
          <a:xfrm>
            <a:off x="8631983" y="1482027"/>
            <a:ext cx="2158287" cy="8478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2828"/>
              <a:buFont typeface="Calibri"/>
              <a:buNone/>
            </a:pPr>
            <a:r>
              <a:rPr lang="en-US" sz="2828">
                <a:solidFill>
                  <a:srgbClr val="000000"/>
                </a:solidFill>
                <a:latin typeface="Calibri"/>
                <a:ea typeface="Calibri"/>
                <a:cs typeface="Calibri"/>
                <a:sym typeface="Calibri"/>
              </a:rPr>
              <a:t>Connectivity Tests</a:t>
            </a:r>
            <a:endParaRPr sz="28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2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26"/>
          <p:cNvSpPr txBox="1">
            <a:spLocks noGrp="1"/>
          </p:cNvSpPr>
          <p:nvPr>
            <p:ph type="ctrTitle"/>
          </p:nvPr>
        </p:nvSpPr>
        <p:spPr>
          <a:xfrm>
            <a:off x="6726578" y="685680"/>
            <a:ext cx="4203323" cy="359620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400"/>
              <a:buFont typeface="Calibri"/>
              <a:buNone/>
            </a:pPr>
            <a:br>
              <a:rPr lang="en-US" sz="3400" dirty="0">
                <a:solidFill>
                  <a:schemeClr val="lt1"/>
                </a:solidFill>
              </a:rPr>
            </a:br>
            <a:br>
              <a:rPr lang="en-US" sz="3400" dirty="0">
                <a:solidFill>
                  <a:schemeClr val="lt1"/>
                </a:solidFill>
              </a:rPr>
            </a:br>
            <a:r>
              <a:rPr lang="en-US" sz="3400" dirty="0">
                <a:solidFill>
                  <a:schemeClr val="lt1"/>
                </a:solidFill>
              </a:rPr>
              <a:t>Module 5</a:t>
            </a:r>
            <a:br>
              <a:rPr lang="en-US" sz="3400" dirty="0">
                <a:solidFill>
                  <a:schemeClr val="lt1"/>
                </a:solidFill>
              </a:rPr>
            </a:br>
            <a:r>
              <a:rPr lang="en-US" sz="3400" dirty="0">
                <a:solidFill>
                  <a:schemeClr val="lt1"/>
                </a:solidFill>
              </a:rPr>
              <a:t>Michael Radel</a:t>
            </a:r>
            <a:br>
              <a:rPr lang="en-US" sz="3400" dirty="0">
                <a:solidFill>
                  <a:schemeClr val="lt1"/>
                </a:solidFill>
              </a:rPr>
            </a:br>
            <a:r>
              <a:rPr lang="en-US" sz="3400" dirty="0">
                <a:solidFill>
                  <a:schemeClr val="lt1"/>
                </a:solidFill>
              </a:rPr>
              <a:t>Visio Network </a:t>
            </a:r>
            <a:r>
              <a:rPr lang="en-US" sz="3400" dirty="0" err="1">
                <a:solidFill>
                  <a:schemeClr val="lt1"/>
                </a:solidFill>
              </a:rPr>
              <a:t>Diagrame</a:t>
            </a:r>
            <a:endParaRPr dirty="0"/>
          </a:p>
        </p:txBody>
      </p:sp>
      <p:grpSp>
        <p:nvGrpSpPr>
          <p:cNvPr id="260" name="Google Shape;260;p26"/>
          <p:cNvGrpSpPr/>
          <p:nvPr/>
        </p:nvGrpSpPr>
        <p:grpSpPr>
          <a:xfrm>
            <a:off x="1508013" y="1361348"/>
            <a:ext cx="4833902" cy="4258176"/>
            <a:chOff x="1674895" y="1345036"/>
            <a:chExt cx="5428610" cy="4210939"/>
          </a:xfrm>
        </p:grpSpPr>
        <p:sp>
          <p:nvSpPr>
            <p:cNvPr id="261" name="Google Shape;261;p26"/>
            <p:cNvSpPr/>
            <p:nvPr/>
          </p:nvSpPr>
          <p:spPr>
            <a:xfrm>
              <a:off x="1674895" y="1345036"/>
              <a:ext cx="5428610" cy="4210939"/>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6"/>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3" name="Google Shape;263;p26"/>
          <p:cNvSpPr/>
          <p:nvPr/>
        </p:nvSpPr>
        <p:spPr>
          <a:xfrm>
            <a:off x="0" y="158003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6"/>
          <p:cNvSpPr/>
          <p:nvPr/>
        </p:nvSpPr>
        <p:spPr>
          <a:xfrm>
            <a:off x="0" y="201976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26"/>
          <p:cNvSpPr/>
          <p:nvPr/>
        </p:nvSpPr>
        <p:spPr>
          <a:xfrm>
            <a:off x="1369494" y="1220741"/>
            <a:ext cx="4833901" cy="4258176"/>
          </a:xfrm>
          <a:prstGeom prst="rect">
            <a:avLst/>
          </a:prstGeom>
          <a:solidFill>
            <a:schemeClr val="dk1"/>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26"/>
          <p:cNvSpPr/>
          <p:nvPr/>
        </p:nvSpPr>
        <p:spPr>
          <a:xfrm>
            <a:off x="1369494" y="1220741"/>
            <a:ext cx="4833901" cy="4258176"/>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26"/>
          <p:cNvSpPr/>
          <p:nvPr/>
        </p:nvSpPr>
        <p:spPr>
          <a:xfrm>
            <a:off x="1177284" y="4357092"/>
            <a:ext cx="319941" cy="319941"/>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26"/>
          <p:cNvSpPr/>
          <p:nvPr/>
        </p:nvSpPr>
        <p:spPr>
          <a:xfrm>
            <a:off x="1177284" y="4357092"/>
            <a:ext cx="319941" cy="319941"/>
          </a:xfrm>
          <a:prstGeom prst="ellipse">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9" name="Google Shape;269;p26" descr="Network diagram outline"/>
          <p:cNvPicPr preferRelativeResize="0"/>
          <p:nvPr/>
        </p:nvPicPr>
        <p:blipFill rotWithShape="1">
          <a:blip r:embed="rId3">
            <a:alphaModFix/>
          </a:blip>
          <a:srcRect/>
          <a:stretch/>
        </p:blipFill>
        <p:spPr>
          <a:xfrm>
            <a:off x="1946336" y="1509721"/>
            <a:ext cx="3680216" cy="3680216"/>
          </a:xfrm>
          <a:prstGeom prst="rect">
            <a:avLst/>
          </a:prstGeom>
          <a:noFill/>
          <a:ln>
            <a:noFill/>
          </a:ln>
        </p:spPr>
      </p:pic>
      <p:sp>
        <p:nvSpPr>
          <p:cNvPr id="270" name="Google Shape;270;p26"/>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26"/>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2" name="Google Shape;272;p26"/>
          <p:cNvGrpSpPr/>
          <p:nvPr/>
        </p:nvGrpSpPr>
        <p:grpSpPr>
          <a:xfrm>
            <a:off x="10428634" y="5987064"/>
            <a:ext cx="1054466" cy="469689"/>
            <a:chOff x="9841624" y="4115729"/>
            <a:chExt cx="602169" cy="268223"/>
          </a:xfrm>
        </p:grpSpPr>
        <p:sp>
          <p:nvSpPr>
            <p:cNvPr id="273" name="Google Shape;273;p2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2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2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27"/>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27"/>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27"/>
          <p:cNvSpPr txBox="1"/>
          <p:nvPr/>
        </p:nvSpPr>
        <p:spPr>
          <a:xfrm>
            <a:off x="962163" y="3260500"/>
            <a:ext cx="1844162" cy="24372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536"/>
              <a:buFont typeface="Arial"/>
              <a:buNone/>
            </a:pPr>
            <a:r>
              <a:rPr lang="en-US" sz="1536">
                <a:solidFill>
                  <a:srgbClr val="000000"/>
                </a:solidFill>
                <a:latin typeface="Calibri"/>
                <a:ea typeface="Calibri"/>
                <a:cs typeface="Calibri"/>
                <a:sym typeface="Calibri"/>
              </a:rPr>
              <a:t>This diagram  illustrates the interconnection of the </a:t>
            </a:r>
            <a:r>
              <a:rPr lang="en-US" sz="1536" i="1">
                <a:solidFill>
                  <a:srgbClr val="000000"/>
                </a:solidFill>
                <a:latin typeface="Calibri"/>
                <a:ea typeface="Calibri"/>
                <a:cs typeface="Calibri"/>
                <a:sym typeface="Calibri"/>
              </a:rPr>
              <a:t>Computer 1</a:t>
            </a:r>
            <a:r>
              <a:rPr lang="en-US" sz="1536">
                <a:solidFill>
                  <a:srgbClr val="000000"/>
                </a:solidFill>
                <a:latin typeface="Calibri"/>
                <a:ea typeface="Calibri"/>
                <a:cs typeface="Calibri"/>
                <a:sym typeface="Calibri"/>
              </a:rPr>
              <a:t> VM, the </a:t>
            </a:r>
            <a:r>
              <a:rPr lang="en-US" sz="1536" i="1">
                <a:solidFill>
                  <a:srgbClr val="000000"/>
                </a:solidFill>
                <a:latin typeface="Calibri"/>
                <a:ea typeface="Calibri"/>
                <a:cs typeface="Calibri"/>
                <a:sym typeface="Calibri"/>
              </a:rPr>
              <a:t>Computer 2</a:t>
            </a:r>
            <a:r>
              <a:rPr lang="en-US" sz="1536">
                <a:solidFill>
                  <a:srgbClr val="000000"/>
                </a:solidFill>
                <a:latin typeface="Calibri"/>
                <a:ea typeface="Calibri"/>
                <a:cs typeface="Calibri"/>
                <a:sym typeface="Calibri"/>
              </a:rPr>
              <a:t> VM, and the </a:t>
            </a:r>
            <a:r>
              <a:rPr lang="en-US" sz="1536" i="1">
                <a:solidFill>
                  <a:srgbClr val="000000"/>
                </a:solidFill>
                <a:latin typeface="Calibri"/>
                <a:ea typeface="Calibri"/>
                <a:cs typeface="Calibri"/>
                <a:sym typeface="Calibri"/>
              </a:rPr>
              <a:t>SOHO Router</a:t>
            </a:r>
            <a:r>
              <a:rPr lang="en-US" sz="1536">
                <a:solidFill>
                  <a:srgbClr val="000000"/>
                </a:solidFill>
                <a:latin typeface="Calibri"/>
                <a:ea typeface="Calibri"/>
                <a:cs typeface="Calibri"/>
                <a:sym typeface="Calibri"/>
              </a:rPr>
              <a:t> VM along with proper addressing and labeling.</a:t>
            </a:r>
            <a:endParaRPr sz="1600">
              <a:solidFill>
                <a:srgbClr val="000000"/>
              </a:solidFill>
              <a:latin typeface="Calibri"/>
              <a:ea typeface="Calibri"/>
              <a:cs typeface="Calibri"/>
              <a:sym typeface="Calibri"/>
            </a:endParaRPr>
          </a:p>
        </p:txBody>
      </p:sp>
      <p:sp>
        <p:nvSpPr>
          <p:cNvPr id="286" name="Google Shape;286;p27"/>
          <p:cNvSpPr txBox="1"/>
          <p:nvPr/>
        </p:nvSpPr>
        <p:spPr>
          <a:xfrm>
            <a:off x="962163" y="1118676"/>
            <a:ext cx="1735617" cy="2215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688"/>
              <a:buFont typeface="Calibri"/>
              <a:buNone/>
            </a:pPr>
            <a:r>
              <a:rPr lang="en-US" sz="2688">
                <a:solidFill>
                  <a:srgbClr val="000000"/>
                </a:solidFill>
                <a:latin typeface="Calibri"/>
                <a:ea typeface="Calibri"/>
                <a:cs typeface="Calibri"/>
                <a:sym typeface="Calibri"/>
              </a:rPr>
              <a:t>Microsoft Visio Network Diagram</a:t>
            </a:r>
            <a:endParaRPr/>
          </a:p>
          <a:p>
            <a:pPr marL="0" marR="0" lvl="0" indent="0" algn="l" rtl="0">
              <a:spcBef>
                <a:spcPts val="600"/>
              </a:spcBef>
              <a:spcAft>
                <a:spcPts val="0"/>
              </a:spcAft>
              <a:buClr>
                <a:schemeClr val="dk1"/>
              </a:buClr>
              <a:buSzPts val="2800"/>
              <a:buFont typeface="Calibri"/>
              <a:buNone/>
            </a:pPr>
            <a:endParaRPr sz="2800">
              <a:solidFill>
                <a:srgbClr val="00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2D0C5A2-4515-BB54-8922-1FA66653D0DF}"/>
              </a:ext>
            </a:extLst>
          </p:cNvPr>
          <p:cNvPicPr>
            <a:picLocks noChangeAspect="1"/>
          </p:cNvPicPr>
          <p:nvPr/>
        </p:nvPicPr>
        <p:blipFill>
          <a:blip r:embed="rId3"/>
          <a:stretch>
            <a:fillRect/>
          </a:stretch>
        </p:blipFill>
        <p:spPr>
          <a:xfrm>
            <a:off x="3018169" y="1118676"/>
            <a:ext cx="7026427" cy="44424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2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28"/>
          <p:cNvSpPr txBox="1">
            <a:spLocks noGrp="1"/>
          </p:cNvSpPr>
          <p:nvPr>
            <p:ph type="ctrTitle"/>
          </p:nvPr>
        </p:nvSpPr>
        <p:spPr>
          <a:xfrm>
            <a:off x="6726578" y="685680"/>
            <a:ext cx="4203323" cy="359620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000"/>
              <a:buFont typeface="Calibri"/>
              <a:buNone/>
            </a:pPr>
            <a:br>
              <a:rPr lang="en-US" sz="3000" dirty="0">
                <a:solidFill>
                  <a:schemeClr val="lt1"/>
                </a:solidFill>
              </a:rPr>
            </a:br>
            <a:br>
              <a:rPr lang="en-US" sz="3000" dirty="0">
                <a:solidFill>
                  <a:schemeClr val="lt1"/>
                </a:solidFill>
              </a:rPr>
            </a:br>
            <a:r>
              <a:rPr lang="en-US" sz="3000" dirty="0">
                <a:solidFill>
                  <a:schemeClr val="lt1"/>
                </a:solidFill>
              </a:rPr>
              <a:t>Module 6</a:t>
            </a:r>
            <a:br>
              <a:rPr lang="en-US" sz="3000" dirty="0">
                <a:solidFill>
                  <a:schemeClr val="lt1"/>
                </a:solidFill>
              </a:rPr>
            </a:br>
            <a:r>
              <a:rPr lang="en-US" sz="3000" dirty="0">
                <a:solidFill>
                  <a:schemeClr val="lt1"/>
                </a:solidFill>
              </a:rPr>
              <a:t>Michael Radel</a:t>
            </a:r>
            <a:br>
              <a:rPr lang="en-US" sz="3000" dirty="0">
                <a:solidFill>
                  <a:schemeClr val="lt1"/>
                </a:solidFill>
              </a:rPr>
            </a:br>
            <a:r>
              <a:rPr lang="en-US" sz="3000" dirty="0">
                <a:solidFill>
                  <a:schemeClr val="lt1"/>
                </a:solidFill>
              </a:rPr>
              <a:t>SOHO Wireless Network Security Questions</a:t>
            </a:r>
            <a:endParaRPr dirty="0"/>
          </a:p>
        </p:txBody>
      </p:sp>
      <p:grpSp>
        <p:nvGrpSpPr>
          <p:cNvPr id="294" name="Google Shape;294;p28"/>
          <p:cNvGrpSpPr/>
          <p:nvPr/>
        </p:nvGrpSpPr>
        <p:grpSpPr>
          <a:xfrm>
            <a:off x="1508013" y="1361348"/>
            <a:ext cx="4833902" cy="4258176"/>
            <a:chOff x="1674895" y="1345036"/>
            <a:chExt cx="5428610" cy="4210939"/>
          </a:xfrm>
        </p:grpSpPr>
        <p:sp>
          <p:nvSpPr>
            <p:cNvPr id="295" name="Google Shape;295;p28"/>
            <p:cNvSpPr/>
            <p:nvPr/>
          </p:nvSpPr>
          <p:spPr>
            <a:xfrm>
              <a:off x="1674895" y="1345036"/>
              <a:ext cx="5428610" cy="4210939"/>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28"/>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7" name="Google Shape;297;p28"/>
          <p:cNvSpPr/>
          <p:nvPr/>
        </p:nvSpPr>
        <p:spPr>
          <a:xfrm>
            <a:off x="0" y="158003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28"/>
          <p:cNvSpPr/>
          <p:nvPr/>
        </p:nvSpPr>
        <p:spPr>
          <a:xfrm>
            <a:off x="0" y="201976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8"/>
          <p:cNvSpPr/>
          <p:nvPr/>
        </p:nvSpPr>
        <p:spPr>
          <a:xfrm>
            <a:off x="1369494" y="1220741"/>
            <a:ext cx="4833901" cy="4258176"/>
          </a:xfrm>
          <a:prstGeom prst="rect">
            <a:avLst/>
          </a:prstGeom>
          <a:solidFill>
            <a:schemeClr val="dk1"/>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28"/>
          <p:cNvSpPr/>
          <p:nvPr/>
        </p:nvSpPr>
        <p:spPr>
          <a:xfrm>
            <a:off x="1369494" y="1220741"/>
            <a:ext cx="4833901" cy="4258176"/>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28"/>
          <p:cNvSpPr/>
          <p:nvPr/>
        </p:nvSpPr>
        <p:spPr>
          <a:xfrm>
            <a:off x="1177284" y="4357092"/>
            <a:ext cx="319941" cy="319941"/>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28"/>
          <p:cNvSpPr/>
          <p:nvPr/>
        </p:nvSpPr>
        <p:spPr>
          <a:xfrm>
            <a:off x="1177284" y="4357092"/>
            <a:ext cx="319941" cy="319941"/>
          </a:xfrm>
          <a:prstGeom prst="ellipse">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3" name="Google Shape;303;p28" descr="Laptop"/>
          <p:cNvPicPr preferRelativeResize="0"/>
          <p:nvPr/>
        </p:nvPicPr>
        <p:blipFill rotWithShape="1">
          <a:blip r:embed="rId3">
            <a:alphaModFix/>
          </a:blip>
          <a:srcRect/>
          <a:stretch/>
        </p:blipFill>
        <p:spPr>
          <a:xfrm>
            <a:off x="1946336" y="1509721"/>
            <a:ext cx="3680216" cy="3680216"/>
          </a:xfrm>
          <a:prstGeom prst="rect">
            <a:avLst/>
          </a:prstGeom>
          <a:noFill/>
          <a:ln>
            <a:noFill/>
          </a:ln>
        </p:spPr>
      </p:pic>
      <p:sp>
        <p:nvSpPr>
          <p:cNvPr id="304" name="Google Shape;304;p28"/>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8"/>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6" name="Google Shape;306;p28"/>
          <p:cNvGrpSpPr/>
          <p:nvPr/>
        </p:nvGrpSpPr>
        <p:grpSpPr>
          <a:xfrm>
            <a:off x="10428634" y="5987064"/>
            <a:ext cx="1054466" cy="469689"/>
            <a:chOff x="9841624" y="4115729"/>
            <a:chExt cx="602169" cy="268223"/>
          </a:xfrm>
        </p:grpSpPr>
        <p:sp>
          <p:nvSpPr>
            <p:cNvPr id="307" name="Google Shape;307;p2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29"/>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29"/>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29"/>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20" name="Google Shape;320;p29"/>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21" name="Google Shape;321;p29"/>
          <p:cNvSpPr txBox="1">
            <a:spLocks noGrp="1"/>
          </p:cNvSpPr>
          <p:nvPr>
            <p:ph type="body" idx="1"/>
          </p:nvPr>
        </p:nvSpPr>
        <p:spPr>
          <a:xfrm>
            <a:off x="5244592" y="1490043"/>
            <a:ext cx="4702848" cy="41793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200"/>
              <a:buNone/>
            </a:pPr>
            <a:r>
              <a:rPr lang="en-US" sz="1200" dirty="0"/>
              <a:t>1.What are the factory default username and password of a TP-Link router? Why is it important to change the default username and password of a SOHO router? </a:t>
            </a:r>
            <a:endParaRPr lang="en-US" dirty="0"/>
          </a:p>
          <a:p>
            <a:pPr marL="0" lvl="0" indent="0" algn="l" rtl="0">
              <a:lnSpc>
                <a:spcPct val="90000"/>
              </a:lnSpc>
              <a:spcBef>
                <a:spcPts val="0"/>
              </a:spcBef>
              <a:spcAft>
                <a:spcPts val="0"/>
              </a:spcAft>
              <a:buClr>
                <a:schemeClr val="dk1"/>
              </a:buClr>
              <a:buSzPts val="1200"/>
              <a:buNone/>
            </a:pPr>
            <a:endParaRPr sz="1200" b="1" dirty="0"/>
          </a:p>
          <a:p>
            <a:pPr marL="0" lvl="0" indent="0" algn="ctr" rtl="0">
              <a:lnSpc>
                <a:spcPct val="90000"/>
              </a:lnSpc>
              <a:spcBef>
                <a:spcPts val="0"/>
              </a:spcBef>
              <a:spcAft>
                <a:spcPts val="0"/>
              </a:spcAft>
              <a:buClr>
                <a:schemeClr val="dk1"/>
              </a:buClr>
              <a:buSzPts val="1200"/>
              <a:buChar char="•"/>
            </a:pPr>
            <a:r>
              <a:rPr lang="en-US" sz="1200" dirty="0"/>
              <a:t>Username: admin</a:t>
            </a:r>
            <a:endParaRPr dirty="0"/>
          </a:p>
          <a:p>
            <a:pPr marL="0" lvl="0" indent="0" algn="ctr" rtl="0">
              <a:lnSpc>
                <a:spcPct val="90000"/>
              </a:lnSpc>
              <a:spcBef>
                <a:spcPts val="0"/>
              </a:spcBef>
              <a:spcAft>
                <a:spcPts val="0"/>
              </a:spcAft>
              <a:buClr>
                <a:schemeClr val="dk1"/>
              </a:buClr>
              <a:buSzPts val="1200"/>
              <a:buChar char="•"/>
            </a:pPr>
            <a:r>
              <a:rPr lang="en-US" sz="1200" dirty="0"/>
              <a:t>Password: admin</a:t>
            </a:r>
          </a:p>
          <a:p>
            <a:pPr marL="0" lvl="0" indent="0" algn="ctr" rtl="0">
              <a:lnSpc>
                <a:spcPct val="90000"/>
              </a:lnSpc>
              <a:spcBef>
                <a:spcPts val="0"/>
              </a:spcBef>
              <a:spcAft>
                <a:spcPts val="0"/>
              </a:spcAft>
              <a:buClr>
                <a:schemeClr val="dk1"/>
              </a:buClr>
              <a:buSzPts val="1200"/>
              <a:buChar char="•"/>
            </a:pPr>
            <a:endParaRPr sz="1200" dirty="0"/>
          </a:p>
          <a:p>
            <a:pPr marL="0" lvl="0" indent="0" algn="ctr" rtl="0">
              <a:lnSpc>
                <a:spcPct val="90000"/>
              </a:lnSpc>
              <a:spcBef>
                <a:spcPts val="0"/>
              </a:spcBef>
              <a:spcAft>
                <a:spcPts val="0"/>
              </a:spcAft>
              <a:buClr>
                <a:schemeClr val="dk1"/>
              </a:buClr>
              <a:buSzPts val="1200"/>
              <a:buChar char="•"/>
            </a:pPr>
            <a:r>
              <a:rPr lang="en-US" sz="1200" dirty="0"/>
              <a:t>Given the default of this setup, it is quite easy for someone with malicious intentions to gain control of your LAN and obtain access to all the addresses and network traffic.</a:t>
            </a:r>
            <a:endParaRPr dirty="0"/>
          </a:p>
          <a:p>
            <a:pPr marL="0" lvl="0" indent="38100" algn="l" rtl="0">
              <a:lnSpc>
                <a:spcPct val="90000"/>
              </a:lnSpc>
              <a:spcBef>
                <a:spcPts val="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29"/>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29"/>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29"/>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20" name="Google Shape;320;p29"/>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21" name="Google Shape;321;p29"/>
          <p:cNvSpPr txBox="1">
            <a:spLocks noGrp="1"/>
          </p:cNvSpPr>
          <p:nvPr>
            <p:ph type="body" idx="1"/>
          </p:nvPr>
        </p:nvSpPr>
        <p:spPr>
          <a:xfrm>
            <a:off x="5244592" y="1490043"/>
            <a:ext cx="4702848" cy="41793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200"/>
              <a:buNone/>
            </a:pPr>
            <a:endParaRPr sz="1200" dirty="0"/>
          </a:p>
          <a:p>
            <a:pPr marL="0" lvl="0" indent="0" algn="l" rtl="0">
              <a:lnSpc>
                <a:spcPct val="90000"/>
              </a:lnSpc>
              <a:spcBef>
                <a:spcPts val="0"/>
              </a:spcBef>
              <a:spcAft>
                <a:spcPts val="0"/>
              </a:spcAft>
              <a:buClr>
                <a:schemeClr val="dk1"/>
              </a:buClr>
              <a:buSzPts val="1200"/>
              <a:buNone/>
            </a:pPr>
            <a:r>
              <a:rPr lang="en-US" sz="1200" dirty="0"/>
              <a:t>2.To protect a SOHO wireless network with a small number of devices, which address management method provides more control, configuring the device IP addresses manually (static IP) or using a DHCP server (dynamic IP)? Why?</a:t>
            </a:r>
            <a:endParaRPr dirty="0"/>
          </a:p>
          <a:p>
            <a:pPr marL="0" lvl="0" indent="0" algn="l" rtl="0">
              <a:lnSpc>
                <a:spcPct val="90000"/>
              </a:lnSpc>
              <a:spcBef>
                <a:spcPts val="0"/>
              </a:spcBef>
              <a:spcAft>
                <a:spcPts val="0"/>
              </a:spcAft>
              <a:buClr>
                <a:schemeClr val="dk1"/>
              </a:buClr>
              <a:buSzPts val="1200"/>
              <a:buNone/>
            </a:pPr>
            <a:endParaRPr sz="1200" b="1" dirty="0"/>
          </a:p>
          <a:p>
            <a:pPr marL="0" lvl="0" indent="0" algn="ctr" rtl="0">
              <a:lnSpc>
                <a:spcPct val="90000"/>
              </a:lnSpc>
              <a:spcBef>
                <a:spcPts val="0"/>
              </a:spcBef>
              <a:spcAft>
                <a:spcPts val="0"/>
              </a:spcAft>
              <a:buClr>
                <a:schemeClr val="dk1"/>
              </a:buClr>
              <a:buSzPts val="1200"/>
              <a:buChar char="•"/>
            </a:pPr>
            <a:r>
              <a:rPr lang="en-US" sz="1200" dirty="0"/>
              <a:t>In the case of a small LAN, utilizing a static IP address would be the more appropriate choice as it grants the network administrator greater control over connected devices, particularly in terms of identifying and detecting unauthorized addresses. On the other hand, dynamic hosts are better suited for larger networks as they can alleviate the burden on the network administrator by automatically assigning IP addresses and avoiding any potential duplication issues.</a:t>
            </a: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a:p>
            <a:pPr marL="342900" lvl="0" indent="-190500" algn="l" rtl="0">
              <a:lnSpc>
                <a:spcPct val="90000"/>
              </a:lnSpc>
              <a:spcBef>
                <a:spcPts val="120"/>
              </a:spcBef>
              <a:spcAft>
                <a:spcPts val="0"/>
              </a:spcAft>
              <a:buClr>
                <a:schemeClr val="dk1"/>
              </a:buClr>
              <a:buSzPts val="600"/>
              <a:buNone/>
            </a:pPr>
            <a:endParaRPr sz="600" dirty="0"/>
          </a:p>
        </p:txBody>
      </p:sp>
    </p:spTree>
    <p:extLst>
      <p:ext uri="{BB962C8B-B14F-4D97-AF65-F5344CB8AC3E}">
        <p14:creationId xmlns:p14="http://schemas.microsoft.com/office/powerpoint/2010/main" val="114477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30"/>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30"/>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30"/>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30" name="Google Shape;330;p30"/>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31" name="Google Shape;331;p30"/>
          <p:cNvSpPr txBox="1">
            <a:spLocks noGrp="1"/>
          </p:cNvSpPr>
          <p:nvPr>
            <p:ph type="body" idx="1"/>
          </p:nvPr>
        </p:nvSpPr>
        <p:spPr>
          <a:xfrm>
            <a:off x="5086584" y="1307516"/>
            <a:ext cx="4702848" cy="4480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200"/>
              <a:buNone/>
            </a:pPr>
            <a:r>
              <a:rPr lang="en-US" sz="1200" dirty="0"/>
              <a:t>3.What does MAC filtering do? If needed, when would you use deny filtering rules and when would you use allow filtering rules? What happens to devices that want to connect, if the “Allow the stations specified by any enabled entries in the list to access” function is enabled but there are no entries in the list?</a:t>
            </a:r>
            <a:endParaRPr sz="1200" dirty="0"/>
          </a:p>
          <a:p>
            <a:pPr marL="0" lvl="0" indent="0" algn="l" rtl="0">
              <a:lnSpc>
                <a:spcPct val="90000"/>
              </a:lnSpc>
              <a:spcBef>
                <a:spcPts val="0"/>
              </a:spcBef>
              <a:spcAft>
                <a:spcPts val="0"/>
              </a:spcAft>
              <a:buClr>
                <a:schemeClr val="dk1"/>
              </a:buClr>
              <a:buSzPts val="1200"/>
              <a:buNone/>
            </a:pPr>
            <a:endParaRPr sz="1200" b="1" dirty="0"/>
          </a:p>
          <a:p>
            <a:pPr marL="342900" lvl="0" indent="-228600" algn="ctr" rtl="0">
              <a:lnSpc>
                <a:spcPct val="90000"/>
              </a:lnSpc>
              <a:spcBef>
                <a:spcPts val="240"/>
              </a:spcBef>
              <a:spcAft>
                <a:spcPts val="0"/>
              </a:spcAft>
              <a:buClr>
                <a:schemeClr val="dk1"/>
              </a:buClr>
              <a:buSzPts val="1200"/>
              <a:buChar char="•"/>
            </a:pPr>
            <a:r>
              <a:rPr lang="en-US" sz="1200" dirty="0"/>
              <a:t>MAC filtering works by creating a list of addresses that are either allowed or denied access to the network. If you use deny filtering rules, you are creating a list that are not allowed to access the network. This is useful when you want to block specific devices from accessing the network, such as those that are known to be malicious or have been identified as potential security threats or you are creating a list of addresses that are allowed to access the network. This is useful when you want to restrict access to the network to a specific set of device. If the "Allow the stations specified by any enabled entries in the list to access" function is enabled but there are no entries in the list, then no devices will be able to connect to the network, even if they are attempting to connect from a valid MAC address. You would need to add the MAC addresses of the devices that you want to allow to connect to the list before they can successfully connect to the network.</a:t>
            </a:r>
            <a:endParaRPr sz="1200" dirty="0"/>
          </a:p>
          <a:p>
            <a:pPr marL="342900" lvl="0" indent="-152400" algn="l" rtl="0">
              <a:lnSpc>
                <a:spcPct val="90000"/>
              </a:lnSpc>
              <a:spcBef>
                <a:spcPts val="240"/>
              </a:spcBef>
              <a:spcAft>
                <a:spcPts val="0"/>
              </a:spcAft>
              <a:buClr>
                <a:schemeClr val="dk1"/>
              </a:buClr>
              <a:buSzPts val="1200"/>
              <a:buNone/>
            </a:pPr>
            <a:endParaRPr sz="1200" dirty="0"/>
          </a:p>
          <a:p>
            <a:pPr marL="342900" lvl="0" indent="-152400" algn="l" rtl="0">
              <a:lnSpc>
                <a:spcPct val="90000"/>
              </a:lnSpc>
              <a:spcBef>
                <a:spcPts val="240"/>
              </a:spcBef>
              <a:spcAft>
                <a:spcPts val="0"/>
              </a:spcAft>
              <a:buClr>
                <a:schemeClr val="dk1"/>
              </a:buClr>
              <a:buSzPts val="1200"/>
              <a:buNone/>
            </a:pPr>
            <a:endParaRPr sz="1200" dirty="0"/>
          </a:p>
          <a:p>
            <a:pPr marL="342900" lvl="0" indent="-152400" algn="l" rtl="0">
              <a:lnSpc>
                <a:spcPct val="90000"/>
              </a:lnSpc>
              <a:spcBef>
                <a:spcPts val="240"/>
              </a:spcBef>
              <a:spcAft>
                <a:spcPts val="0"/>
              </a:spcAft>
              <a:buClr>
                <a:schemeClr val="dk1"/>
              </a:buClr>
              <a:buSzPts val="1200"/>
              <a:buNone/>
            </a:pPr>
            <a:endParaRPr sz="1200" dirty="0"/>
          </a:p>
          <a:p>
            <a:pPr marL="342900" lvl="0" indent="-152400" algn="l" rtl="0">
              <a:lnSpc>
                <a:spcPct val="90000"/>
              </a:lnSpc>
              <a:spcBef>
                <a:spcPts val="240"/>
              </a:spcBef>
              <a:spcAft>
                <a:spcPts val="0"/>
              </a:spcAft>
              <a:buClr>
                <a:schemeClr val="dk1"/>
              </a:buClr>
              <a:buSzPts val="1200"/>
              <a:buNone/>
            </a:pP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txBox="1">
            <a:spLocks noGrp="1"/>
          </p:cNvSpPr>
          <p:nvPr>
            <p:ph type="ctrTitle"/>
          </p:nvPr>
        </p:nvSpPr>
        <p:spPr>
          <a:xfrm>
            <a:off x="6726578" y="1220741"/>
            <a:ext cx="4203323" cy="306114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200"/>
              <a:buFont typeface="Calibri"/>
              <a:buNone/>
            </a:pPr>
            <a:br>
              <a:rPr lang="en-US" sz="4200" dirty="0">
                <a:solidFill>
                  <a:schemeClr val="lt1"/>
                </a:solidFill>
              </a:rPr>
            </a:br>
            <a:br>
              <a:rPr lang="en-US" sz="4200" dirty="0">
                <a:solidFill>
                  <a:schemeClr val="lt1"/>
                </a:solidFill>
              </a:rPr>
            </a:br>
            <a:r>
              <a:rPr lang="en-US" sz="4200" dirty="0">
                <a:solidFill>
                  <a:schemeClr val="lt1"/>
                </a:solidFill>
              </a:rPr>
              <a:t>Module 2</a:t>
            </a:r>
            <a:br>
              <a:rPr lang="en-US" sz="4200" dirty="0">
                <a:solidFill>
                  <a:schemeClr val="lt1"/>
                </a:solidFill>
              </a:rPr>
            </a:br>
            <a:r>
              <a:rPr lang="en-US" sz="4200" dirty="0">
                <a:solidFill>
                  <a:schemeClr val="lt1"/>
                </a:solidFill>
              </a:rPr>
              <a:t> Michael Radel</a:t>
            </a:r>
            <a:br>
              <a:rPr lang="en-US" sz="4200" dirty="0">
                <a:solidFill>
                  <a:schemeClr val="lt1"/>
                </a:solidFill>
              </a:rPr>
            </a:br>
            <a:r>
              <a:rPr lang="en-US" sz="4200" dirty="0">
                <a:solidFill>
                  <a:schemeClr val="lt1"/>
                </a:solidFill>
              </a:rPr>
              <a:t>IPv4 Addressing</a:t>
            </a:r>
            <a:br>
              <a:rPr lang="en-US" sz="4200" dirty="0">
                <a:solidFill>
                  <a:schemeClr val="lt1"/>
                </a:solidFill>
              </a:rPr>
            </a:br>
            <a:r>
              <a:rPr lang="en-US" sz="1400" dirty="0">
                <a:solidFill>
                  <a:schemeClr val="lt1"/>
                </a:solidFill>
              </a:rPr>
              <a:t>(using a Virtual Machine  environment and Linux) </a:t>
            </a:r>
            <a:endParaRPr dirty="0"/>
          </a:p>
        </p:txBody>
      </p:sp>
      <p:grpSp>
        <p:nvGrpSpPr>
          <p:cNvPr id="96" name="Google Shape;96;p14"/>
          <p:cNvGrpSpPr/>
          <p:nvPr/>
        </p:nvGrpSpPr>
        <p:grpSpPr>
          <a:xfrm>
            <a:off x="1508013" y="1361348"/>
            <a:ext cx="4833902" cy="4258176"/>
            <a:chOff x="1674895" y="1345036"/>
            <a:chExt cx="5428610" cy="4210939"/>
          </a:xfrm>
        </p:grpSpPr>
        <p:sp>
          <p:nvSpPr>
            <p:cNvPr id="97" name="Google Shape;97;p14"/>
            <p:cNvSpPr/>
            <p:nvPr/>
          </p:nvSpPr>
          <p:spPr>
            <a:xfrm>
              <a:off x="1674895" y="1345036"/>
              <a:ext cx="5428610" cy="4210939"/>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4"/>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9" name="Google Shape;99;p14"/>
          <p:cNvSpPr/>
          <p:nvPr/>
        </p:nvSpPr>
        <p:spPr>
          <a:xfrm>
            <a:off x="0" y="158003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p:nvPr/>
        </p:nvSpPr>
        <p:spPr>
          <a:xfrm>
            <a:off x="0" y="201976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p:nvPr/>
        </p:nvSpPr>
        <p:spPr>
          <a:xfrm>
            <a:off x="1369494" y="1220741"/>
            <a:ext cx="4833901" cy="4258176"/>
          </a:xfrm>
          <a:prstGeom prst="rect">
            <a:avLst/>
          </a:prstGeom>
          <a:solidFill>
            <a:schemeClr val="dk1"/>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4"/>
          <p:cNvSpPr/>
          <p:nvPr/>
        </p:nvSpPr>
        <p:spPr>
          <a:xfrm>
            <a:off x="1369494" y="1220741"/>
            <a:ext cx="4833901" cy="4258176"/>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4"/>
          <p:cNvSpPr/>
          <p:nvPr/>
        </p:nvSpPr>
        <p:spPr>
          <a:xfrm>
            <a:off x="1177284" y="4357092"/>
            <a:ext cx="319941" cy="319941"/>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4"/>
          <p:cNvSpPr/>
          <p:nvPr/>
        </p:nvSpPr>
        <p:spPr>
          <a:xfrm>
            <a:off x="1177284" y="4357092"/>
            <a:ext cx="319941" cy="319941"/>
          </a:xfrm>
          <a:prstGeom prst="ellipse">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14" descr="Teacher"/>
          <p:cNvPicPr preferRelativeResize="0"/>
          <p:nvPr/>
        </p:nvPicPr>
        <p:blipFill rotWithShape="1">
          <a:blip r:embed="rId3">
            <a:alphaModFix/>
          </a:blip>
          <a:srcRect/>
          <a:stretch/>
        </p:blipFill>
        <p:spPr>
          <a:xfrm>
            <a:off x="1946336" y="1509721"/>
            <a:ext cx="3680216" cy="3680216"/>
          </a:xfrm>
          <a:prstGeom prst="rect">
            <a:avLst/>
          </a:prstGeom>
          <a:noFill/>
          <a:ln>
            <a:noFill/>
          </a:ln>
        </p:spPr>
      </p:pic>
      <p:sp>
        <p:nvSpPr>
          <p:cNvPr id="106" name="Google Shape;106;p14"/>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4"/>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8" name="Google Shape;108;p14"/>
          <p:cNvGrpSpPr/>
          <p:nvPr/>
        </p:nvGrpSpPr>
        <p:grpSpPr>
          <a:xfrm>
            <a:off x="10428634" y="5987064"/>
            <a:ext cx="1054466" cy="469689"/>
            <a:chOff x="9841624" y="4115729"/>
            <a:chExt cx="602169" cy="268223"/>
          </a:xfrm>
        </p:grpSpPr>
        <p:sp>
          <p:nvSpPr>
            <p:cNvPr id="109" name="Google Shape;109;p1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31"/>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31"/>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31"/>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40" name="Google Shape;340;p31"/>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41" name="Google Shape;341;p31"/>
          <p:cNvSpPr txBox="1">
            <a:spLocks noGrp="1"/>
          </p:cNvSpPr>
          <p:nvPr>
            <p:ph type="body" idx="1"/>
          </p:nvPr>
        </p:nvSpPr>
        <p:spPr>
          <a:xfrm>
            <a:off x="5255260" y="1648870"/>
            <a:ext cx="4702848" cy="35602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300"/>
              <a:buNone/>
            </a:pPr>
            <a:r>
              <a:rPr lang="en-US" sz="1200" dirty="0"/>
              <a:t>4.What wireless security settings are displayed on the Wireless Security page? Which one is recommended by the vendor? Why? </a:t>
            </a:r>
            <a:endParaRPr sz="1200" dirty="0"/>
          </a:p>
          <a:p>
            <a:pPr marL="0" lvl="0" indent="82550" algn="l" rtl="0">
              <a:lnSpc>
                <a:spcPct val="90000"/>
              </a:lnSpc>
              <a:spcBef>
                <a:spcPts val="0"/>
              </a:spcBef>
              <a:spcAft>
                <a:spcPts val="0"/>
              </a:spcAft>
              <a:buClr>
                <a:schemeClr val="dk1"/>
              </a:buClr>
              <a:buSzPts val="1300"/>
              <a:buNone/>
            </a:pPr>
            <a:endParaRPr sz="1200" b="1" dirty="0"/>
          </a:p>
          <a:p>
            <a:pPr marL="342900" lvl="0" indent="-228600" algn="ctr" rtl="0">
              <a:lnSpc>
                <a:spcPct val="90000"/>
              </a:lnSpc>
              <a:spcBef>
                <a:spcPts val="0"/>
              </a:spcBef>
              <a:spcAft>
                <a:spcPts val="0"/>
              </a:spcAft>
              <a:buClr>
                <a:schemeClr val="dk1"/>
              </a:buClr>
              <a:buSzPts val="1300"/>
              <a:buChar char="•"/>
            </a:pPr>
            <a:r>
              <a:rPr lang="en-US" sz="1200" dirty="0"/>
              <a:t>WPA/ WPA2 Personal ( Recommended by vendor also include AES/TKIP encryption)</a:t>
            </a:r>
            <a:endParaRPr sz="1200" dirty="0"/>
          </a:p>
          <a:p>
            <a:pPr marL="342900" lvl="0" indent="-228600" algn="ctr" rtl="0">
              <a:lnSpc>
                <a:spcPct val="90000"/>
              </a:lnSpc>
              <a:spcBef>
                <a:spcPts val="0"/>
              </a:spcBef>
              <a:spcAft>
                <a:spcPts val="0"/>
              </a:spcAft>
              <a:buClr>
                <a:schemeClr val="dk1"/>
              </a:buClr>
              <a:buSzPts val="1300"/>
              <a:buChar char="•"/>
            </a:pPr>
            <a:r>
              <a:rPr lang="en-US" sz="1200" dirty="0"/>
              <a:t>WPA/WPA2 Enterprise( Used in business location with multiple End user devices and 	locations)</a:t>
            </a:r>
            <a:endParaRPr sz="1200" dirty="0"/>
          </a:p>
          <a:p>
            <a:pPr marL="342900" lvl="0" indent="-228600" algn="ctr" rtl="0">
              <a:lnSpc>
                <a:spcPct val="90000"/>
              </a:lnSpc>
              <a:spcBef>
                <a:spcPts val="0"/>
              </a:spcBef>
              <a:spcAft>
                <a:spcPts val="0"/>
              </a:spcAft>
              <a:buClr>
                <a:schemeClr val="dk1"/>
              </a:buClr>
              <a:buSzPts val="1300"/>
              <a:buChar char="•"/>
            </a:pPr>
            <a:r>
              <a:rPr lang="en-US" sz="1200" dirty="0"/>
              <a:t>WPE ( The most unsecure as all its weaknesses have been exploited.)</a:t>
            </a:r>
            <a:endParaRPr sz="1200" dirty="0"/>
          </a:p>
          <a:p>
            <a:pPr marL="742950" lvl="1" indent="-228600" algn="ctr" rtl="0">
              <a:lnSpc>
                <a:spcPct val="90000"/>
              </a:lnSpc>
              <a:spcBef>
                <a:spcPts val="0"/>
              </a:spcBef>
              <a:spcAft>
                <a:spcPts val="0"/>
              </a:spcAft>
              <a:buClr>
                <a:schemeClr val="dk1"/>
              </a:buClr>
              <a:buSzPts val="1300"/>
              <a:buFont typeface="Arial"/>
              <a:buChar char="•"/>
            </a:pPr>
            <a:r>
              <a:rPr lang="en-US" sz="1200" dirty="0"/>
              <a:t>TKIP alone is also depreciated</a:t>
            </a:r>
            <a:endParaRPr sz="1200" dirty="0"/>
          </a:p>
          <a:p>
            <a:pPr marL="742950" lvl="1" indent="-146050" algn="l" rtl="0">
              <a:lnSpc>
                <a:spcPct val="90000"/>
              </a:lnSpc>
              <a:spcBef>
                <a:spcPts val="0"/>
              </a:spcBef>
              <a:spcAft>
                <a:spcPts val="0"/>
              </a:spcAft>
              <a:buClr>
                <a:schemeClr val="dk1"/>
              </a:buClr>
              <a:buSzPts val="1300"/>
              <a:buFont typeface="Arial"/>
              <a:buNone/>
            </a:pPr>
            <a:endParaRPr sz="1200" dirty="0"/>
          </a:p>
          <a:p>
            <a:pPr marL="0" lvl="0" indent="0" algn="ctr" rtl="0">
              <a:lnSpc>
                <a:spcPct val="90000"/>
              </a:lnSpc>
              <a:spcBef>
                <a:spcPts val="0"/>
              </a:spcBef>
              <a:spcAft>
                <a:spcPts val="0"/>
              </a:spcAft>
              <a:buClr>
                <a:schemeClr val="dk1"/>
              </a:buClr>
              <a:buSzPts val="1300"/>
              <a:buChar char="•"/>
            </a:pPr>
            <a:r>
              <a:rPr lang="en-US" sz="1200" dirty="0"/>
              <a:t>WPA/WPA2(there is now WPA3) is recommended due to the use of encryption and set standards as it used by the government. WPA will use AES/TKIP encryption and has backwards support for WPA on older devices as we transition into WPA3.</a:t>
            </a:r>
            <a:endParaRPr sz="1200" dirty="0"/>
          </a:p>
          <a:p>
            <a:pPr marL="0" lvl="0" indent="82550" algn="l" rtl="0">
              <a:lnSpc>
                <a:spcPct val="90000"/>
              </a:lnSpc>
              <a:spcBef>
                <a:spcPts val="0"/>
              </a:spcBef>
              <a:spcAft>
                <a:spcPts val="0"/>
              </a:spcAft>
              <a:buClr>
                <a:schemeClr val="dk1"/>
              </a:buClr>
              <a:buSzPts val="1300"/>
              <a:buNone/>
            </a:pPr>
            <a:endParaRPr sz="1200" dirty="0"/>
          </a:p>
          <a:p>
            <a:pPr marL="114300" lvl="0" indent="-31750" algn="l" rtl="0">
              <a:lnSpc>
                <a:spcPct val="90000"/>
              </a:lnSpc>
              <a:spcBef>
                <a:spcPts val="260"/>
              </a:spcBef>
              <a:spcAft>
                <a:spcPts val="0"/>
              </a:spcAft>
              <a:buClr>
                <a:schemeClr val="dk1"/>
              </a:buClr>
              <a:buSzPts val="1300"/>
              <a:buNone/>
            </a:pPr>
            <a:endParaRPr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32"/>
          <p:cNvSpPr/>
          <p:nvPr/>
        </p:nvSpPr>
        <p:spPr>
          <a:xfrm>
            <a:off x="-1700" y="42109"/>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32"/>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32"/>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9" name="Google Shape;349;p32"/>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50" name="Google Shape;350;p32"/>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51" name="Google Shape;351;p32"/>
          <p:cNvSpPr txBox="1">
            <a:spLocks noGrp="1"/>
          </p:cNvSpPr>
          <p:nvPr>
            <p:ph type="body" idx="1"/>
          </p:nvPr>
        </p:nvSpPr>
        <p:spPr>
          <a:xfrm>
            <a:off x="4818225" y="1460863"/>
            <a:ext cx="5655393" cy="4020493"/>
          </a:xfrm>
          <a:prstGeom prst="rect">
            <a:avLst/>
          </a:prstGeom>
          <a:noFill/>
          <a:ln>
            <a:noFill/>
          </a:ln>
        </p:spPr>
        <p:txBody>
          <a:bodyPr spcFirstLastPara="1" wrap="square" lIns="91425" tIns="45700" rIns="91425" bIns="45700" anchor="ctr" anchorCtr="0">
            <a:normAutofit/>
          </a:bodyPr>
          <a:lstStyle/>
          <a:p>
            <a:pPr marL="0" lvl="0" indent="69850" algn="l" rtl="0">
              <a:lnSpc>
                <a:spcPct val="90000"/>
              </a:lnSpc>
              <a:spcBef>
                <a:spcPts val="0"/>
              </a:spcBef>
              <a:spcAft>
                <a:spcPts val="0"/>
              </a:spcAft>
              <a:buClr>
                <a:schemeClr val="dk1"/>
              </a:buClr>
              <a:buSzPts val="1100"/>
              <a:buNone/>
            </a:pPr>
            <a:endParaRPr sz="1400" dirty="0"/>
          </a:p>
          <a:p>
            <a:pPr marL="0" lvl="0" indent="0" algn="l" rtl="0">
              <a:lnSpc>
                <a:spcPct val="90000"/>
              </a:lnSpc>
              <a:spcBef>
                <a:spcPts val="0"/>
              </a:spcBef>
              <a:spcAft>
                <a:spcPts val="0"/>
              </a:spcAft>
              <a:buClr>
                <a:schemeClr val="dk1"/>
              </a:buClr>
              <a:buSzPts val="1100"/>
              <a:buNone/>
            </a:pPr>
            <a:r>
              <a:rPr lang="en-US" sz="1400" dirty="0"/>
              <a:t> 5.Among the configurations you explored in this module, which one is a true security function? Why?</a:t>
            </a:r>
          </a:p>
          <a:p>
            <a:pPr marL="0" lvl="0" indent="0" algn="l" rtl="0">
              <a:lnSpc>
                <a:spcPct val="90000"/>
              </a:lnSpc>
              <a:spcBef>
                <a:spcPts val="0"/>
              </a:spcBef>
              <a:spcAft>
                <a:spcPts val="0"/>
              </a:spcAft>
              <a:buClr>
                <a:schemeClr val="dk1"/>
              </a:buClr>
              <a:buSzPts val="1100"/>
              <a:buNone/>
            </a:pPr>
            <a:endParaRPr sz="1400" dirty="0"/>
          </a:p>
          <a:p>
            <a:pPr marL="0" lvl="0" indent="0" algn="ctr" rtl="0">
              <a:lnSpc>
                <a:spcPct val="90000"/>
              </a:lnSpc>
              <a:spcBef>
                <a:spcPts val="0"/>
              </a:spcBef>
              <a:spcAft>
                <a:spcPts val="0"/>
              </a:spcAft>
              <a:buClr>
                <a:schemeClr val="dk1"/>
              </a:buClr>
              <a:buSzPts val="1100"/>
              <a:buChar char="•"/>
            </a:pPr>
            <a:r>
              <a:rPr lang="en-US" sz="1400" dirty="0"/>
              <a:t>WPA2/AES, I chose this because  WPA2 is literally descried as a security measure. As it uses a symmetric encryption algorithm with a 128-bit key length protected passwords and networks while guarding access to anyone's LAN or WAN. While the AES makes it extremally difficult to brute force passwords. </a:t>
            </a:r>
            <a:endParaRPr sz="1400" dirty="0"/>
          </a:p>
          <a:p>
            <a:pPr marL="0" lvl="0" indent="69850" algn="l" rtl="0">
              <a:lnSpc>
                <a:spcPct val="90000"/>
              </a:lnSpc>
              <a:spcBef>
                <a:spcPts val="0"/>
              </a:spcBef>
              <a:spcAft>
                <a:spcPts val="0"/>
              </a:spcAft>
              <a:buClr>
                <a:schemeClr val="dk1"/>
              </a:buClr>
              <a:buSzPts val="1100"/>
              <a:buNone/>
            </a:pPr>
            <a:endParaRPr sz="1400" dirty="0"/>
          </a:p>
          <a:p>
            <a:pPr marL="342900" lvl="0" indent="-158750" algn="l" rtl="0">
              <a:lnSpc>
                <a:spcPct val="90000"/>
              </a:lnSpc>
              <a:spcBef>
                <a:spcPts val="220"/>
              </a:spcBef>
              <a:spcAft>
                <a:spcPts val="0"/>
              </a:spcAft>
              <a:buClr>
                <a:schemeClr val="dk1"/>
              </a:buClr>
              <a:buSzPts val="1100"/>
              <a:buNone/>
            </a:pPr>
            <a:endParaRPr lang="en-US" sz="1100" dirty="0"/>
          </a:p>
          <a:p>
            <a:pPr marL="342900" lvl="0" indent="-158750" algn="l" rtl="0">
              <a:lnSpc>
                <a:spcPct val="90000"/>
              </a:lnSpc>
              <a:spcBef>
                <a:spcPts val="220"/>
              </a:spcBef>
              <a:spcAft>
                <a:spcPts val="0"/>
              </a:spcAft>
              <a:buClr>
                <a:schemeClr val="dk1"/>
              </a:buClr>
              <a:buSzPts val="1100"/>
              <a:buNone/>
            </a:pPr>
            <a:endParaRPr sz="1100" dirty="0"/>
          </a:p>
          <a:p>
            <a:pPr marL="342900" lvl="0" indent="-158750" algn="l" rtl="0">
              <a:lnSpc>
                <a:spcPct val="90000"/>
              </a:lnSpc>
              <a:spcBef>
                <a:spcPts val="220"/>
              </a:spcBef>
              <a:spcAft>
                <a:spcPts val="0"/>
              </a:spcAft>
              <a:buClr>
                <a:schemeClr val="dk1"/>
              </a:buClr>
              <a:buSzPts val="1100"/>
              <a:buNone/>
            </a:pPr>
            <a:endParaRPr sz="1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32"/>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32"/>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9" name="Google Shape;349;p32"/>
          <p:cNvSpPr txBox="1"/>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1"/>
              </a:buClr>
              <a:buSzPts val="6100"/>
              <a:buFont typeface="Calibri"/>
              <a:buNone/>
            </a:pPr>
            <a:r>
              <a:rPr lang="en-US" sz="6100">
                <a:solidFill>
                  <a:schemeClr val="dk1"/>
                </a:solidFill>
                <a:latin typeface="Calibri"/>
                <a:ea typeface="Calibri"/>
                <a:cs typeface="Calibri"/>
                <a:sym typeface="Calibri"/>
              </a:rPr>
              <a:t>SOHO Wireless Network Security</a:t>
            </a:r>
            <a:endParaRPr/>
          </a:p>
        </p:txBody>
      </p:sp>
      <p:cxnSp>
        <p:nvCxnSpPr>
          <p:cNvPr id="350" name="Google Shape;350;p32"/>
          <p:cNvCxnSpPr/>
          <p:nvPr/>
        </p:nvCxnSpPr>
        <p:spPr>
          <a:xfrm>
            <a:off x="4654296" y="1852863"/>
            <a:ext cx="0" cy="3236495"/>
          </a:xfrm>
          <a:prstGeom prst="straightConnector1">
            <a:avLst/>
          </a:prstGeom>
          <a:noFill/>
          <a:ln w="19050" cap="sq" cmpd="sng">
            <a:solidFill>
              <a:srgbClr val="3F3F3F"/>
            </a:solidFill>
            <a:prstDash val="solid"/>
            <a:round/>
            <a:headEnd type="none" w="sm" len="sm"/>
            <a:tailEnd type="none" w="sm" len="sm"/>
          </a:ln>
        </p:spPr>
      </p:cxnSp>
      <p:sp>
        <p:nvSpPr>
          <p:cNvPr id="351" name="Google Shape;351;p32"/>
          <p:cNvSpPr txBox="1">
            <a:spLocks noGrp="1"/>
          </p:cNvSpPr>
          <p:nvPr>
            <p:ph type="body" idx="1"/>
          </p:nvPr>
        </p:nvSpPr>
        <p:spPr>
          <a:xfrm>
            <a:off x="4773838" y="1648870"/>
            <a:ext cx="5655393" cy="4020493"/>
          </a:xfrm>
          <a:prstGeom prst="rect">
            <a:avLst/>
          </a:prstGeom>
          <a:noFill/>
          <a:ln>
            <a:noFill/>
          </a:ln>
        </p:spPr>
        <p:txBody>
          <a:bodyPr spcFirstLastPara="1" wrap="square" lIns="91425" tIns="45700" rIns="91425" bIns="45700" anchor="ctr" anchorCtr="0">
            <a:normAutofit/>
          </a:bodyPr>
          <a:lstStyle/>
          <a:p>
            <a:pPr marL="0" lvl="0" indent="69850" algn="l" rtl="0">
              <a:lnSpc>
                <a:spcPct val="90000"/>
              </a:lnSpc>
              <a:spcBef>
                <a:spcPts val="0"/>
              </a:spcBef>
              <a:spcAft>
                <a:spcPts val="0"/>
              </a:spcAft>
              <a:buClr>
                <a:schemeClr val="dk1"/>
              </a:buClr>
              <a:buSzPts val="1100"/>
              <a:buNone/>
            </a:pPr>
            <a:endParaRPr sz="1400" dirty="0"/>
          </a:p>
          <a:p>
            <a:pPr marL="0" lvl="0" indent="0" algn="l" rtl="0">
              <a:lnSpc>
                <a:spcPct val="90000"/>
              </a:lnSpc>
              <a:spcBef>
                <a:spcPts val="0"/>
              </a:spcBef>
              <a:spcAft>
                <a:spcPts val="0"/>
              </a:spcAft>
              <a:buClr>
                <a:schemeClr val="dk1"/>
              </a:buClr>
              <a:buSzPts val="1100"/>
              <a:buNone/>
            </a:pPr>
            <a:r>
              <a:rPr lang="en-US" sz="1400" dirty="0"/>
              <a:t>6.What would you do to protect your wireless network at home? Why?</a:t>
            </a:r>
          </a:p>
          <a:p>
            <a:pPr marL="0" lvl="0" indent="0" algn="l" rtl="0">
              <a:lnSpc>
                <a:spcPct val="90000"/>
              </a:lnSpc>
              <a:spcBef>
                <a:spcPts val="0"/>
              </a:spcBef>
              <a:spcAft>
                <a:spcPts val="0"/>
              </a:spcAft>
              <a:buClr>
                <a:schemeClr val="dk1"/>
              </a:buClr>
              <a:buSzPts val="1100"/>
              <a:buNone/>
            </a:pPr>
            <a:endParaRPr lang="en-US" sz="1400" dirty="0"/>
          </a:p>
          <a:p>
            <a:pPr marL="342900" lvl="0" indent="-228600" algn="ctr" rtl="0">
              <a:lnSpc>
                <a:spcPct val="90000"/>
              </a:lnSpc>
              <a:spcBef>
                <a:spcPts val="220"/>
              </a:spcBef>
              <a:spcAft>
                <a:spcPts val="0"/>
              </a:spcAft>
              <a:buClr>
                <a:schemeClr val="dk1"/>
              </a:buClr>
              <a:buSzPts val="1100"/>
              <a:buChar char="•"/>
            </a:pPr>
            <a:r>
              <a:rPr lang="en-US" sz="1400" dirty="0"/>
              <a:t>In order to safeguard my home LAN, I have implemented a series of measures. Firstly, I modified the default IP address of my LAN to a personalized address, such as 10.0.0.1. Secondly, I employ static IP addressing to allocate specific IP ranges to each device. This approach offers the dual benefits of enabling me to track which devices are utilizing specific IP addresses, as well as detecting any unusual network activity. Furthermore, I utilize the SSID hiding feature to prevent my network name from being publicly displayed. Lastly, I have established a segregated guest network that is isolated from the host devices and cannot interact with them. To heighten the level of security, I have grouped all my IoT devices on the guest network to minimize the risk of potential security breaches.</a:t>
            </a:r>
          </a:p>
          <a:p>
            <a:pPr marL="342900" lvl="0" indent="-158750" algn="l" rtl="0">
              <a:lnSpc>
                <a:spcPct val="90000"/>
              </a:lnSpc>
              <a:spcBef>
                <a:spcPts val="220"/>
              </a:spcBef>
              <a:spcAft>
                <a:spcPts val="0"/>
              </a:spcAft>
              <a:buClr>
                <a:schemeClr val="dk1"/>
              </a:buClr>
              <a:buSzPts val="1100"/>
              <a:buNone/>
            </a:pPr>
            <a:endParaRPr lang="en-US" sz="1100" dirty="0"/>
          </a:p>
          <a:p>
            <a:pPr marL="342900" lvl="0" indent="-158750" algn="l" rtl="0">
              <a:lnSpc>
                <a:spcPct val="90000"/>
              </a:lnSpc>
              <a:spcBef>
                <a:spcPts val="220"/>
              </a:spcBef>
              <a:spcAft>
                <a:spcPts val="0"/>
              </a:spcAft>
              <a:buClr>
                <a:schemeClr val="dk1"/>
              </a:buClr>
              <a:buSzPts val="1100"/>
              <a:buNone/>
            </a:pPr>
            <a:endParaRPr sz="1100" dirty="0"/>
          </a:p>
          <a:p>
            <a:pPr marL="342900" lvl="0" indent="-158750" algn="l" rtl="0">
              <a:lnSpc>
                <a:spcPct val="90000"/>
              </a:lnSpc>
              <a:spcBef>
                <a:spcPts val="220"/>
              </a:spcBef>
              <a:spcAft>
                <a:spcPts val="0"/>
              </a:spcAft>
              <a:buClr>
                <a:schemeClr val="dk1"/>
              </a:buClr>
              <a:buSzPts val="1100"/>
              <a:buNone/>
            </a:pPr>
            <a:endParaRPr sz="1100" dirty="0"/>
          </a:p>
        </p:txBody>
      </p:sp>
    </p:spTree>
    <p:extLst>
      <p:ext uri="{BB962C8B-B14F-4D97-AF65-F5344CB8AC3E}">
        <p14:creationId xmlns:p14="http://schemas.microsoft.com/office/powerpoint/2010/main" val="42650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5"/>
        <p:cNvGrpSpPr/>
        <p:nvPr/>
      </p:nvGrpSpPr>
      <p:grpSpPr>
        <a:xfrm>
          <a:off x="0" y="0"/>
          <a:ext cx="0" cy="0"/>
          <a:chOff x="0" y="0"/>
          <a:chExt cx="0" cy="0"/>
        </a:xfrm>
      </p:grpSpPr>
      <p:sp useBgFill="1">
        <p:nvSpPr>
          <p:cNvPr id="386" name="Rectangle 38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0" name="Right Triangle 38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Rectangle 39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Google Shape;356;p33"/>
          <p:cNvSpPr txBox="1">
            <a:spLocks noGrp="1"/>
          </p:cNvSpPr>
          <p:nvPr>
            <p:ph type="title"/>
          </p:nvPr>
        </p:nvSpPr>
        <p:spPr>
          <a:xfrm>
            <a:off x="6561246" y="1188637"/>
            <a:ext cx="4546725" cy="164285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5400"/>
              <a:t>Challenges</a:t>
            </a:r>
          </a:p>
        </p:txBody>
      </p:sp>
      <p:pic>
        <p:nvPicPr>
          <p:cNvPr id="361" name="Graphic 360" descr="Bug under Magnifying Glass">
            <a:extLst>
              <a:ext uri="{FF2B5EF4-FFF2-40B4-BE49-F238E27FC236}">
                <a16:creationId xmlns:a16="http://schemas.microsoft.com/office/drawing/2014/main" id="{8F0F77BB-E895-5E64-23CA-85ACF7FA49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 y="1336782"/>
            <a:ext cx="4164244" cy="4164244"/>
          </a:xfrm>
          <a:prstGeom prst="rect">
            <a:avLst/>
          </a:prstGeom>
        </p:spPr>
      </p:pic>
      <p:sp>
        <p:nvSpPr>
          <p:cNvPr id="357" name="Google Shape;357;p33"/>
          <p:cNvSpPr txBox="1">
            <a:spLocks noGrp="1"/>
          </p:cNvSpPr>
          <p:nvPr>
            <p:ph type="body" idx="1"/>
          </p:nvPr>
        </p:nvSpPr>
        <p:spPr>
          <a:xfrm>
            <a:off x="7273166" y="2831487"/>
            <a:ext cx="3630543" cy="2056508"/>
          </a:xfrm>
          <a:prstGeom prst="rect">
            <a:avLst/>
          </a:prstGeom>
        </p:spPr>
        <p:txBody>
          <a:bodyPr spcFirstLastPara="1" lIns="91425" tIns="45700" rIns="91425" bIns="45700" anchor="t" anchorCtr="0">
            <a:normAutofit/>
          </a:bodyPr>
          <a:lstStyle/>
          <a:p>
            <a:pPr marL="342900" lvl="0" indent="-139700" rtl="0">
              <a:lnSpc>
                <a:spcPct val="90000"/>
              </a:lnSpc>
              <a:spcBef>
                <a:spcPts val="0"/>
              </a:spcBef>
              <a:spcAft>
                <a:spcPts val="600"/>
              </a:spcAft>
              <a:buClr>
                <a:schemeClr val="dk1"/>
              </a:buClr>
              <a:buSzPts val="3200"/>
              <a:buNone/>
            </a:pPr>
            <a:r>
              <a:rPr lang="en-US" sz="1400" dirty="0"/>
              <a:t>Several challenges surfaced during the project, including difficulties in memorizing information, comprehending subnetting, and understanding borrowing bits. Additionally, particular emphasis was placed on remembering key port numbers, as well as recognizing specific Class IP addresses.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5"/>
        <p:cNvGrpSpPr/>
        <p:nvPr/>
      </p:nvGrpSpPr>
      <p:grpSpPr>
        <a:xfrm>
          <a:off x="0" y="0"/>
          <a:ext cx="0" cy="0"/>
          <a:chOff x="0" y="0"/>
          <a:chExt cx="0" cy="0"/>
        </a:xfrm>
      </p:grpSpPr>
      <p:sp useBgFill="1">
        <p:nvSpPr>
          <p:cNvPr id="403" name="Rectangle 39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1" name="Graphic 360" descr="Laptop Secure">
            <a:extLst>
              <a:ext uri="{FF2B5EF4-FFF2-40B4-BE49-F238E27FC236}">
                <a16:creationId xmlns:a16="http://schemas.microsoft.com/office/drawing/2014/main" id="{8F0F77BB-E895-5E64-23CA-85ACF7FA49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2502" y="1724179"/>
            <a:ext cx="3510140" cy="3510140"/>
          </a:xfrm>
          <a:prstGeom prst="rect">
            <a:avLst/>
          </a:prstGeom>
        </p:spPr>
      </p:pic>
      <p:sp>
        <p:nvSpPr>
          <p:cNvPr id="404" name="Freeform: Shape 396">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5" name="Right Triangle 39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Rectangle 40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Google Shape;356;p33"/>
          <p:cNvSpPr txBox="1">
            <a:spLocks noGrp="1"/>
          </p:cNvSpPr>
          <p:nvPr>
            <p:ph type="title"/>
          </p:nvPr>
        </p:nvSpPr>
        <p:spPr>
          <a:xfrm>
            <a:off x="5035616" y="720176"/>
            <a:ext cx="5327272" cy="164285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5400" dirty="0"/>
              <a:t>Career Skill</a:t>
            </a:r>
          </a:p>
        </p:txBody>
      </p:sp>
      <p:sp>
        <p:nvSpPr>
          <p:cNvPr id="357" name="Google Shape;357;p33"/>
          <p:cNvSpPr txBox="1">
            <a:spLocks noGrp="1"/>
          </p:cNvSpPr>
          <p:nvPr>
            <p:ph type="body" idx="1"/>
          </p:nvPr>
        </p:nvSpPr>
        <p:spPr>
          <a:xfrm>
            <a:off x="6094300" y="2278830"/>
            <a:ext cx="3712817" cy="3144643"/>
          </a:xfrm>
          <a:prstGeom prst="rect">
            <a:avLst/>
          </a:prstGeom>
        </p:spPr>
        <p:txBody>
          <a:bodyPr spcFirstLastPara="1" lIns="91425" tIns="45700" rIns="91425" bIns="45700" anchor="t" anchorCtr="0">
            <a:normAutofit fontScale="92500" lnSpcReduction="10000"/>
          </a:bodyPr>
          <a:lstStyle/>
          <a:p>
            <a:pPr marL="203200" indent="0">
              <a:lnSpc>
                <a:spcPct val="90000"/>
              </a:lnSpc>
              <a:spcBef>
                <a:spcPts val="0"/>
              </a:spcBef>
              <a:spcAft>
                <a:spcPts val="600"/>
              </a:spcAft>
              <a:buSzPts val="3200"/>
              <a:buNone/>
            </a:pPr>
            <a:r>
              <a:rPr lang="en-US" sz="1400" dirty="0">
                <a:solidFill>
                  <a:schemeClr val="tx1"/>
                </a:solidFill>
              </a:rPr>
              <a:t>Gained and required skills:</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Subnetting</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DNS</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IP Addressing</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Administration</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Network Topography</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Cabling </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TCP/IP</a:t>
            </a:r>
          </a:p>
          <a:p>
            <a:pPr marL="488950" indent="-285750">
              <a:lnSpc>
                <a:spcPct val="90000"/>
              </a:lnSpc>
              <a:spcBef>
                <a:spcPts val="0"/>
              </a:spcBef>
              <a:spcAft>
                <a:spcPts val="600"/>
              </a:spcAft>
              <a:buClrTx/>
              <a:buSzPct val="100000"/>
              <a:buFont typeface="Arial" panose="020B0604020202020204" pitchFamily="34" charset="0"/>
              <a:buChar char="•"/>
            </a:pPr>
            <a:endParaRPr lang="en-US" sz="1400" dirty="0">
              <a:solidFill>
                <a:schemeClr val="tx1"/>
              </a:solidFill>
            </a:endParaRPr>
          </a:p>
          <a:p>
            <a:pPr marL="203200" indent="0">
              <a:lnSpc>
                <a:spcPct val="90000"/>
              </a:lnSpc>
              <a:spcBef>
                <a:spcPts val="0"/>
              </a:spcBef>
              <a:spcAft>
                <a:spcPts val="600"/>
              </a:spcAft>
              <a:buClrTx/>
              <a:buSzPct val="100000"/>
              <a:buNone/>
            </a:pPr>
            <a:r>
              <a:rPr lang="en-US" sz="1400" dirty="0">
                <a:solidFill>
                  <a:schemeClr val="tx1"/>
                </a:solidFill>
              </a:rPr>
              <a:t>Certifications to present gained skills:</a:t>
            </a:r>
          </a:p>
          <a:p>
            <a:pPr marL="488950" indent="-285750">
              <a:lnSpc>
                <a:spcPct val="90000"/>
              </a:lnSpc>
              <a:spcBef>
                <a:spcPts val="0"/>
              </a:spcBef>
              <a:spcAft>
                <a:spcPts val="600"/>
              </a:spcAft>
              <a:buClr>
                <a:schemeClr val="tx1"/>
              </a:buClr>
              <a:buSzPct val="100000"/>
            </a:pPr>
            <a:r>
              <a:rPr lang="en-US" sz="1400" dirty="0">
                <a:solidFill>
                  <a:schemeClr val="tx1"/>
                </a:solidFill>
              </a:rPr>
              <a:t>CompTIA Network +</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CCNA</a:t>
            </a:r>
          </a:p>
          <a:p>
            <a:pPr marL="488950" indent="-285750">
              <a:lnSpc>
                <a:spcPct val="90000"/>
              </a:lnSpc>
              <a:spcBef>
                <a:spcPts val="0"/>
              </a:spcBef>
              <a:spcAft>
                <a:spcPts val="600"/>
              </a:spcAft>
              <a:buClrTx/>
              <a:buSzPct val="100000"/>
              <a:buFont typeface="Arial" panose="020B0604020202020204" pitchFamily="34" charset="0"/>
              <a:buChar char="•"/>
            </a:pPr>
            <a:r>
              <a:rPr lang="en-US" sz="1400" dirty="0">
                <a:solidFill>
                  <a:schemeClr val="tx1"/>
                </a:solidFill>
              </a:rPr>
              <a:t>CWNA</a:t>
            </a:r>
          </a:p>
          <a:p>
            <a:pPr marL="660400" indent="-457200">
              <a:lnSpc>
                <a:spcPct val="90000"/>
              </a:lnSpc>
              <a:spcBef>
                <a:spcPts val="0"/>
              </a:spcBef>
              <a:spcAft>
                <a:spcPts val="600"/>
              </a:spcAft>
              <a:buSzPts val="3200"/>
            </a:pPr>
            <a:endParaRPr lang="en-US" sz="800" dirty="0">
              <a:solidFill>
                <a:schemeClr val="tx1"/>
              </a:solidFill>
            </a:endParaRPr>
          </a:p>
          <a:p>
            <a:pPr marL="203200" indent="0">
              <a:lnSpc>
                <a:spcPct val="90000"/>
              </a:lnSpc>
              <a:spcBef>
                <a:spcPts val="0"/>
              </a:spcBef>
              <a:spcAft>
                <a:spcPts val="600"/>
              </a:spcAft>
              <a:buSzPts val="3200"/>
              <a:buNone/>
            </a:pPr>
            <a:endParaRPr lang="en-US" sz="800" dirty="0">
              <a:solidFill>
                <a:schemeClr val="tx1"/>
              </a:solidFill>
            </a:endParaRPr>
          </a:p>
          <a:p>
            <a:pPr marL="203200" indent="0">
              <a:lnSpc>
                <a:spcPct val="90000"/>
              </a:lnSpc>
              <a:spcBef>
                <a:spcPts val="0"/>
              </a:spcBef>
              <a:spcAft>
                <a:spcPts val="600"/>
              </a:spcAft>
              <a:buSzPts val="3200"/>
              <a:buNone/>
            </a:pPr>
            <a:endParaRPr lang="en-US" sz="800" dirty="0">
              <a:solidFill>
                <a:schemeClr val="tx1"/>
              </a:solidFill>
            </a:endParaRPr>
          </a:p>
          <a:p>
            <a:pPr marL="660400" indent="-457200">
              <a:lnSpc>
                <a:spcPct val="90000"/>
              </a:lnSpc>
              <a:spcBef>
                <a:spcPts val="0"/>
              </a:spcBef>
              <a:spcAft>
                <a:spcPts val="600"/>
              </a:spcAft>
              <a:buSzPts val="3200"/>
            </a:pPr>
            <a:endParaRPr lang="en-US" sz="800" dirty="0">
              <a:solidFill>
                <a:schemeClr val="tx1"/>
              </a:solidFill>
            </a:endParaRPr>
          </a:p>
        </p:txBody>
      </p:sp>
    </p:spTree>
    <p:extLst>
      <p:ext uri="{BB962C8B-B14F-4D97-AF65-F5344CB8AC3E}">
        <p14:creationId xmlns:p14="http://schemas.microsoft.com/office/powerpoint/2010/main" val="153348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5"/>
        <p:cNvGrpSpPr/>
        <p:nvPr/>
      </p:nvGrpSpPr>
      <p:grpSpPr>
        <a:xfrm>
          <a:off x="0" y="0"/>
          <a:ext cx="0" cy="0"/>
          <a:chOff x="0" y="0"/>
          <a:chExt cx="0" cy="0"/>
        </a:xfrm>
      </p:grpSpPr>
      <p:sp useBgFill="1">
        <p:nvSpPr>
          <p:cNvPr id="395" name="Rectangle 39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Shape 396">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9" name="Right Triangle 39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Rectangle 40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Google Shape;356;p33"/>
          <p:cNvSpPr txBox="1">
            <a:spLocks noGrp="1"/>
          </p:cNvSpPr>
          <p:nvPr>
            <p:ph type="title"/>
          </p:nvPr>
        </p:nvSpPr>
        <p:spPr>
          <a:xfrm>
            <a:off x="6561246" y="1188637"/>
            <a:ext cx="4546725" cy="164285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5400"/>
              <a:t>Conclusion</a:t>
            </a:r>
          </a:p>
        </p:txBody>
      </p:sp>
      <p:pic>
        <p:nvPicPr>
          <p:cNvPr id="361" name="Graphic 360" descr="Right And Left Brain outline">
            <a:extLst>
              <a:ext uri="{FF2B5EF4-FFF2-40B4-BE49-F238E27FC236}">
                <a16:creationId xmlns:a16="http://schemas.microsoft.com/office/drawing/2014/main" id="{8F0F77BB-E895-5E64-23CA-85ACF7FA49F2}"/>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1285240" y="1336782"/>
            <a:ext cx="4164244" cy="4164244"/>
          </a:xfrm>
          <a:prstGeom prst="rect">
            <a:avLst/>
          </a:prstGeom>
        </p:spPr>
      </p:pic>
      <p:sp>
        <p:nvSpPr>
          <p:cNvPr id="357" name="Google Shape;357;p33"/>
          <p:cNvSpPr txBox="1">
            <a:spLocks noGrp="1"/>
          </p:cNvSpPr>
          <p:nvPr>
            <p:ph type="body" idx="1"/>
          </p:nvPr>
        </p:nvSpPr>
        <p:spPr>
          <a:xfrm>
            <a:off x="6578932" y="2831487"/>
            <a:ext cx="4029974" cy="2311534"/>
          </a:xfrm>
          <a:prstGeom prst="rect">
            <a:avLst/>
          </a:prstGeom>
        </p:spPr>
        <p:txBody>
          <a:bodyPr spcFirstLastPara="1" lIns="91425" tIns="45700" rIns="91425" bIns="45700" anchor="t" anchorCtr="0">
            <a:normAutofit/>
          </a:bodyPr>
          <a:lstStyle/>
          <a:p>
            <a:pPr marL="342900" lvl="0" indent="-139700" rtl="0">
              <a:lnSpc>
                <a:spcPct val="90000"/>
              </a:lnSpc>
              <a:spcBef>
                <a:spcPts val="0"/>
              </a:spcBef>
              <a:spcAft>
                <a:spcPts val="600"/>
              </a:spcAft>
              <a:buClr>
                <a:schemeClr val="dk1"/>
              </a:buClr>
              <a:buSzPts val="3200"/>
              <a:buNone/>
            </a:pPr>
            <a:r>
              <a:rPr lang="en-US" sz="1400" dirty="0"/>
              <a:t>. I have gained knowledge of different network types, such as LANs and WANs, as well as the protocols and technologies employed to enable communication between devices, through this course. I've also learned the fundamentals of IP addressing, subnetting, and routing. My interest in pursuing further education in the field of networking has been piqued by this course, which has given me a valuable set of skills and knowledge that will be useful in a variety of fields.</a:t>
            </a:r>
          </a:p>
        </p:txBody>
      </p:sp>
    </p:spTree>
    <p:extLst>
      <p:ext uri="{BB962C8B-B14F-4D97-AF65-F5344CB8AC3E}">
        <p14:creationId xmlns:p14="http://schemas.microsoft.com/office/powerpoint/2010/main" val="293022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9" name="Google Shape;119;p15"/>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5"/>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1" name="Google Shape;121;p15" descr="A screenshot of a computer"/>
          <p:cNvPicPr preferRelativeResize="0"/>
          <p:nvPr/>
        </p:nvPicPr>
        <p:blipFill rotWithShape="1">
          <a:blip r:embed="rId3">
            <a:alphaModFix/>
          </a:blip>
          <a:srcRect r="7746"/>
          <a:stretch/>
        </p:blipFill>
        <p:spPr>
          <a:xfrm>
            <a:off x="962163" y="1484332"/>
            <a:ext cx="4655385" cy="3847761"/>
          </a:xfrm>
          <a:prstGeom prst="rect">
            <a:avLst/>
          </a:prstGeom>
          <a:noFill/>
          <a:ln>
            <a:noFill/>
          </a:ln>
        </p:spPr>
      </p:pic>
      <p:sp>
        <p:nvSpPr>
          <p:cNvPr id="122" name="Google Shape;122;p15"/>
          <p:cNvSpPr txBox="1"/>
          <p:nvPr/>
        </p:nvSpPr>
        <p:spPr>
          <a:xfrm>
            <a:off x="6226726" y="1559834"/>
            <a:ext cx="2482146" cy="164889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2"/>
              </a:buClr>
              <a:buSzPts val="1629"/>
              <a:buFont typeface="Calibri"/>
              <a:buNone/>
            </a:pPr>
            <a:r>
              <a:rPr lang="en-US" sz="2400" dirty="0">
                <a:solidFill>
                  <a:schemeClr val="tx1"/>
                </a:solidFill>
                <a:latin typeface="Calibri"/>
                <a:ea typeface="Calibri"/>
                <a:cs typeface="Calibri"/>
                <a:sym typeface="Calibri"/>
              </a:rPr>
              <a:t>Preparation</a:t>
            </a:r>
            <a:endParaRPr sz="2400" dirty="0">
              <a:solidFill>
                <a:schemeClr val="tx1"/>
              </a:solidFill>
              <a:latin typeface="Calibri"/>
              <a:ea typeface="Calibri"/>
              <a:cs typeface="Calibri"/>
              <a:sym typeface="Calibri"/>
            </a:endParaRPr>
          </a:p>
        </p:txBody>
      </p:sp>
      <p:sp>
        <p:nvSpPr>
          <p:cNvPr id="123" name="Google Shape;123;p15"/>
          <p:cNvSpPr txBox="1"/>
          <p:nvPr/>
        </p:nvSpPr>
        <p:spPr>
          <a:xfrm>
            <a:off x="6226726" y="2192315"/>
            <a:ext cx="2867534" cy="1881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23"/>
              <a:buFont typeface="Arial"/>
              <a:buNone/>
            </a:pPr>
            <a:r>
              <a:rPr lang="en-US" sz="1800" dirty="0">
                <a:solidFill>
                  <a:srgbClr val="000000"/>
                </a:solidFill>
                <a:latin typeface="Calibri"/>
                <a:ea typeface="Calibri"/>
                <a:cs typeface="Calibri"/>
                <a:sym typeface="Calibri"/>
              </a:rPr>
              <a:t>This screenshot includes the terminal window that shows the default gateway IP address</a:t>
            </a:r>
            <a:r>
              <a:rPr lang="en-US" sz="1800" dirty="0">
                <a:latin typeface="Calibri"/>
                <a:ea typeface="Calibri"/>
                <a:cs typeface="Calibri"/>
                <a:sym typeface="Calibri"/>
              </a:rPr>
              <a:t> of 192.168.1.1</a:t>
            </a:r>
            <a:endParaRPr sz="18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9" name="Google Shape;129;p16"/>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6"/>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6"/>
          <p:cNvSpPr txBox="1"/>
          <p:nvPr/>
        </p:nvSpPr>
        <p:spPr>
          <a:xfrm>
            <a:off x="7236148" y="1109022"/>
            <a:ext cx="2824636" cy="120194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ct val="100000"/>
              <a:buFont typeface="Calibri"/>
              <a:buNone/>
            </a:pPr>
            <a:r>
              <a:rPr lang="en-US" sz="2400" dirty="0">
                <a:solidFill>
                  <a:schemeClr val="dk1"/>
                </a:solidFill>
                <a:latin typeface="Calibri"/>
                <a:ea typeface="Calibri"/>
                <a:cs typeface="Calibri"/>
                <a:sym typeface="Calibri"/>
              </a:rPr>
              <a:t>IPv4 Address Assignment</a:t>
            </a:r>
            <a:endParaRPr sz="2400" dirty="0"/>
          </a:p>
        </p:txBody>
      </p:sp>
      <p:pic>
        <p:nvPicPr>
          <p:cNvPr id="132" name="Google Shape;132;p16" descr="Graphical user interface&#10;&#10;Description automatically generated"/>
          <p:cNvPicPr preferRelativeResize="0"/>
          <p:nvPr/>
        </p:nvPicPr>
        <p:blipFill rotWithShape="1">
          <a:blip r:embed="rId3">
            <a:alphaModFix/>
          </a:blip>
          <a:srcRect/>
          <a:stretch/>
        </p:blipFill>
        <p:spPr>
          <a:xfrm>
            <a:off x="773733" y="1109022"/>
            <a:ext cx="6191843" cy="4551004"/>
          </a:xfrm>
          <a:prstGeom prst="rect">
            <a:avLst/>
          </a:prstGeom>
          <a:noFill/>
          <a:ln>
            <a:noFill/>
          </a:ln>
        </p:spPr>
      </p:pic>
      <p:sp>
        <p:nvSpPr>
          <p:cNvPr id="133" name="Google Shape;133;p16"/>
          <p:cNvSpPr txBox="1"/>
          <p:nvPr/>
        </p:nvSpPr>
        <p:spPr>
          <a:xfrm>
            <a:off x="7236148" y="2267652"/>
            <a:ext cx="3617259" cy="105812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dk1"/>
              </a:buClr>
              <a:buSzPts val="2000"/>
              <a:buFont typeface="Arial"/>
              <a:buChar char="•"/>
            </a:pPr>
            <a:r>
              <a:rPr lang="en-US" sz="1800" dirty="0">
                <a:solidFill>
                  <a:schemeClr val="dk1"/>
                </a:solidFill>
                <a:latin typeface="Calibri"/>
                <a:ea typeface="Calibri"/>
                <a:cs typeface="Calibri"/>
                <a:sym typeface="Calibri"/>
              </a:rPr>
              <a:t>This screenshot includes the </a:t>
            </a:r>
            <a:r>
              <a:rPr lang="en-US" sz="1800" i="1" dirty="0">
                <a:solidFill>
                  <a:schemeClr val="dk1"/>
                </a:solidFill>
                <a:latin typeface="Calibri"/>
                <a:ea typeface="Calibri"/>
                <a:cs typeface="Calibri"/>
                <a:sym typeface="Calibri"/>
              </a:rPr>
              <a:t>Interfaces</a:t>
            </a:r>
            <a:r>
              <a:rPr lang="en-US" sz="1800" dirty="0">
                <a:solidFill>
                  <a:schemeClr val="dk1"/>
                </a:solidFill>
                <a:latin typeface="Calibri"/>
                <a:ea typeface="Calibri"/>
                <a:cs typeface="Calibri"/>
                <a:sym typeface="Calibri"/>
              </a:rPr>
              <a:t> page that shows the new IPv4 address of 192.168.105.1/24 on the LAN interface. </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7"/>
          <p:cNvSpPr txBox="1">
            <a:spLocks noGrp="1"/>
          </p:cNvSpPr>
          <p:nvPr>
            <p:ph type="ctrTitle"/>
          </p:nvPr>
        </p:nvSpPr>
        <p:spPr>
          <a:xfrm>
            <a:off x="6726578" y="685680"/>
            <a:ext cx="4203323" cy="359620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200"/>
              <a:buFont typeface="Calibri"/>
              <a:buNone/>
            </a:pPr>
            <a:br>
              <a:rPr lang="en-US" sz="4200" dirty="0">
                <a:solidFill>
                  <a:schemeClr val="lt1"/>
                </a:solidFill>
              </a:rPr>
            </a:br>
            <a:br>
              <a:rPr lang="en-US" sz="4200" dirty="0">
                <a:solidFill>
                  <a:schemeClr val="lt1"/>
                </a:solidFill>
              </a:rPr>
            </a:br>
            <a:r>
              <a:rPr lang="en-US" sz="4200" dirty="0">
                <a:solidFill>
                  <a:schemeClr val="lt1"/>
                </a:solidFill>
              </a:rPr>
              <a:t>Module 3</a:t>
            </a:r>
            <a:br>
              <a:rPr lang="en-US" sz="4200" dirty="0">
                <a:solidFill>
                  <a:schemeClr val="lt1"/>
                </a:solidFill>
              </a:rPr>
            </a:br>
            <a:r>
              <a:rPr lang="en-US" sz="4200" dirty="0">
                <a:solidFill>
                  <a:schemeClr val="lt1"/>
                </a:solidFill>
              </a:rPr>
              <a:t> Connectivity Test</a:t>
            </a:r>
            <a:br>
              <a:rPr lang="en-US" sz="4200" dirty="0">
                <a:solidFill>
                  <a:schemeClr val="lt1"/>
                </a:solidFill>
              </a:rPr>
            </a:br>
            <a:r>
              <a:rPr lang="en-US" sz="1400" dirty="0">
                <a:solidFill>
                  <a:schemeClr val="lt1"/>
                </a:solidFill>
              </a:rPr>
              <a:t>(Continuing use of VM and Linux)</a:t>
            </a:r>
            <a:endParaRPr sz="1400" dirty="0"/>
          </a:p>
        </p:txBody>
      </p:sp>
      <p:grpSp>
        <p:nvGrpSpPr>
          <p:cNvPr id="140" name="Google Shape;140;p17"/>
          <p:cNvGrpSpPr/>
          <p:nvPr/>
        </p:nvGrpSpPr>
        <p:grpSpPr>
          <a:xfrm>
            <a:off x="1508013" y="1361348"/>
            <a:ext cx="4833902" cy="4258176"/>
            <a:chOff x="1674895" y="1345036"/>
            <a:chExt cx="5428610" cy="4210939"/>
          </a:xfrm>
        </p:grpSpPr>
        <p:sp>
          <p:nvSpPr>
            <p:cNvPr id="141" name="Google Shape;141;p17"/>
            <p:cNvSpPr/>
            <p:nvPr/>
          </p:nvSpPr>
          <p:spPr>
            <a:xfrm>
              <a:off x="1674895" y="1345036"/>
              <a:ext cx="5428610" cy="4210939"/>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7"/>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3" name="Google Shape;143;p17"/>
          <p:cNvSpPr/>
          <p:nvPr/>
        </p:nvSpPr>
        <p:spPr>
          <a:xfrm>
            <a:off x="0" y="1580033"/>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p:nvPr/>
        </p:nvSpPr>
        <p:spPr>
          <a:xfrm>
            <a:off x="0" y="2019768"/>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7"/>
          <p:cNvSpPr/>
          <p:nvPr/>
        </p:nvSpPr>
        <p:spPr>
          <a:xfrm>
            <a:off x="1369494" y="1220741"/>
            <a:ext cx="4833901" cy="4258176"/>
          </a:xfrm>
          <a:prstGeom prst="rect">
            <a:avLst/>
          </a:prstGeom>
          <a:solidFill>
            <a:schemeClr val="dk1"/>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17"/>
          <p:cNvSpPr/>
          <p:nvPr/>
        </p:nvSpPr>
        <p:spPr>
          <a:xfrm>
            <a:off x="1369494" y="1220741"/>
            <a:ext cx="4833901" cy="4258176"/>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17"/>
          <p:cNvSpPr/>
          <p:nvPr/>
        </p:nvSpPr>
        <p:spPr>
          <a:xfrm>
            <a:off x="1177284" y="4357092"/>
            <a:ext cx="319941" cy="319941"/>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17"/>
          <p:cNvSpPr/>
          <p:nvPr/>
        </p:nvSpPr>
        <p:spPr>
          <a:xfrm>
            <a:off x="1177284" y="4357092"/>
            <a:ext cx="319941" cy="319941"/>
          </a:xfrm>
          <a:prstGeom prst="ellipse">
            <a:avLst/>
          </a:prstGeom>
          <a:solidFill>
            <a:schemeClr val="accent6">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9" name="Google Shape;149;p17" descr="Wireless outline"/>
          <p:cNvPicPr preferRelativeResize="0"/>
          <p:nvPr/>
        </p:nvPicPr>
        <p:blipFill rotWithShape="1">
          <a:blip r:embed="rId3">
            <a:alphaModFix/>
          </a:blip>
          <a:srcRect/>
          <a:stretch/>
        </p:blipFill>
        <p:spPr>
          <a:xfrm>
            <a:off x="1946336" y="1509721"/>
            <a:ext cx="3680216" cy="3680216"/>
          </a:xfrm>
          <a:prstGeom prst="rect">
            <a:avLst/>
          </a:prstGeom>
          <a:noFill/>
          <a:ln>
            <a:noFill/>
          </a:ln>
        </p:spPr>
      </p:pic>
      <p:sp>
        <p:nvSpPr>
          <p:cNvPr id="150" name="Google Shape;150;p17"/>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7"/>
          <p:cNvSpPr/>
          <p:nvPr/>
        </p:nvSpPr>
        <p:spPr>
          <a:xfrm>
            <a:off x="5211971" y="858936"/>
            <a:ext cx="693403" cy="693403"/>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2" name="Google Shape;152;p17"/>
          <p:cNvGrpSpPr/>
          <p:nvPr/>
        </p:nvGrpSpPr>
        <p:grpSpPr>
          <a:xfrm>
            <a:off x="10428634" y="5987064"/>
            <a:ext cx="1054466" cy="469689"/>
            <a:chOff x="9841624" y="4115729"/>
            <a:chExt cx="602169" cy="268223"/>
          </a:xfrm>
        </p:grpSpPr>
        <p:sp>
          <p:nvSpPr>
            <p:cNvPr id="153" name="Google Shape;153;p1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8"/>
          <p:cNvSpPr/>
          <p:nvPr/>
        </p:nvSpPr>
        <p:spPr>
          <a:xfrm>
            <a:off x="7544661" y="323519"/>
            <a:ext cx="4323899" cy="6212748"/>
          </a:xfrm>
          <a:custGeom>
            <a:avLst/>
            <a:gdLst/>
            <a:ahLst/>
            <a:cxnLst/>
            <a:rect l="l" t="t" r="r" b="b"/>
            <a:pathLst>
              <a:path w="4323899" h="6212748" extrusionOk="0">
                <a:moveTo>
                  <a:pt x="0" y="0"/>
                </a:moveTo>
                <a:lnTo>
                  <a:pt x="4323899" y="0"/>
                </a:lnTo>
                <a:lnTo>
                  <a:pt x="4323899" y="2864954"/>
                </a:lnTo>
                <a:lnTo>
                  <a:pt x="880454" y="6212748"/>
                </a:lnTo>
                <a:lnTo>
                  <a:pt x="0" y="6212748"/>
                </a:lnTo>
                <a:close/>
              </a:path>
            </a:pathLst>
          </a:cu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8"/>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8"/>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8"/>
          <p:cNvSpPr txBox="1"/>
          <p:nvPr/>
        </p:nvSpPr>
        <p:spPr>
          <a:xfrm>
            <a:off x="7750206" y="1429305"/>
            <a:ext cx="3045041" cy="10130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US" sz="2400" dirty="0">
                <a:solidFill>
                  <a:schemeClr val="dk1"/>
                </a:solidFill>
                <a:latin typeface="Calibri"/>
                <a:ea typeface="Calibri"/>
                <a:cs typeface="Calibri"/>
                <a:sym typeface="Calibri"/>
              </a:rPr>
              <a:t>Dynamic IP Address Assignment</a:t>
            </a:r>
            <a:endParaRPr sz="2400" dirty="0"/>
          </a:p>
        </p:txBody>
      </p:sp>
      <p:sp>
        <p:nvSpPr>
          <p:cNvPr id="167" name="Google Shape;167;p18"/>
          <p:cNvSpPr txBox="1"/>
          <p:nvPr/>
        </p:nvSpPr>
        <p:spPr>
          <a:xfrm>
            <a:off x="7750205" y="2325124"/>
            <a:ext cx="2343705" cy="23622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dirty="0">
                <a:solidFill>
                  <a:srgbClr val="000000"/>
                </a:solidFill>
                <a:latin typeface="Calibri"/>
                <a:ea typeface="Calibri"/>
                <a:cs typeface="Calibri"/>
                <a:sym typeface="Calibri"/>
              </a:rPr>
              <a:t>This screenshot shows the IPv4 address of the </a:t>
            </a:r>
            <a:r>
              <a:rPr lang="en-US" sz="1800" i="1" dirty="0">
                <a:solidFill>
                  <a:srgbClr val="000000"/>
                </a:solidFill>
                <a:latin typeface="Calibri"/>
                <a:ea typeface="Calibri"/>
                <a:cs typeface="Calibri"/>
                <a:sym typeface="Calibri"/>
              </a:rPr>
              <a:t>Computer 1</a:t>
            </a:r>
            <a:r>
              <a:rPr lang="en-US" sz="1800" dirty="0">
                <a:solidFill>
                  <a:srgbClr val="000000"/>
                </a:solidFill>
                <a:latin typeface="Calibri"/>
                <a:ea typeface="Calibri"/>
                <a:cs typeface="Calibri"/>
                <a:sym typeface="Calibri"/>
              </a:rPr>
              <a:t> VM.</a:t>
            </a:r>
          </a:p>
          <a:p>
            <a:pPr marL="0" marR="0" lvl="0" indent="0" algn="l" rtl="0">
              <a:spcBef>
                <a:spcPts val="0"/>
              </a:spcBef>
              <a:spcAft>
                <a:spcPts val="0"/>
              </a:spcAft>
              <a:buClr>
                <a:srgbClr val="000000"/>
              </a:buClr>
              <a:buSzPts val="1600"/>
              <a:buFont typeface="Arial"/>
              <a:buNone/>
            </a:pPr>
            <a:r>
              <a:rPr lang="en-US" sz="1800" dirty="0">
                <a:latin typeface="Calibri"/>
                <a:cs typeface="Calibri"/>
                <a:sym typeface="Calibri"/>
              </a:rPr>
              <a:t>Eht0 up set the connection running, and presents the Ip address of 192.168.105.228/24.</a:t>
            </a:r>
            <a:endParaRPr sz="1600" dirty="0"/>
          </a:p>
        </p:txBody>
      </p:sp>
      <p:pic>
        <p:nvPicPr>
          <p:cNvPr id="168" name="Google Shape;168;p18" descr="Text&#10;&#10;Description automatically generated"/>
          <p:cNvPicPr preferRelativeResize="0">
            <a:picLocks noGrp="1"/>
          </p:cNvPicPr>
          <p:nvPr>
            <p:ph type="body" idx="1"/>
          </p:nvPr>
        </p:nvPicPr>
        <p:blipFill rotWithShape="1">
          <a:blip r:embed="rId3">
            <a:alphaModFix/>
          </a:blip>
          <a:srcRect l="5763" r="10429" b="-1"/>
          <a:stretch/>
        </p:blipFill>
        <p:spPr>
          <a:xfrm>
            <a:off x="1282073" y="903110"/>
            <a:ext cx="5347749" cy="48655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4" name="Google Shape;174;p19"/>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75" name="Google Shape;175;p19"/>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176" name="Google Shape;176;p19" descr="Graphical user interface, text, application&#10;&#10;Description automatically generated"/>
          <p:cNvPicPr preferRelativeResize="0">
            <a:picLocks noGrp="1"/>
          </p:cNvPicPr>
          <p:nvPr>
            <p:ph type="body" idx="1"/>
          </p:nvPr>
        </p:nvPicPr>
        <p:blipFill rotWithShape="1">
          <a:blip r:embed="rId3">
            <a:alphaModFix/>
          </a:blip>
          <a:srcRect l="9544" t="22578" r="6653" b="4752"/>
          <a:stretch/>
        </p:blipFill>
        <p:spPr>
          <a:xfrm>
            <a:off x="991561" y="1032029"/>
            <a:ext cx="5667791" cy="4793942"/>
          </a:xfrm>
          <a:prstGeom prst="rect">
            <a:avLst/>
          </a:prstGeom>
          <a:noFill/>
          <a:ln>
            <a:noFill/>
          </a:ln>
        </p:spPr>
      </p:pic>
      <p:sp>
        <p:nvSpPr>
          <p:cNvPr id="177" name="Google Shape;177;p19"/>
          <p:cNvSpPr txBox="1"/>
          <p:nvPr/>
        </p:nvSpPr>
        <p:spPr>
          <a:xfrm>
            <a:off x="7511327" y="1798055"/>
            <a:ext cx="3008711" cy="117958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100"/>
              <a:buFont typeface="Calibri"/>
              <a:buNone/>
            </a:pPr>
            <a:r>
              <a:rPr lang="en-US" sz="2400" dirty="0">
                <a:solidFill>
                  <a:schemeClr val="dk1"/>
                </a:solidFill>
                <a:latin typeface="Calibri"/>
                <a:ea typeface="Calibri"/>
                <a:cs typeface="Calibri"/>
                <a:sym typeface="Calibri"/>
              </a:rPr>
              <a:t>Dynamic IP Address Assignment</a:t>
            </a:r>
            <a:endParaRPr sz="2400" dirty="0">
              <a:solidFill>
                <a:schemeClr val="dk1"/>
              </a:solidFill>
              <a:latin typeface="Calibri"/>
              <a:ea typeface="Calibri"/>
              <a:cs typeface="Calibri"/>
              <a:sym typeface="Calibri"/>
            </a:endParaRPr>
          </a:p>
        </p:txBody>
      </p:sp>
      <p:sp>
        <p:nvSpPr>
          <p:cNvPr id="178" name="Google Shape;178;p19"/>
          <p:cNvSpPr txBox="1"/>
          <p:nvPr/>
        </p:nvSpPr>
        <p:spPr>
          <a:xfrm>
            <a:off x="7511327" y="2782331"/>
            <a:ext cx="2241606" cy="19213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79"/>
              <a:buFont typeface="Arial"/>
              <a:buNone/>
            </a:pPr>
            <a:r>
              <a:rPr lang="en-US" sz="1800" dirty="0">
                <a:solidFill>
                  <a:srgbClr val="000000"/>
                </a:solidFill>
                <a:latin typeface="Calibri"/>
                <a:ea typeface="Calibri"/>
                <a:cs typeface="Calibri"/>
                <a:sym typeface="Calibri"/>
              </a:rPr>
              <a:t>This screenshot should show the IPv4 address of the </a:t>
            </a:r>
            <a:r>
              <a:rPr lang="en-US" sz="1800" i="1" dirty="0">
                <a:solidFill>
                  <a:srgbClr val="000000"/>
                </a:solidFill>
                <a:latin typeface="Calibri"/>
                <a:ea typeface="Calibri"/>
                <a:cs typeface="Calibri"/>
                <a:sym typeface="Calibri"/>
              </a:rPr>
              <a:t>Computer 2</a:t>
            </a:r>
            <a:r>
              <a:rPr lang="en-US" sz="1800" dirty="0">
                <a:solidFill>
                  <a:srgbClr val="000000"/>
                </a:solidFill>
                <a:latin typeface="Calibri"/>
                <a:ea typeface="Calibri"/>
                <a:cs typeface="Calibri"/>
                <a:sym typeface="Calibri"/>
              </a:rPr>
              <a:t> VM.</a:t>
            </a:r>
            <a:endParaRPr sz="1800"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4" name="Google Shape;184;p20"/>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20"/>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6" name="Google Shape;186;p20" descr="A screenshot of a computer&#10;&#10;Description automatically generated"/>
          <p:cNvPicPr preferRelativeResize="0">
            <a:picLocks noGrp="1"/>
          </p:cNvPicPr>
          <p:nvPr>
            <p:ph type="body" idx="1"/>
          </p:nvPr>
        </p:nvPicPr>
        <p:blipFill rotWithShape="1">
          <a:blip r:embed="rId3">
            <a:alphaModFix/>
          </a:blip>
          <a:srcRect t="21159" r="2157" b="3648"/>
          <a:stretch/>
        </p:blipFill>
        <p:spPr>
          <a:xfrm>
            <a:off x="1013506" y="1027591"/>
            <a:ext cx="5999853" cy="4802818"/>
          </a:xfrm>
          <a:prstGeom prst="rect">
            <a:avLst/>
          </a:prstGeom>
          <a:noFill/>
          <a:ln>
            <a:noFill/>
          </a:ln>
        </p:spPr>
      </p:pic>
      <p:sp>
        <p:nvSpPr>
          <p:cNvPr id="187" name="Google Shape;187;p20"/>
          <p:cNvSpPr txBox="1"/>
          <p:nvPr/>
        </p:nvSpPr>
        <p:spPr>
          <a:xfrm>
            <a:off x="7671369" y="2753638"/>
            <a:ext cx="2875303" cy="2155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328"/>
              <a:buFont typeface="Arial"/>
              <a:buNone/>
            </a:pPr>
            <a:r>
              <a:rPr lang="en-US" sz="1800" dirty="0">
                <a:solidFill>
                  <a:srgbClr val="000000"/>
                </a:solidFill>
                <a:latin typeface="Calibri"/>
                <a:ea typeface="Calibri"/>
                <a:cs typeface="Calibri"/>
                <a:sym typeface="Calibri"/>
              </a:rPr>
              <a:t>This screenshot shows the use of the ping command to run connectivity tests between the </a:t>
            </a:r>
            <a:r>
              <a:rPr lang="en-US" sz="1800" i="1" dirty="0">
                <a:solidFill>
                  <a:srgbClr val="000000"/>
                </a:solidFill>
                <a:latin typeface="Calibri"/>
                <a:ea typeface="Calibri"/>
                <a:cs typeface="Calibri"/>
                <a:sym typeface="Calibri"/>
              </a:rPr>
              <a:t>Computer 1</a:t>
            </a:r>
            <a:r>
              <a:rPr lang="en-US" sz="1800" dirty="0">
                <a:solidFill>
                  <a:srgbClr val="000000"/>
                </a:solidFill>
                <a:latin typeface="Calibri"/>
                <a:ea typeface="Calibri"/>
                <a:cs typeface="Calibri"/>
                <a:sym typeface="Calibri"/>
              </a:rPr>
              <a:t> VM and the other two devices (i.e., the </a:t>
            </a:r>
            <a:r>
              <a:rPr lang="en-US" sz="1800" i="1" dirty="0">
                <a:solidFill>
                  <a:srgbClr val="000000"/>
                </a:solidFill>
                <a:latin typeface="Calibri"/>
                <a:ea typeface="Calibri"/>
                <a:cs typeface="Calibri"/>
                <a:sym typeface="Calibri"/>
              </a:rPr>
              <a:t>SOHO Router </a:t>
            </a:r>
            <a:r>
              <a:rPr lang="en-US" sz="1800" dirty="0">
                <a:solidFill>
                  <a:srgbClr val="000000"/>
                </a:solidFill>
                <a:latin typeface="Calibri"/>
                <a:ea typeface="Calibri"/>
                <a:cs typeface="Calibri"/>
                <a:sym typeface="Calibri"/>
              </a:rPr>
              <a:t>VM and </a:t>
            </a:r>
            <a:r>
              <a:rPr lang="en-US" sz="1800" i="1" dirty="0">
                <a:solidFill>
                  <a:srgbClr val="000000"/>
                </a:solidFill>
                <a:latin typeface="Calibri"/>
                <a:ea typeface="Calibri"/>
                <a:cs typeface="Calibri"/>
                <a:sym typeface="Calibri"/>
              </a:rPr>
              <a:t>Computer 2</a:t>
            </a:r>
            <a:r>
              <a:rPr lang="en-US" sz="1800" dirty="0">
                <a:solidFill>
                  <a:srgbClr val="000000"/>
                </a:solidFill>
                <a:latin typeface="Calibri"/>
                <a:ea typeface="Calibri"/>
                <a:cs typeface="Calibri"/>
                <a:sym typeface="Calibri"/>
              </a:rPr>
              <a:t> VM).</a:t>
            </a:r>
          </a:p>
          <a:p>
            <a:pPr marL="0" marR="0" lvl="0" indent="0" algn="l" rtl="0">
              <a:spcBef>
                <a:spcPts val="0"/>
              </a:spcBef>
              <a:spcAft>
                <a:spcPts val="0"/>
              </a:spcAft>
              <a:buClr>
                <a:srgbClr val="000000"/>
              </a:buClr>
              <a:buSzPts val="1328"/>
              <a:buFont typeface="Arial"/>
              <a:buNone/>
            </a:pPr>
            <a:endParaRPr lang="en-US" sz="1800" dirty="0">
              <a:latin typeface="Calibri"/>
              <a:ea typeface="Calibri"/>
              <a:cs typeface="Calibri"/>
              <a:sym typeface="Calibri"/>
            </a:endParaRPr>
          </a:p>
        </p:txBody>
      </p:sp>
      <p:sp>
        <p:nvSpPr>
          <p:cNvPr id="188" name="Google Shape;188;p20"/>
          <p:cNvSpPr txBox="1"/>
          <p:nvPr/>
        </p:nvSpPr>
        <p:spPr>
          <a:xfrm>
            <a:off x="7671369" y="1783730"/>
            <a:ext cx="2280500" cy="8406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2325"/>
              <a:buFont typeface="Calibri"/>
              <a:buNone/>
            </a:pPr>
            <a:r>
              <a:rPr lang="en-US" sz="2800" dirty="0">
                <a:solidFill>
                  <a:srgbClr val="000000"/>
                </a:solidFill>
                <a:latin typeface="Calibri"/>
                <a:ea typeface="Calibri"/>
                <a:cs typeface="Calibri"/>
                <a:sym typeface="Calibri"/>
              </a:rPr>
              <a:t>Connectivity Test(Cp 1)</a:t>
            </a:r>
            <a:endParaRPr sz="3600"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4" name="Google Shape;194;p21"/>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21"/>
          <p:cNvSpPr/>
          <p:nvPr/>
        </p:nvSpPr>
        <p:spPr>
          <a:xfrm>
            <a:off x="641774" y="623275"/>
            <a:ext cx="10905053" cy="560788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6" name="Google Shape;196;p21" descr="Graphical user interface, text&#10;&#10;Description automatically generated"/>
          <p:cNvPicPr preferRelativeResize="0">
            <a:picLocks noGrp="1"/>
          </p:cNvPicPr>
          <p:nvPr>
            <p:ph type="body" idx="1"/>
          </p:nvPr>
        </p:nvPicPr>
        <p:blipFill rotWithShape="1">
          <a:blip r:embed="rId3">
            <a:alphaModFix/>
          </a:blip>
          <a:srcRect l="4096" t="17505" r="5326"/>
          <a:stretch/>
        </p:blipFill>
        <p:spPr>
          <a:xfrm>
            <a:off x="1063793" y="1071318"/>
            <a:ext cx="5337007" cy="4832332"/>
          </a:xfrm>
          <a:prstGeom prst="rect">
            <a:avLst/>
          </a:prstGeom>
          <a:noFill/>
          <a:ln>
            <a:noFill/>
          </a:ln>
        </p:spPr>
      </p:pic>
      <p:sp>
        <p:nvSpPr>
          <p:cNvPr id="197" name="Google Shape;197;p21"/>
          <p:cNvSpPr txBox="1"/>
          <p:nvPr/>
        </p:nvSpPr>
        <p:spPr>
          <a:xfrm>
            <a:off x="6523694" y="2593126"/>
            <a:ext cx="3623482" cy="16717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094"/>
              <a:buFont typeface="Arial"/>
              <a:buNone/>
            </a:pPr>
            <a:r>
              <a:rPr lang="en-US" sz="1800" dirty="0">
                <a:solidFill>
                  <a:srgbClr val="000000"/>
                </a:solidFill>
                <a:latin typeface="Calibri"/>
                <a:ea typeface="Calibri"/>
                <a:cs typeface="Calibri"/>
                <a:sym typeface="Calibri"/>
              </a:rPr>
              <a:t>This screenshot shows the connectivity tests between the </a:t>
            </a:r>
            <a:r>
              <a:rPr lang="en-US" sz="1800" i="1" dirty="0">
                <a:solidFill>
                  <a:srgbClr val="000000"/>
                </a:solidFill>
                <a:latin typeface="Calibri"/>
                <a:ea typeface="Calibri"/>
                <a:cs typeface="Calibri"/>
                <a:sym typeface="Calibri"/>
              </a:rPr>
              <a:t>Computer 2</a:t>
            </a:r>
            <a:r>
              <a:rPr lang="en-US" sz="1800" dirty="0">
                <a:solidFill>
                  <a:srgbClr val="000000"/>
                </a:solidFill>
                <a:latin typeface="Calibri"/>
                <a:ea typeface="Calibri"/>
                <a:cs typeface="Calibri"/>
                <a:sym typeface="Calibri"/>
              </a:rPr>
              <a:t> VM and the other two devices (i.e., the </a:t>
            </a:r>
            <a:r>
              <a:rPr lang="en-US" sz="1800" i="1" dirty="0">
                <a:solidFill>
                  <a:srgbClr val="000000"/>
                </a:solidFill>
                <a:latin typeface="Calibri"/>
                <a:ea typeface="Calibri"/>
                <a:cs typeface="Calibri"/>
                <a:sym typeface="Calibri"/>
              </a:rPr>
              <a:t>SOHO Router </a:t>
            </a:r>
            <a:r>
              <a:rPr lang="en-US" sz="1800" dirty="0">
                <a:solidFill>
                  <a:srgbClr val="000000"/>
                </a:solidFill>
                <a:latin typeface="Calibri"/>
                <a:ea typeface="Calibri"/>
                <a:cs typeface="Calibri"/>
                <a:sym typeface="Calibri"/>
              </a:rPr>
              <a:t>VM and </a:t>
            </a:r>
            <a:r>
              <a:rPr lang="en-US" sz="1800" i="1" dirty="0">
                <a:solidFill>
                  <a:srgbClr val="000000"/>
                </a:solidFill>
                <a:latin typeface="Calibri"/>
                <a:ea typeface="Calibri"/>
                <a:cs typeface="Calibri"/>
                <a:sym typeface="Calibri"/>
              </a:rPr>
              <a:t>Computer 1</a:t>
            </a:r>
            <a:r>
              <a:rPr lang="en-US" sz="1800" dirty="0">
                <a:solidFill>
                  <a:srgbClr val="000000"/>
                </a:solidFill>
                <a:latin typeface="Calibri"/>
                <a:ea typeface="Calibri"/>
                <a:cs typeface="Calibri"/>
                <a:sym typeface="Calibri"/>
              </a:rPr>
              <a:t> VM).</a:t>
            </a:r>
            <a:endParaRPr sz="3200" dirty="0">
              <a:solidFill>
                <a:srgbClr val="000000"/>
              </a:solidFill>
              <a:latin typeface="Calibri"/>
              <a:ea typeface="Calibri"/>
              <a:cs typeface="Calibri"/>
              <a:sym typeface="Calibri"/>
            </a:endParaRPr>
          </a:p>
        </p:txBody>
      </p:sp>
      <p:sp>
        <p:nvSpPr>
          <p:cNvPr id="198" name="Google Shape;198;p21"/>
          <p:cNvSpPr txBox="1"/>
          <p:nvPr/>
        </p:nvSpPr>
        <p:spPr>
          <a:xfrm>
            <a:off x="6523694" y="1632051"/>
            <a:ext cx="2815614" cy="65596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916"/>
              <a:buFont typeface="Calibri"/>
              <a:buNone/>
            </a:pPr>
            <a:r>
              <a:rPr lang="en-US" sz="2800" dirty="0">
                <a:solidFill>
                  <a:srgbClr val="000000"/>
                </a:solidFill>
                <a:latin typeface="Calibri"/>
                <a:ea typeface="Calibri"/>
                <a:cs typeface="Calibri"/>
                <a:sym typeface="Calibri"/>
              </a:rPr>
              <a:t>Connectivity Test(Cp2)</a:t>
            </a:r>
            <a:endParaRPr sz="3600"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1399</Words>
  <Application>Microsoft Office PowerPoint</Application>
  <PresentationFormat>Widescreen</PresentationFormat>
  <Paragraphs>117</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1_Office Theme</vt:lpstr>
      <vt:lpstr>Networking Concepts NET191 DeVry University  Michael Radel </vt:lpstr>
      <vt:lpstr>  Module 2  Michael Radel IPv4 Addressing (using a Virtual Machine  environment and Linux) </vt:lpstr>
      <vt:lpstr>PowerPoint Presentation</vt:lpstr>
      <vt:lpstr>PowerPoint Presentation</vt:lpstr>
      <vt:lpstr>  Module 3  Connectivity Test (Continuing use of VM and Linux)</vt:lpstr>
      <vt:lpstr>PowerPoint Presentation</vt:lpstr>
      <vt:lpstr>PowerPoint Presentation</vt:lpstr>
      <vt:lpstr>PowerPoint Presentation</vt:lpstr>
      <vt:lpstr>PowerPoint Presentation</vt:lpstr>
      <vt:lpstr>  Module 4 Michael Radel IP Subnetting and Loopback Interfaces</vt:lpstr>
      <vt:lpstr>PowerPoint Presentation</vt:lpstr>
      <vt:lpstr>PowerPoint Presentation</vt:lpstr>
      <vt:lpstr>PowerPoint Presentation</vt:lpstr>
      <vt:lpstr>  Module 5 Michael Radel Visio Network Diagrame</vt:lpstr>
      <vt:lpstr>PowerPoint Presentation</vt:lpstr>
      <vt:lpstr>  Module 6 Michael Radel SOHO Wireless Network Security Questions</vt:lpstr>
      <vt:lpstr>PowerPoint Presentation</vt:lpstr>
      <vt:lpstr>PowerPoint Presentation</vt:lpstr>
      <vt:lpstr>PowerPoint Presentation</vt:lpstr>
      <vt:lpstr>PowerPoint Presentation</vt:lpstr>
      <vt:lpstr>PowerPoint Presentation</vt:lpstr>
      <vt:lpstr>PowerPoint Presentation</vt:lpstr>
      <vt:lpstr>Challenges</vt:lpstr>
      <vt:lpstr>Career Skill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Concepts NET191 DeVry University  Michael Radel </dc:title>
  <cp:lastModifiedBy>Michael Radel</cp:lastModifiedBy>
  <cp:revision>7</cp:revision>
  <dcterms:modified xsi:type="dcterms:W3CDTF">2023-04-22T23:15:11Z</dcterms:modified>
</cp:coreProperties>
</file>