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4" r:id="rId2"/>
  </p:sldIdLst>
  <p:sldSz cx="21945600" cy="32918400"/>
  <p:notesSz cx="9144000" cy="14605000"/>
  <p:custDataLst>
    <p:tags r:id="rId5"/>
  </p:custDataLst>
  <p:defaultTextStyle>
    <a:defPPr>
      <a:defRPr lang="en-US"/>
    </a:defPPr>
    <a:lvl1pPr algn="l" rtl="0" fontAlgn="base">
      <a:spcBef>
        <a:spcPct val="0"/>
      </a:spcBef>
      <a:spcAft>
        <a:spcPct val="0"/>
      </a:spcAft>
      <a:defRPr sz="1643" kern="1200">
        <a:solidFill>
          <a:schemeClr val="tx1"/>
        </a:solidFill>
        <a:latin typeface="Times New Roman" pitchFamily="18" charset="0"/>
        <a:ea typeface="+mn-ea"/>
        <a:cs typeface="+mn-cs"/>
      </a:defRPr>
    </a:lvl1pPr>
    <a:lvl2pPr marL="326532" algn="l" rtl="0" fontAlgn="base">
      <a:spcBef>
        <a:spcPct val="0"/>
      </a:spcBef>
      <a:spcAft>
        <a:spcPct val="0"/>
      </a:spcAft>
      <a:defRPr sz="1643" kern="1200">
        <a:solidFill>
          <a:schemeClr val="tx1"/>
        </a:solidFill>
        <a:latin typeface="Times New Roman" pitchFamily="18" charset="0"/>
        <a:ea typeface="+mn-ea"/>
        <a:cs typeface="+mn-cs"/>
      </a:defRPr>
    </a:lvl2pPr>
    <a:lvl3pPr marL="653064" algn="l" rtl="0" fontAlgn="base">
      <a:spcBef>
        <a:spcPct val="0"/>
      </a:spcBef>
      <a:spcAft>
        <a:spcPct val="0"/>
      </a:spcAft>
      <a:defRPr sz="1643" kern="1200">
        <a:solidFill>
          <a:schemeClr val="tx1"/>
        </a:solidFill>
        <a:latin typeface="Times New Roman" pitchFamily="18" charset="0"/>
        <a:ea typeface="+mn-ea"/>
        <a:cs typeface="+mn-cs"/>
      </a:defRPr>
    </a:lvl3pPr>
    <a:lvl4pPr marL="979597" algn="l" rtl="0" fontAlgn="base">
      <a:spcBef>
        <a:spcPct val="0"/>
      </a:spcBef>
      <a:spcAft>
        <a:spcPct val="0"/>
      </a:spcAft>
      <a:defRPr sz="1643" kern="1200">
        <a:solidFill>
          <a:schemeClr val="tx1"/>
        </a:solidFill>
        <a:latin typeface="Times New Roman" pitchFamily="18" charset="0"/>
        <a:ea typeface="+mn-ea"/>
        <a:cs typeface="+mn-cs"/>
      </a:defRPr>
    </a:lvl4pPr>
    <a:lvl5pPr marL="1306129" algn="l" rtl="0" fontAlgn="base">
      <a:spcBef>
        <a:spcPct val="0"/>
      </a:spcBef>
      <a:spcAft>
        <a:spcPct val="0"/>
      </a:spcAft>
      <a:defRPr sz="1643" kern="1200">
        <a:solidFill>
          <a:schemeClr val="tx1"/>
        </a:solidFill>
        <a:latin typeface="Times New Roman" pitchFamily="18" charset="0"/>
        <a:ea typeface="+mn-ea"/>
        <a:cs typeface="+mn-cs"/>
      </a:defRPr>
    </a:lvl5pPr>
    <a:lvl6pPr marL="1632661" algn="l" defTabSz="653064" rtl="0" eaLnBrk="1" latinLnBrk="0" hangingPunct="1">
      <a:defRPr sz="1643" kern="1200">
        <a:solidFill>
          <a:schemeClr val="tx1"/>
        </a:solidFill>
        <a:latin typeface="Times New Roman" pitchFamily="18" charset="0"/>
        <a:ea typeface="+mn-ea"/>
        <a:cs typeface="+mn-cs"/>
      </a:defRPr>
    </a:lvl6pPr>
    <a:lvl7pPr marL="1959193" algn="l" defTabSz="653064" rtl="0" eaLnBrk="1" latinLnBrk="0" hangingPunct="1">
      <a:defRPr sz="1643" kern="1200">
        <a:solidFill>
          <a:schemeClr val="tx1"/>
        </a:solidFill>
        <a:latin typeface="Times New Roman" pitchFamily="18" charset="0"/>
        <a:ea typeface="+mn-ea"/>
        <a:cs typeface="+mn-cs"/>
      </a:defRPr>
    </a:lvl7pPr>
    <a:lvl8pPr marL="2285726" algn="l" defTabSz="653064" rtl="0" eaLnBrk="1" latinLnBrk="0" hangingPunct="1">
      <a:defRPr sz="1643" kern="1200">
        <a:solidFill>
          <a:schemeClr val="tx1"/>
        </a:solidFill>
        <a:latin typeface="Times New Roman" pitchFamily="18" charset="0"/>
        <a:ea typeface="+mn-ea"/>
        <a:cs typeface="+mn-cs"/>
      </a:defRPr>
    </a:lvl8pPr>
    <a:lvl9pPr marL="2612258" algn="l" defTabSz="653064" rtl="0" eaLnBrk="1" latinLnBrk="0" hangingPunct="1">
      <a:defRPr sz="1643"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a:srgbClr val="00539F"/>
    <a:srgbClr val="FFD200"/>
    <a:srgbClr val="EEE8C5"/>
    <a:srgbClr val="B7A66D"/>
    <a:srgbClr val="98002E"/>
    <a:srgbClr val="000000"/>
    <a:srgbClr val="CC1002"/>
    <a:srgbClr val="DFAA01"/>
    <a:srgbClr val="DFAF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66" autoAdjust="0"/>
    <p:restoredTop sz="99470" autoAdjust="0"/>
  </p:normalViewPr>
  <p:slideViewPr>
    <p:cSldViewPr>
      <p:cViewPr>
        <p:scale>
          <a:sx n="33" d="100"/>
          <a:sy n="33" d="100"/>
        </p:scale>
        <p:origin x="3204" y="24"/>
      </p:cViewPr>
      <p:guideLst>
        <p:guide orient="horz" pos="10368"/>
        <p:guide pos="691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3960813" cy="730250"/>
          </a:xfrm>
          <a:prstGeom prst="rect">
            <a:avLst/>
          </a:prstGeom>
          <a:noFill/>
          <a:ln w="9525">
            <a:noFill/>
            <a:miter lim="800000"/>
            <a:headEnd/>
            <a:tailEnd/>
          </a:ln>
          <a:effectLst/>
        </p:spPr>
        <p:txBody>
          <a:bodyPr vert="horz" wrap="square" lIns="135678" tIns="67837" rIns="135678" bIns="67837" numCol="1" anchor="t" anchorCtr="0" compatLnSpc="1">
            <a:prstTxWarp prst="textNoShape">
              <a:avLst/>
            </a:prstTxWarp>
          </a:bodyPr>
          <a:lstStyle>
            <a:lvl1pPr defTabSz="1356848">
              <a:defRPr sz="1800"/>
            </a:lvl1pPr>
          </a:lstStyle>
          <a:p>
            <a:pPr>
              <a:defRPr/>
            </a:pPr>
            <a:endParaRPr lang="en-US"/>
          </a:p>
        </p:txBody>
      </p:sp>
      <p:sp>
        <p:nvSpPr>
          <p:cNvPr id="25603" name="Rectangle 1027"/>
          <p:cNvSpPr>
            <a:spLocks noGrp="1" noChangeArrowheads="1"/>
          </p:cNvSpPr>
          <p:nvPr>
            <p:ph type="dt" sz="quarter" idx="1"/>
          </p:nvPr>
        </p:nvSpPr>
        <p:spPr bwMode="auto">
          <a:xfrm>
            <a:off x="5183188" y="0"/>
            <a:ext cx="3960812" cy="730250"/>
          </a:xfrm>
          <a:prstGeom prst="rect">
            <a:avLst/>
          </a:prstGeom>
          <a:noFill/>
          <a:ln w="9525">
            <a:noFill/>
            <a:miter lim="800000"/>
            <a:headEnd/>
            <a:tailEnd/>
          </a:ln>
          <a:effectLst/>
        </p:spPr>
        <p:txBody>
          <a:bodyPr vert="horz" wrap="square" lIns="135678" tIns="67837" rIns="135678" bIns="67837" numCol="1" anchor="t" anchorCtr="0" compatLnSpc="1">
            <a:prstTxWarp prst="textNoShape">
              <a:avLst/>
            </a:prstTxWarp>
          </a:bodyPr>
          <a:lstStyle>
            <a:lvl1pPr algn="r" defTabSz="1356848">
              <a:defRPr sz="1800"/>
            </a:lvl1pPr>
          </a:lstStyle>
          <a:p>
            <a:pPr>
              <a:defRPr/>
            </a:pPr>
            <a:endParaRPr lang="en-US"/>
          </a:p>
        </p:txBody>
      </p:sp>
      <p:sp>
        <p:nvSpPr>
          <p:cNvPr id="25604" name="Rectangle 1028"/>
          <p:cNvSpPr>
            <a:spLocks noGrp="1" noChangeArrowheads="1"/>
          </p:cNvSpPr>
          <p:nvPr>
            <p:ph type="ftr" sz="quarter" idx="2"/>
          </p:nvPr>
        </p:nvSpPr>
        <p:spPr bwMode="auto">
          <a:xfrm>
            <a:off x="0" y="13874750"/>
            <a:ext cx="3960813" cy="730250"/>
          </a:xfrm>
          <a:prstGeom prst="rect">
            <a:avLst/>
          </a:prstGeom>
          <a:noFill/>
          <a:ln w="9525">
            <a:noFill/>
            <a:miter lim="800000"/>
            <a:headEnd/>
            <a:tailEnd/>
          </a:ln>
          <a:effectLst/>
        </p:spPr>
        <p:txBody>
          <a:bodyPr vert="horz" wrap="square" lIns="135678" tIns="67837" rIns="135678" bIns="67837" numCol="1" anchor="b" anchorCtr="0" compatLnSpc="1">
            <a:prstTxWarp prst="textNoShape">
              <a:avLst/>
            </a:prstTxWarp>
          </a:bodyPr>
          <a:lstStyle>
            <a:lvl1pPr defTabSz="1356848">
              <a:defRPr sz="1800"/>
            </a:lvl1pPr>
          </a:lstStyle>
          <a:p>
            <a:pPr>
              <a:defRPr/>
            </a:pPr>
            <a:endParaRPr lang="en-US"/>
          </a:p>
        </p:txBody>
      </p:sp>
      <p:sp>
        <p:nvSpPr>
          <p:cNvPr id="25605" name="Rectangle 1029"/>
          <p:cNvSpPr>
            <a:spLocks noGrp="1" noChangeArrowheads="1"/>
          </p:cNvSpPr>
          <p:nvPr>
            <p:ph type="sldNum" sz="quarter" idx="3"/>
          </p:nvPr>
        </p:nvSpPr>
        <p:spPr bwMode="auto">
          <a:xfrm>
            <a:off x="5183188" y="13874750"/>
            <a:ext cx="3960812" cy="730250"/>
          </a:xfrm>
          <a:prstGeom prst="rect">
            <a:avLst/>
          </a:prstGeom>
          <a:noFill/>
          <a:ln w="9525">
            <a:noFill/>
            <a:miter lim="800000"/>
            <a:headEnd/>
            <a:tailEnd/>
          </a:ln>
          <a:effectLst/>
        </p:spPr>
        <p:txBody>
          <a:bodyPr vert="horz" wrap="square" lIns="135678" tIns="67837" rIns="135678" bIns="67837" numCol="1" anchor="b" anchorCtr="0" compatLnSpc="1">
            <a:prstTxWarp prst="textNoShape">
              <a:avLst/>
            </a:prstTxWarp>
          </a:bodyPr>
          <a:lstStyle>
            <a:lvl1pPr algn="r" defTabSz="1356848">
              <a:defRPr sz="1800"/>
            </a:lvl1pPr>
          </a:lstStyle>
          <a:p>
            <a:pPr>
              <a:defRPr/>
            </a:pPr>
            <a:fld id="{200DCCFD-C31A-42B2-922A-BCB46C970B0E}" type="slidenum">
              <a:rPr lang="en-US"/>
              <a:pPr>
                <a:defRPr/>
              </a:pPr>
              <a:t>‹#›</a:t>
            </a:fld>
            <a:endParaRPr lang="en-US" dirty="0"/>
          </a:p>
        </p:txBody>
      </p:sp>
    </p:spTree>
    <p:extLst>
      <p:ext uri="{BB962C8B-B14F-4D97-AF65-F5344CB8AC3E}">
        <p14:creationId xmlns:p14="http://schemas.microsoft.com/office/powerpoint/2010/main" val="3640858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73025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5180013" y="0"/>
            <a:ext cx="3962400" cy="730250"/>
          </a:xfrm>
          <a:prstGeom prst="rect">
            <a:avLst/>
          </a:prstGeom>
        </p:spPr>
        <p:txBody>
          <a:bodyPr vert="horz" lIns="91440" tIns="45720" rIns="91440" bIns="45720" rtlCol="0"/>
          <a:lstStyle>
            <a:lvl1pPr algn="r">
              <a:defRPr sz="1200"/>
            </a:lvl1pPr>
          </a:lstStyle>
          <a:p>
            <a:pPr>
              <a:defRPr/>
            </a:pPr>
            <a:fld id="{DB3E1A59-466F-4F41-9E5E-F7591DA63F96}" type="datetimeFigureOut">
              <a:rPr lang="en-US"/>
              <a:pPr>
                <a:defRPr/>
              </a:pPr>
              <a:t>5/9/2023</a:t>
            </a:fld>
            <a:endParaRPr lang="en-US" dirty="0"/>
          </a:p>
        </p:txBody>
      </p:sp>
      <p:sp>
        <p:nvSpPr>
          <p:cNvPr id="4" name="Slide Image Placeholder 3"/>
          <p:cNvSpPr>
            <a:spLocks noGrp="1" noRot="1" noChangeAspect="1"/>
          </p:cNvSpPr>
          <p:nvPr>
            <p:ph type="sldImg" idx="2"/>
          </p:nvPr>
        </p:nvSpPr>
        <p:spPr>
          <a:xfrm>
            <a:off x="2746375" y="1095375"/>
            <a:ext cx="3651250" cy="54768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914400" y="6937375"/>
            <a:ext cx="7315200" cy="657225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13871575"/>
            <a:ext cx="3962400" cy="73025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5180013" y="13871575"/>
            <a:ext cx="3962400" cy="730250"/>
          </a:xfrm>
          <a:prstGeom prst="rect">
            <a:avLst/>
          </a:prstGeom>
        </p:spPr>
        <p:txBody>
          <a:bodyPr vert="horz" lIns="91440" tIns="45720" rIns="91440" bIns="45720" rtlCol="0" anchor="b"/>
          <a:lstStyle>
            <a:lvl1pPr algn="r">
              <a:defRPr sz="1200"/>
            </a:lvl1pPr>
          </a:lstStyle>
          <a:p>
            <a:pPr>
              <a:defRPr/>
            </a:pPr>
            <a:fld id="{D678C0B9-A602-432E-A4A4-75019EB741D5}" type="slidenum">
              <a:rPr lang="en-US"/>
              <a:pPr>
                <a:defRPr/>
              </a:pPr>
              <a:t>‹#›</a:t>
            </a:fld>
            <a:endParaRPr lang="en-US" dirty="0"/>
          </a:p>
        </p:txBody>
      </p:sp>
    </p:spTree>
    <p:extLst>
      <p:ext uri="{BB962C8B-B14F-4D97-AF65-F5344CB8AC3E}">
        <p14:creationId xmlns:p14="http://schemas.microsoft.com/office/powerpoint/2010/main" val="1847050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mn-lt"/>
        <a:ea typeface="+mn-ea"/>
        <a:cs typeface="+mn-cs"/>
      </a:defRPr>
    </a:lvl1pPr>
    <a:lvl2pPr marL="326532" algn="l" rtl="0" eaLnBrk="0" fontAlgn="base" hangingPunct="0">
      <a:spcBef>
        <a:spcPct val="30000"/>
      </a:spcBef>
      <a:spcAft>
        <a:spcPct val="0"/>
      </a:spcAft>
      <a:defRPr sz="857" kern="1200">
        <a:solidFill>
          <a:schemeClr val="tx1"/>
        </a:solidFill>
        <a:latin typeface="+mn-lt"/>
        <a:ea typeface="+mn-ea"/>
        <a:cs typeface="+mn-cs"/>
      </a:defRPr>
    </a:lvl2pPr>
    <a:lvl3pPr marL="653064" algn="l" rtl="0" eaLnBrk="0" fontAlgn="base" hangingPunct="0">
      <a:spcBef>
        <a:spcPct val="30000"/>
      </a:spcBef>
      <a:spcAft>
        <a:spcPct val="0"/>
      </a:spcAft>
      <a:defRPr sz="857" kern="1200">
        <a:solidFill>
          <a:schemeClr val="tx1"/>
        </a:solidFill>
        <a:latin typeface="+mn-lt"/>
        <a:ea typeface="+mn-ea"/>
        <a:cs typeface="+mn-cs"/>
      </a:defRPr>
    </a:lvl3pPr>
    <a:lvl4pPr marL="979597" algn="l" rtl="0" eaLnBrk="0" fontAlgn="base" hangingPunct="0">
      <a:spcBef>
        <a:spcPct val="30000"/>
      </a:spcBef>
      <a:spcAft>
        <a:spcPct val="0"/>
      </a:spcAft>
      <a:defRPr sz="857" kern="1200">
        <a:solidFill>
          <a:schemeClr val="tx1"/>
        </a:solidFill>
        <a:latin typeface="+mn-lt"/>
        <a:ea typeface="+mn-ea"/>
        <a:cs typeface="+mn-cs"/>
      </a:defRPr>
    </a:lvl4pPr>
    <a:lvl5pPr marL="1306129" algn="l" rtl="0" eaLnBrk="0" fontAlgn="base" hangingPunct="0">
      <a:spcBef>
        <a:spcPct val="30000"/>
      </a:spcBef>
      <a:spcAft>
        <a:spcPct val="0"/>
      </a:spcAft>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746375" y="1095375"/>
            <a:ext cx="3651250" cy="5476875"/>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BACDFE-9516-43F6-ADF5-240A21B36C65}" type="slidenum">
              <a:rPr lang="en-US" smtClean="0"/>
              <a:pPr/>
              <a:t>1</a:t>
            </a:fld>
            <a:endParaRPr lang="en-US"/>
          </a:p>
        </p:txBody>
      </p:sp>
    </p:spTree>
    <p:extLst>
      <p:ext uri="{BB962C8B-B14F-4D97-AF65-F5344CB8AC3E}">
        <p14:creationId xmlns:p14="http://schemas.microsoft.com/office/powerpoint/2010/main" val="4120158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062" y="10226491"/>
            <a:ext cx="18653478" cy="7056344"/>
          </a:xfrm>
        </p:spPr>
        <p:txBody>
          <a:bodyPr/>
          <a:lstStyle/>
          <a:p>
            <a:r>
              <a:rPr lang="en-US"/>
              <a:t>Click to edit Master title style</a:t>
            </a:r>
          </a:p>
        </p:txBody>
      </p:sp>
      <p:sp>
        <p:nvSpPr>
          <p:cNvPr id="3" name="Subtitle 2"/>
          <p:cNvSpPr>
            <a:spLocks noGrp="1"/>
          </p:cNvSpPr>
          <p:nvPr>
            <p:ph type="subTitle" idx="1"/>
          </p:nvPr>
        </p:nvSpPr>
        <p:spPr>
          <a:xfrm>
            <a:off x="3292123" y="18654435"/>
            <a:ext cx="15361355" cy="8411135"/>
          </a:xfrm>
        </p:spPr>
        <p:txBody>
          <a:bodyPr/>
          <a:lstStyle>
            <a:lvl1pPr marL="0" indent="0" algn="ctr">
              <a:buNone/>
              <a:defRPr/>
            </a:lvl1pPr>
            <a:lvl2pPr marL="231835" indent="0" algn="ctr">
              <a:buNone/>
              <a:defRPr/>
            </a:lvl2pPr>
            <a:lvl3pPr marL="463670" indent="0" algn="ctr">
              <a:buNone/>
              <a:defRPr/>
            </a:lvl3pPr>
            <a:lvl4pPr marL="695505" indent="0" algn="ctr">
              <a:buNone/>
              <a:defRPr/>
            </a:lvl4pPr>
            <a:lvl5pPr marL="927340" indent="0" algn="ctr">
              <a:buNone/>
              <a:defRPr/>
            </a:lvl5pPr>
            <a:lvl6pPr marL="1159175" indent="0" algn="ctr">
              <a:buNone/>
              <a:defRPr/>
            </a:lvl6pPr>
            <a:lvl7pPr marL="1391009" indent="0" algn="ctr">
              <a:buNone/>
              <a:defRPr/>
            </a:lvl7pPr>
            <a:lvl8pPr marL="1622844" indent="0" algn="ctr">
              <a:buNone/>
              <a:defRPr/>
            </a:lvl8pPr>
            <a:lvl9pPr marL="1854679"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76B7B9-B881-4E01-AB78-FCC522EC7029}"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05AE1D0-A6FC-4E82-AE17-47276BE10AF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6522" y="2926419"/>
            <a:ext cx="4663017" cy="2633438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064" y="2926419"/>
            <a:ext cx="13922727" cy="263343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C46802-C1B0-4B6E-8C76-169C401027E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8C3E81-7E51-443F-B40F-5999532D294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907"/>
            <a:ext cx="18653478" cy="6536951"/>
          </a:xfrm>
        </p:spPr>
        <p:txBody>
          <a:bodyPr anchor="t"/>
          <a:lstStyle>
            <a:lvl1pPr algn="l">
              <a:defRPr sz="2028" b="1" cap="all"/>
            </a:lvl1pPr>
          </a:lstStyle>
          <a:p>
            <a:r>
              <a:rPr lang="en-US"/>
              <a:t>Click to edit Master title style</a:t>
            </a:r>
          </a:p>
        </p:txBody>
      </p:sp>
      <p:sp>
        <p:nvSpPr>
          <p:cNvPr id="3" name="Text Placeholder 2"/>
          <p:cNvSpPr>
            <a:spLocks noGrp="1"/>
          </p:cNvSpPr>
          <p:nvPr>
            <p:ph type="body" idx="1"/>
          </p:nvPr>
        </p:nvSpPr>
        <p:spPr>
          <a:xfrm>
            <a:off x="1733551" y="13953005"/>
            <a:ext cx="18653478" cy="7200901"/>
          </a:xfrm>
        </p:spPr>
        <p:txBody>
          <a:bodyPr anchor="b"/>
          <a:lstStyle>
            <a:lvl1pPr marL="0" indent="0">
              <a:buNone/>
              <a:defRPr sz="1014"/>
            </a:lvl1pPr>
            <a:lvl2pPr marL="231835" indent="0">
              <a:buNone/>
              <a:defRPr sz="913"/>
            </a:lvl2pPr>
            <a:lvl3pPr marL="463670" indent="0">
              <a:buNone/>
              <a:defRPr sz="811"/>
            </a:lvl3pPr>
            <a:lvl4pPr marL="695505" indent="0">
              <a:buNone/>
              <a:defRPr sz="710"/>
            </a:lvl4pPr>
            <a:lvl5pPr marL="927340" indent="0">
              <a:buNone/>
              <a:defRPr sz="710"/>
            </a:lvl5pPr>
            <a:lvl6pPr marL="1159175" indent="0">
              <a:buNone/>
              <a:defRPr sz="710"/>
            </a:lvl6pPr>
            <a:lvl7pPr marL="1391009" indent="0">
              <a:buNone/>
              <a:defRPr sz="710"/>
            </a:lvl7pPr>
            <a:lvl8pPr marL="1622844" indent="0">
              <a:buNone/>
              <a:defRPr sz="710"/>
            </a:lvl8pPr>
            <a:lvl9pPr marL="1854679" indent="0">
              <a:buNone/>
              <a:defRPr sz="71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7BB88A-415D-47A2-BB40-D284E7C9FA5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6061" y="9508752"/>
            <a:ext cx="9292872" cy="19752048"/>
          </a:xfrm>
        </p:spPr>
        <p:txBody>
          <a:bodyPr/>
          <a:lstStyle>
            <a:lvl1pPr>
              <a:defRPr sz="1419"/>
            </a:lvl1pPr>
            <a:lvl2pPr>
              <a:defRPr sz="1217"/>
            </a:lvl2pPr>
            <a:lvl3pPr>
              <a:defRPr sz="1014"/>
            </a:lvl3pPr>
            <a:lvl4pPr>
              <a:defRPr sz="913"/>
            </a:lvl4pPr>
            <a:lvl5pPr>
              <a:defRPr sz="913"/>
            </a:lvl5pPr>
            <a:lvl6pPr>
              <a:defRPr sz="913"/>
            </a:lvl6pPr>
            <a:lvl7pPr>
              <a:defRPr sz="913"/>
            </a:lvl7pPr>
            <a:lvl8pPr>
              <a:defRPr sz="913"/>
            </a:lvl8pPr>
            <a:lvl9pPr>
              <a:defRPr sz="9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06667" y="9508752"/>
            <a:ext cx="9292872" cy="19752048"/>
          </a:xfrm>
        </p:spPr>
        <p:txBody>
          <a:bodyPr/>
          <a:lstStyle>
            <a:lvl1pPr>
              <a:defRPr sz="1419"/>
            </a:lvl1pPr>
            <a:lvl2pPr>
              <a:defRPr sz="1217"/>
            </a:lvl2pPr>
            <a:lvl3pPr>
              <a:defRPr sz="1014"/>
            </a:lvl3pPr>
            <a:lvl4pPr>
              <a:defRPr sz="913"/>
            </a:lvl4pPr>
            <a:lvl5pPr>
              <a:defRPr sz="913"/>
            </a:lvl5pPr>
            <a:lvl6pPr>
              <a:defRPr sz="913"/>
            </a:lvl6pPr>
            <a:lvl7pPr>
              <a:defRPr sz="913"/>
            </a:lvl7pPr>
            <a:lvl8pPr>
              <a:defRPr sz="913"/>
            </a:lvl8pPr>
            <a:lvl9pPr>
              <a:defRPr sz="9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B6F26E-F264-488B-9BFB-6467C9964961}"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140" y="1317812"/>
            <a:ext cx="19751322"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140" y="7368990"/>
            <a:ext cx="9696450" cy="3070972"/>
          </a:xfrm>
        </p:spPr>
        <p:txBody>
          <a:bodyPr anchor="b"/>
          <a:lstStyle>
            <a:lvl1pPr marL="0" indent="0">
              <a:buNone/>
              <a:defRPr sz="1217" b="1"/>
            </a:lvl1pPr>
            <a:lvl2pPr marL="231835" indent="0">
              <a:buNone/>
              <a:defRPr sz="1014" b="1"/>
            </a:lvl2pPr>
            <a:lvl3pPr marL="463670" indent="0">
              <a:buNone/>
              <a:defRPr sz="913" b="1"/>
            </a:lvl3pPr>
            <a:lvl4pPr marL="695505" indent="0">
              <a:buNone/>
              <a:defRPr sz="811" b="1"/>
            </a:lvl4pPr>
            <a:lvl5pPr marL="927340" indent="0">
              <a:buNone/>
              <a:defRPr sz="811" b="1"/>
            </a:lvl5pPr>
            <a:lvl6pPr marL="1159175" indent="0">
              <a:buNone/>
              <a:defRPr sz="811" b="1"/>
            </a:lvl6pPr>
            <a:lvl7pPr marL="1391009" indent="0">
              <a:buNone/>
              <a:defRPr sz="811" b="1"/>
            </a:lvl7pPr>
            <a:lvl8pPr marL="1622844" indent="0">
              <a:buNone/>
              <a:defRPr sz="811" b="1"/>
            </a:lvl8pPr>
            <a:lvl9pPr marL="1854679" indent="0">
              <a:buNone/>
              <a:defRPr sz="811" b="1"/>
            </a:lvl9pPr>
          </a:lstStyle>
          <a:p>
            <a:pPr lvl="0"/>
            <a:r>
              <a:rPr lang="en-US"/>
              <a:t>Click to edit Master text styles</a:t>
            </a:r>
          </a:p>
        </p:txBody>
      </p:sp>
      <p:sp>
        <p:nvSpPr>
          <p:cNvPr id="4" name="Content Placeholder 3"/>
          <p:cNvSpPr>
            <a:spLocks noGrp="1"/>
          </p:cNvSpPr>
          <p:nvPr>
            <p:ph sz="half" idx="2"/>
          </p:nvPr>
        </p:nvSpPr>
        <p:spPr>
          <a:xfrm>
            <a:off x="1097140" y="10439963"/>
            <a:ext cx="9696450" cy="18965395"/>
          </a:xfrm>
        </p:spPr>
        <p:txBody>
          <a:bodyPr/>
          <a:lstStyle>
            <a:lvl1pPr>
              <a:defRPr sz="1217"/>
            </a:lvl1pPr>
            <a:lvl2pPr>
              <a:defRPr sz="1014"/>
            </a:lvl2pPr>
            <a:lvl3pPr>
              <a:defRPr sz="913"/>
            </a:lvl3pPr>
            <a:lvl4pPr>
              <a:defRPr sz="811"/>
            </a:lvl4pPr>
            <a:lvl5pPr>
              <a:defRPr sz="811"/>
            </a:lvl5pPr>
            <a:lvl6pPr>
              <a:defRPr sz="811"/>
            </a:lvl6pPr>
            <a:lvl7pPr>
              <a:defRPr sz="811"/>
            </a:lvl7pPr>
            <a:lvl8pPr>
              <a:defRPr sz="811"/>
            </a:lvl8pPr>
            <a:lvl9pPr>
              <a:defRPr sz="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781" y="7368990"/>
            <a:ext cx="9700683" cy="3070972"/>
          </a:xfrm>
        </p:spPr>
        <p:txBody>
          <a:bodyPr anchor="b"/>
          <a:lstStyle>
            <a:lvl1pPr marL="0" indent="0">
              <a:buNone/>
              <a:defRPr sz="1217" b="1"/>
            </a:lvl1pPr>
            <a:lvl2pPr marL="231835" indent="0">
              <a:buNone/>
              <a:defRPr sz="1014" b="1"/>
            </a:lvl2pPr>
            <a:lvl3pPr marL="463670" indent="0">
              <a:buNone/>
              <a:defRPr sz="913" b="1"/>
            </a:lvl3pPr>
            <a:lvl4pPr marL="695505" indent="0">
              <a:buNone/>
              <a:defRPr sz="811" b="1"/>
            </a:lvl4pPr>
            <a:lvl5pPr marL="927340" indent="0">
              <a:buNone/>
              <a:defRPr sz="811" b="1"/>
            </a:lvl5pPr>
            <a:lvl6pPr marL="1159175" indent="0">
              <a:buNone/>
              <a:defRPr sz="811" b="1"/>
            </a:lvl6pPr>
            <a:lvl7pPr marL="1391009" indent="0">
              <a:buNone/>
              <a:defRPr sz="811" b="1"/>
            </a:lvl7pPr>
            <a:lvl8pPr marL="1622844" indent="0">
              <a:buNone/>
              <a:defRPr sz="811" b="1"/>
            </a:lvl8pPr>
            <a:lvl9pPr marL="1854679" indent="0">
              <a:buNone/>
              <a:defRPr sz="811" b="1"/>
            </a:lvl9pPr>
          </a:lstStyle>
          <a:p>
            <a:pPr lvl="0"/>
            <a:r>
              <a:rPr lang="en-US"/>
              <a:t>Click to edit Master text styles</a:t>
            </a:r>
          </a:p>
        </p:txBody>
      </p:sp>
      <p:sp>
        <p:nvSpPr>
          <p:cNvPr id="6" name="Content Placeholder 5"/>
          <p:cNvSpPr>
            <a:spLocks noGrp="1"/>
          </p:cNvSpPr>
          <p:nvPr>
            <p:ph sz="quarter" idx="4"/>
          </p:nvPr>
        </p:nvSpPr>
        <p:spPr>
          <a:xfrm>
            <a:off x="11147781" y="10439963"/>
            <a:ext cx="9700683" cy="18965395"/>
          </a:xfrm>
        </p:spPr>
        <p:txBody>
          <a:bodyPr/>
          <a:lstStyle>
            <a:lvl1pPr>
              <a:defRPr sz="1217"/>
            </a:lvl1pPr>
            <a:lvl2pPr>
              <a:defRPr sz="1014"/>
            </a:lvl2pPr>
            <a:lvl3pPr>
              <a:defRPr sz="913"/>
            </a:lvl3pPr>
            <a:lvl4pPr>
              <a:defRPr sz="811"/>
            </a:lvl4pPr>
            <a:lvl5pPr>
              <a:defRPr sz="811"/>
            </a:lvl5pPr>
            <a:lvl6pPr>
              <a:defRPr sz="811"/>
            </a:lvl6pPr>
            <a:lvl7pPr>
              <a:defRPr sz="811"/>
            </a:lvl7pPr>
            <a:lvl8pPr>
              <a:defRPr sz="811"/>
            </a:lvl8pPr>
            <a:lvl9pPr>
              <a:defRPr sz="8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DA06EFA-8031-4EF1-BC03-4AFEA23F6E5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F46372E-CCA7-4864-B6C8-FEC249EDBFD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AE0BE63-3B0C-4966-B2F8-372B9CC4EAB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142" y="1311091"/>
            <a:ext cx="7219949" cy="5577168"/>
          </a:xfrm>
        </p:spPr>
        <p:txBody>
          <a:bodyPr anchor="b"/>
          <a:lstStyle>
            <a:lvl1pPr algn="l">
              <a:defRPr sz="1014" b="1"/>
            </a:lvl1pPr>
          </a:lstStyle>
          <a:p>
            <a:r>
              <a:rPr lang="en-US"/>
              <a:t>Click to edit Master title style</a:t>
            </a:r>
          </a:p>
        </p:txBody>
      </p:sp>
      <p:sp>
        <p:nvSpPr>
          <p:cNvPr id="3" name="Content Placeholder 2"/>
          <p:cNvSpPr>
            <a:spLocks noGrp="1"/>
          </p:cNvSpPr>
          <p:nvPr>
            <p:ph idx="1"/>
          </p:nvPr>
        </p:nvSpPr>
        <p:spPr>
          <a:xfrm>
            <a:off x="8580261" y="1311092"/>
            <a:ext cx="12268200" cy="28094267"/>
          </a:xfrm>
        </p:spPr>
        <p:txBody>
          <a:bodyPr/>
          <a:lstStyle>
            <a:lvl1pPr>
              <a:defRPr sz="1623"/>
            </a:lvl1pPr>
            <a:lvl2pPr>
              <a:defRPr sz="1419"/>
            </a:lvl2pPr>
            <a:lvl3pPr>
              <a:defRPr sz="1217"/>
            </a:lvl3pPr>
            <a:lvl4pPr>
              <a:defRPr sz="1014"/>
            </a:lvl4pPr>
            <a:lvl5pPr>
              <a:defRPr sz="1014"/>
            </a:lvl5pPr>
            <a:lvl6pPr>
              <a:defRPr sz="1014"/>
            </a:lvl6pPr>
            <a:lvl7pPr>
              <a:defRPr sz="1014"/>
            </a:lvl7pPr>
            <a:lvl8pPr>
              <a:defRPr sz="1014"/>
            </a:lvl8pPr>
            <a:lvl9pPr>
              <a:defRPr sz="10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142" y="6888257"/>
            <a:ext cx="7219949" cy="22517101"/>
          </a:xfrm>
        </p:spPr>
        <p:txBody>
          <a:bodyPr/>
          <a:lstStyle>
            <a:lvl1pPr marL="0" indent="0">
              <a:buNone/>
              <a:defRPr sz="710"/>
            </a:lvl1pPr>
            <a:lvl2pPr marL="231835" indent="0">
              <a:buNone/>
              <a:defRPr sz="609"/>
            </a:lvl2pPr>
            <a:lvl3pPr marL="463670" indent="0">
              <a:buNone/>
              <a:defRPr sz="507"/>
            </a:lvl3pPr>
            <a:lvl4pPr marL="695505" indent="0">
              <a:buNone/>
              <a:defRPr sz="457"/>
            </a:lvl4pPr>
            <a:lvl5pPr marL="927340" indent="0">
              <a:buNone/>
              <a:defRPr sz="457"/>
            </a:lvl5pPr>
            <a:lvl6pPr marL="1159175" indent="0">
              <a:buNone/>
              <a:defRPr sz="457"/>
            </a:lvl6pPr>
            <a:lvl7pPr marL="1391009" indent="0">
              <a:buNone/>
              <a:defRPr sz="457"/>
            </a:lvl7pPr>
            <a:lvl8pPr marL="1622844" indent="0">
              <a:buNone/>
              <a:defRPr sz="457"/>
            </a:lvl8pPr>
            <a:lvl9pPr marL="1854679" indent="0">
              <a:buNone/>
              <a:defRPr sz="45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8E862C-C8EB-4EF0-B8D5-178897BDC411}"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773" y="23043221"/>
            <a:ext cx="13167078" cy="2719667"/>
          </a:xfrm>
        </p:spPr>
        <p:txBody>
          <a:bodyPr anchor="b"/>
          <a:lstStyle>
            <a:lvl1pPr algn="l">
              <a:defRPr sz="1014" b="1"/>
            </a:lvl1pPr>
          </a:lstStyle>
          <a:p>
            <a:r>
              <a:rPr lang="en-US"/>
              <a:t>Click to edit Master title style</a:t>
            </a:r>
          </a:p>
        </p:txBody>
      </p:sp>
      <p:sp>
        <p:nvSpPr>
          <p:cNvPr id="3" name="Picture Placeholder 2"/>
          <p:cNvSpPr>
            <a:spLocks noGrp="1"/>
          </p:cNvSpPr>
          <p:nvPr>
            <p:ph type="pic" idx="1"/>
          </p:nvPr>
        </p:nvSpPr>
        <p:spPr>
          <a:xfrm>
            <a:off x="4301773" y="2941546"/>
            <a:ext cx="13167078" cy="19750368"/>
          </a:xfrm>
        </p:spPr>
        <p:txBody>
          <a:bodyPr/>
          <a:lstStyle>
            <a:lvl1pPr marL="0" indent="0">
              <a:buNone/>
              <a:defRPr sz="1623"/>
            </a:lvl1pPr>
            <a:lvl2pPr marL="231835" indent="0">
              <a:buNone/>
              <a:defRPr sz="1419"/>
            </a:lvl2pPr>
            <a:lvl3pPr marL="463670" indent="0">
              <a:buNone/>
              <a:defRPr sz="1217"/>
            </a:lvl3pPr>
            <a:lvl4pPr marL="695505" indent="0">
              <a:buNone/>
              <a:defRPr sz="1014"/>
            </a:lvl4pPr>
            <a:lvl5pPr marL="927340" indent="0">
              <a:buNone/>
              <a:defRPr sz="1014"/>
            </a:lvl5pPr>
            <a:lvl6pPr marL="1159175" indent="0">
              <a:buNone/>
              <a:defRPr sz="1014"/>
            </a:lvl6pPr>
            <a:lvl7pPr marL="1391009" indent="0">
              <a:buNone/>
              <a:defRPr sz="1014"/>
            </a:lvl7pPr>
            <a:lvl8pPr marL="1622844" indent="0">
              <a:buNone/>
              <a:defRPr sz="1014"/>
            </a:lvl8pPr>
            <a:lvl9pPr marL="1854679" indent="0">
              <a:buNone/>
              <a:defRPr sz="1014"/>
            </a:lvl9pPr>
          </a:lstStyle>
          <a:p>
            <a:pPr lvl="0"/>
            <a:endParaRPr lang="en-US" noProof="0" dirty="0"/>
          </a:p>
        </p:txBody>
      </p:sp>
      <p:sp>
        <p:nvSpPr>
          <p:cNvPr id="4" name="Text Placeholder 3"/>
          <p:cNvSpPr>
            <a:spLocks noGrp="1"/>
          </p:cNvSpPr>
          <p:nvPr>
            <p:ph type="body" sz="half" idx="2"/>
          </p:nvPr>
        </p:nvSpPr>
        <p:spPr>
          <a:xfrm>
            <a:off x="4301773" y="25762886"/>
            <a:ext cx="13167078" cy="3864349"/>
          </a:xfrm>
        </p:spPr>
        <p:txBody>
          <a:bodyPr/>
          <a:lstStyle>
            <a:lvl1pPr marL="0" indent="0">
              <a:buNone/>
              <a:defRPr sz="710"/>
            </a:lvl1pPr>
            <a:lvl2pPr marL="231835" indent="0">
              <a:buNone/>
              <a:defRPr sz="609"/>
            </a:lvl2pPr>
            <a:lvl3pPr marL="463670" indent="0">
              <a:buNone/>
              <a:defRPr sz="507"/>
            </a:lvl3pPr>
            <a:lvl4pPr marL="695505" indent="0">
              <a:buNone/>
              <a:defRPr sz="457"/>
            </a:lvl4pPr>
            <a:lvl5pPr marL="927340" indent="0">
              <a:buNone/>
              <a:defRPr sz="457"/>
            </a:lvl5pPr>
            <a:lvl6pPr marL="1159175" indent="0">
              <a:buNone/>
              <a:defRPr sz="457"/>
            </a:lvl6pPr>
            <a:lvl7pPr marL="1391009" indent="0">
              <a:buNone/>
              <a:defRPr sz="457"/>
            </a:lvl7pPr>
            <a:lvl8pPr marL="1622844" indent="0">
              <a:buNone/>
              <a:defRPr sz="457"/>
            </a:lvl8pPr>
            <a:lvl9pPr marL="1854679" indent="0">
              <a:buNone/>
              <a:defRPr sz="457"/>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5528D43-15C4-4ABA-9BBB-EFDF30568CB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rgbClr val="EEE8C5"/>
            </a:gs>
            <a:gs pos="100000">
              <a:schemeClr val="accent1">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062" y="2926417"/>
            <a:ext cx="18653478" cy="5486400"/>
          </a:xfrm>
          <a:prstGeom prst="rect">
            <a:avLst/>
          </a:prstGeom>
          <a:noFill/>
          <a:ln w="9525">
            <a:noFill/>
            <a:miter lim="800000"/>
            <a:headEnd/>
            <a:tailEnd/>
          </a:ln>
        </p:spPr>
        <p:txBody>
          <a:bodyPr vert="horz" wrap="square" lIns="419525" tIns="209759" rIns="419525" bIns="209759"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6062" y="9508752"/>
            <a:ext cx="18653478" cy="19752048"/>
          </a:xfrm>
          <a:prstGeom prst="rect">
            <a:avLst/>
          </a:prstGeom>
          <a:noFill/>
          <a:ln w="9525">
            <a:noFill/>
            <a:miter lim="800000"/>
            <a:headEnd/>
            <a:tailEnd/>
          </a:ln>
        </p:spPr>
        <p:txBody>
          <a:bodyPr vert="horz" wrap="square" lIns="419525" tIns="209759" rIns="419525" bIns="20975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061" y="29991987"/>
            <a:ext cx="4572000" cy="2195232"/>
          </a:xfrm>
          <a:prstGeom prst="rect">
            <a:avLst/>
          </a:prstGeom>
          <a:noFill/>
          <a:ln w="9525">
            <a:noFill/>
            <a:miter lim="800000"/>
            <a:headEnd/>
            <a:tailEnd/>
          </a:ln>
          <a:effectLst/>
        </p:spPr>
        <p:txBody>
          <a:bodyPr vert="horz" wrap="square" lIns="419525" tIns="209759" rIns="419525" bIns="209759" numCol="1" anchor="t" anchorCtr="0" compatLnSpc="1">
            <a:prstTxWarp prst="textNoShape">
              <a:avLst/>
            </a:prstTxWarp>
          </a:bodyPr>
          <a:lstStyle>
            <a:lvl1pPr>
              <a:defRPr sz="3143"/>
            </a:lvl1pPr>
          </a:lstStyle>
          <a:p>
            <a:pPr>
              <a:defRPr/>
            </a:pPr>
            <a:endParaRPr lang="en-US"/>
          </a:p>
        </p:txBody>
      </p:sp>
      <p:sp>
        <p:nvSpPr>
          <p:cNvPr id="1029" name="Rectangle 5"/>
          <p:cNvSpPr>
            <a:spLocks noGrp="1" noChangeArrowheads="1"/>
          </p:cNvSpPr>
          <p:nvPr>
            <p:ph type="ftr" sz="quarter" idx="3"/>
          </p:nvPr>
        </p:nvSpPr>
        <p:spPr bwMode="auto">
          <a:xfrm>
            <a:off x="7497940" y="29991987"/>
            <a:ext cx="6949722" cy="2195232"/>
          </a:xfrm>
          <a:prstGeom prst="rect">
            <a:avLst/>
          </a:prstGeom>
          <a:noFill/>
          <a:ln w="9525">
            <a:noFill/>
            <a:miter lim="800000"/>
            <a:headEnd/>
            <a:tailEnd/>
          </a:ln>
          <a:effectLst/>
        </p:spPr>
        <p:txBody>
          <a:bodyPr vert="horz" wrap="square" lIns="419525" tIns="209759" rIns="419525" bIns="209759" numCol="1" anchor="t" anchorCtr="0" compatLnSpc="1">
            <a:prstTxWarp prst="textNoShape">
              <a:avLst/>
            </a:prstTxWarp>
          </a:bodyPr>
          <a:lstStyle>
            <a:lvl1pPr algn="ctr">
              <a:defRPr sz="3143"/>
            </a:lvl1pPr>
          </a:lstStyle>
          <a:p>
            <a:pPr>
              <a:defRPr/>
            </a:pPr>
            <a:endParaRPr lang="en-US"/>
          </a:p>
        </p:txBody>
      </p:sp>
      <p:sp>
        <p:nvSpPr>
          <p:cNvPr id="1030" name="Rectangle 6"/>
          <p:cNvSpPr>
            <a:spLocks noGrp="1" noChangeArrowheads="1"/>
          </p:cNvSpPr>
          <p:nvPr>
            <p:ph type="sldNum" sz="quarter" idx="4"/>
          </p:nvPr>
        </p:nvSpPr>
        <p:spPr bwMode="auto">
          <a:xfrm>
            <a:off x="15727539" y="29991987"/>
            <a:ext cx="4572000" cy="2195232"/>
          </a:xfrm>
          <a:prstGeom prst="rect">
            <a:avLst/>
          </a:prstGeom>
          <a:noFill/>
          <a:ln w="9525">
            <a:noFill/>
            <a:miter lim="800000"/>
            <a:headEnd/>
            <a:tailEnd/>
          </a:ln>
          <a:effectLst/>
        </p:spPr>
        <p:txBody>
          <a:bodyPr vert="horz" wrap="square" lIns="419525" tIns="209759" rIns="419525" bIns="209759" numCol="1" anchor="t" anchorCtr="0" compatLnSpc="1">
            <a:prstTxWarp prst="textNoShape">
              <a:avLst/>
            </a:prstTxWarp>
          </a:bodyPr>
          <a:lstStyle>
            <a:lvl1pPr algn="r">
              <a:defRPr sz="3143"/>
            </a:lvl1pPr>
          </a:lstStyle>
          <a:p>
            <a:pPr>
              <a:defRPr/>
            </a:pPr>
            <a:fld id="{967884A1-535D-449B-A302-E0ACED78B71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29982" rtl="0" eaLnBrk="0" fontAlgn="base" hangingPunct="0">
        <a:spcBef>
          <a:spcPct val="0"/>
        </a:spcBef>
        <a:spcAft>
          <a:spcPct val="0"/>
        </a:spcAft>
        <a:defRPr sz="10243">
          <a:solidFill>
            <a:schemeClr val="tx2"/>
          </a:solidFill>
          <a:latin typeface="+mj-lt"/>
          <a:ea typeface="+mj-ea"/>
          <a:cs typeface="+mj-cs"/>
        </a:defRPr>
      </a:lvl1pPr>
      <a:lvl2pPr algn="ctr" defTabSz="2129982" rtl="0" eaLnBrk="0" fontAlgn="base" hangingPunct="0">
        <a:spcBef>
          <a:spcPct val="0"/>
        </a:spcBef>
        <a:spcAft>
          <a:spcPct val="0"/>
        </a:spcAft>
        <a:defRPr sz="10243">
          <a:solidFill>
            <a:schemeClr val="tx2"/>
          </a:solidFill>
          <a:latin typeface="Times New Roman" pitchFamily="18" charset="0"/>
        </a:defRPr>
      </a:lvl2pPr>
      <a:lvl3pPr algn="ctr" defTabSz="2129982" rtl="0" eaLnBrk="0" fontAlgn="base" hangingPunct="0">
        <a:spcBef>
          <a:spcPct val="0"/>
        </a:spcBef>
        <a:spcAft>
          <a:spcPct val="0"/>
        </a:spcAft>
        <a:defRPr sz="10243">
          <a:solidFill>
            <a:schemeClr val="tx2"/>
          </a:solidFill>
          <a:latin typeface="Times New Roman" pitchFamily="18" charset="0"/>
        </a:defRPr>
      </a:lvl3pPr>
      <a:lvl4pPr algn="ctr" defTabSz="2129982" rtl="0" eaLnBrk="0" fontAlgn="base" hangingPunct="0">
        <a:spcBef>
          <a:spcPct val="0"/>
        </a:spcBef>
        <a:spcAft>
          <a:spcPct val="0"/>
        </a:spcAft>
        <a:defRPr sz="10243">
          <a:solidFill>
            <a:schemeClr val="tx2"/>
          </a:solidFill>
          <a:latin typeface="Times New Roman" pitchFamily="18" charset="0"/>
        </a:defRPr>
      </a:lvl4pPr>
      <a:lvl5pPr algn="ctr" defTabSz="2129982" rtl="0" eaLnBrk="0" fontAlgn="base" hangingPunct="0">
        <a:spcBef>
          <a:spcPct val="0"/>
        </a:spcBef>
        <a:spcAft>
          <a:spcPct val="0"/>
        </a:spcAft>
        <a:defRPr sz="10243">
          <a:solidFill>
            <a:schemeClr val="tx2"/>
          </a:solidFill>
          <a:latin typeface="Times New Roman" pitchFamily="18" charset="0"/>
        </a:defRPr>
      </a:lvl5pPr>
      <a:lvl6pPr marL="231835" algn="ctr" defTabSz="2129982" rtl="0" fontAlgn="base">
        <a:spcBef>
          <a:spcPct val="0"/>
        </a:spcBef>
        <a:spcAft>
          <a:spcPct val="0"/>
        </a:spcAft>
        <a:defRPr sz="10243">
          <a:solidFill>
            <a:schemeClr val="tx2"/>
          </a:solidFill>
          <a:latin typeface="Times New Roman" pitchFamily="18" charset="0"/>
        </a:defRPr>
      </a:lvl6pPr>
      <a:lvl7pPr marL="463670" algn="ctr" defTabSz="2129982" rtl="0" fontAlgn="base">
        <a:spcBef>
          <a:spcPct val="0"/>
        </a:spcBef>
        <a:spcAft>
          <a:spcPct val="0"/>
        </a:spcAft>
        <a:defRPr sz="10243">
          <a:solidFill>
            <a:schemeClr val="tx2"/>
          </a:solidFill>
          <a:latin typeface="Times New Roman" pitchFamily="18" charset="0"/>
        </a:defRPr>
      </a:lvl7pPr>
      <a:lvl8pPr marL="695505" algn="ctr" defTabSz="2129982" rtl="0" fontAlgn="base">
        <a:spcBef>
          <a:spcPct val="0"/>
        </a:spcBef>
        <a:spcAft>
          <a:spcPct val="0"/>
        </a:spcAft>
        <a:defRPr sz="10243">
          <a:solidFill>
            <a:schemeClr val="tx2"/>
          </a:solidFill>
          <a:latin typeface="Times New Roman" pitchFamily="18" charset="0"/>
        </a:defRPr>
      </a:lvl8pPr>
      <a:lvl9pPr marL="927340" algn="ctr" defTabSz="2129982" rtl="0" fontAlgn="base">
        <a:spcBef>
          <a:spcPct val="0"/>
        </a:spcBef>
        <a:spcAft>
          <a:spcPct val="0"/>
        </a:spcAft>
        <a:defRPr sz="10243">
          <a:solidFill>
            <a:schemeClr val="tx2"/>
          </a:solidFill>
          <a:latin typeface="Times New Roman" pitchFamily="18" charset="0"/>
        </a:defRPr>
      </a:lvl9pPr>
    </p:titleStyle>
    <p:bodyStyle>
      <a:lvl1pPr marL="797737" indent="-797737" algn="l" defTabSz="2129982" rtl="0" eaLnBrk="0" fontAlgn="base" hangingPunct="0">
        <a:spcBef>
          <a:spcPct val="20000"/>
        </a:spcBef>
        <a:spcAft>
          <a:spcPct val="0"/>
        </a:spcAft>
        <a:buChar char="•"/>
        <a:defRPr sz="7556">
          <a:solidFill>
            <a:schemeClr val="tx1"/>
          </a:solidFill>
          <a:latin typeface="+mn-lt"/>
          <a:ea typeface="+mn-ea"/>
          <a:cs typeface="+mn-cs"/>
        </a:defRPr>
      </a:lvl1pPr>
      <a:lvl2pPr marL="1730712" indent="-665721" algn="l" defTabSz="2129982" rtl="0" eaLnBrk="0" fontAlgn="base" hangingPunct="0">
        <a:spcBef>
          <a:spcPct val="20000"/>
        </a:spcBef>
        <a:spcAft>
          <a:spcPct val="0"/>
        </a:spcAft>
        <a:buChar char="–"/>
        <a:defRPr sz="6592">
          <a:solidFill>
            <a:schemeClr val="tx1"/>
          </a:solidFill>
          <a:latin typeface="+mn-lt"/>
        </a:defRPr>
      </a:lvl2pPr>
      <a:lvl3pPr marL="2660466" indent="-530484" algn="l" defTabSz="2129982" rtl="0" eaLnBrk="0" fontAlgn="base" hangingPunct="0">
        <a:spcBef>
          <a:spcPct val="20000"/>
        </a:spcBef>
        <a:spcAft>
          <a:spcPct val="0"/>
        </a:spcAft>
        <a:buChar char="•"/>
        <a:defRPr sz="5629">
          <a:solidFill>
            <a:schemeClr val="tx1"/>
          </a:solidFill>
          <a:latin typeface="+mn-lt"/>
        </a:defRPr>
      </a:lvl3pPr>
      <a:lvl4pPr marL="3724653" indent="-534508" algn="l" defTabSz="2129982" rtl="0" eaLnBrk="0" fontAlgn="base" hangingPunct="0">
        <a:spcBef>
          <a:spcPct val="20000"/>
        </a:spcBef>
        <a:spcAft>
          <a:spcPct val="0"/>
        </a:spcAft>
        <a:buChar char="–"/>
        <a:defRPr sz="4665">
          <a:solidFill>
            <a:schemeClr val="tx1"/>
          </a:solidFill>
          <a:latin typeface="+mn-lt"/>
        </a:defRPr>
      </a:lvl4pPr>
      <a:lvl5pPr marL="4788839" indent="-533703" algn="l" defTabSz="2129982" rtl="0" eaLnBrk="0" fontAlgn="base" hangingPunct="0">
        <a:spcBef>
          <a:spcPct val="20000"/>
        </a:spcBef>
        <a:spcAft>
          <a:spcPct val="0"/>
        </a:spcAft>
        <a:buChar char="»"/>
        <a:defRPr sz="4665">
          <a:solidFill>
            <a:schemeClr val="tx1"/>
          </a:solidFill>
          <a:latin typeface="+mn-lt"/>
        </a:defRPr>
      </a:lvl5pPr>
      <a:lvl6pPr marL="5020674" indent="-533703" algn="l" defTabSz="2129982" rtl="0" fontAlgn="base">
        <a:spcBef>
          <a:spcPct val="20000"/>
        </a:spcBef>
        <a:spcAft>
          <a:spcPct val="0"/>
        </a:spcAft>
        <a:buChar char="»"/>
        <a:defRPr sz="4665">
          <a:solidFill>
            <a:schemeClr val="tx1"/>
          </a:solidFill>
          <a:latin typeface="+mn-lt"/>
        </a:defRPr>
      </a:lvl6pPr>
      <a:lvl7pPr marL="5252509" indent="-533703" algn="l" defTabSz="2129982" rtl="0" fontAlgn="base">
        <a:spcBef>
          <a:spcPct val="20000"/>
        </a:spcBef>
        <a:spcAft>
          <a:spcPct val="0"/>
        </a:spcAft>
        <a:buChar char="»"/>
        <a:defRPr sz="4665">
          <a:solidFill>
            <a:schemeClr val="tx1"/>
          </a:solidFill>
          <a:latin typeface="+mn-lt"/>
        </a:defRPr>
      </a:lvl7pPr>
      <a:lvl8pPr marL="5484344" indent="-533703" algn="l" defTabSz="2129982" rtl="0" fontAlgn="base">
        <a:spcBef>
          <a:spcPct val="20000"/>
        </a:spcBef>
        <a:spcAft>
          <a:spcPct val="0"/>
        </a:spcAft>
        <a:buChar char="»"/>
        <a:defRPr sz="4665">
          <a:solidFill>
            <a:schemeClr val="tx1"/>
          </a:solidFill>
          <a:latin typeface="+mn-lt"/>
        </a:defRPr>
      </a:lvl8pPr>
      <a:lvl9pPr marL="5716178" indent="-533703" algn="l" defTabSz="2129982" rtl="0" fontAlgn="base">
        <a:spcBef>
          <a:spcPct val="20000"/>
        </a:spcBef>
        <a:spcAft>
          <a:spcPct val="0"/>
        </a:spcAft>
        <a:buChar char="»"/>
        <a:defRPr sz="4665">
          <a:solidFill>
            <a:schemeClr val="tx1"/>
          </a:solidFill>
          <a:latin typeface="+mn-lt"/>
        </a:defRPr>
      </a:lvl9pPr>
    </p:bodyStyle>
    <p:otherStyle>
      <a:defPPr>
        <a:defRPr lang="en-US"/>
      </a:defPPr>
      <a:lvl1pPr marL="0" algn="l" defTabSz="463670" rtl="0" eaLnBrk="1" latinLnBrk="0" hangingPunct="1">
        <a:defRPr sz="913" kern="1200">
          <a:solidFill>
            <a:schemeClr val="tx1"/>
          </a:solidFill>
          <a:latin typeface="+mn-lt"/>
          <a:ea typeface="+mn-ea"/>
          <a:cs typeface="+mn-cs"/>
        </a:defRPr>
      </a:lvl1pPr>
      <a:lvl2pPr marL="231835" algn="l" defTabSz="463670" rtl="0" eaLnBrk="1" latinLnBrk="0" hangingPunct="1">
        <a:defRPr sz="913" kern="1200">
          <a:solidFill>
            <a:schemeClr val="tx1"/>
          </a:solidFill>
          <a:latin typeface="+mn-lt"/>
          <a:ea typeface="+mn-ea"/>
          <a:cs typeface="+mn-cs"/>
        </a:defRPr>
      </a:lvl2pPr>
      <a:lvl3pPr marL="463670" algn="l" defTabSz="463670" rtl="0" eaLnBrk="1" latinLnBrk="0" hangingPunct="1">
        <a:defRPr sz="913" kern="1200">
          <a:solidFill>
            <a:schemeClr val="tx1"/>
          </a:solidFill>
          <a:latin typeface="+mn-lt"/>
          <a:ea typeface="+mn-ea"/>
          <a:cs typeface="+mn-cs"/>
        </a:defRPr>
      </a:lvl3pPr>
      <a:lvl4pPr marL="695505" algn="l" defTabSz="463670" rtl="0" eaLnBrk="1" latinLnBrk="0" hangingPunct="1">
        <a:defRPr sz="913" kern="1200">
          <a:solidFill>
            <a:schemeClr val="tx1"/>
          </a:solidFill>
          <a:latin typeface="+mn-lt"/>
          <a:ea typeface="+mn-ea"/>
          <a:cs typeface="+mn-cs"/>
        </a:defRPr>
      </a:lvl4pPr>
      <a:lvl5pPr marL="927340" algn="l" defTabSz="463670" rtl="0" eaLnBrk="1" latinLnBrk="0" hangingPunct="1">
        <a:defRPr sz="913" kern="1200">
          <a:solidFill>
            <a:schemeClr val="tx1"/>
          </a:solidFill>
          <a:latin typeface="+mn-lt"/>
          <a:ea typeface="+mn-ea"/>
          <a:cs typeface="+mn-cs"/>
        </a:defRPr>
      </a:lvl5pPr>
      <a:lvl6pPr marL="1159175" algn="l" defTabSz="463670" rtl="0" eaLnBrk="1" latinLnBrk="0" hangingPunct="1">
        <a:defRPr sz="913" kern="1200">
          <a:solidFill>
            <a:schemeClr val="tx1"/>
          </a:solidFill>
          <a:latin typeface="+mn-lt"/>
          <a:ea typeface="+mn-ea"/>
          <a:cs typeface="+mn-cs"/>
        </a:defRPr>
      </a:lvl6pPr>
      <a:lvl7pPr marL="1391009" algn="l" defTabSz="463670" rtl="0" eaLnBrk="1" latinLnBrk="0" hangingPunct="1">
        <a:defRPr sz="913" kern="1200">
          <a:solidFill>
            <a:schemeClr val="tx1"/>
          </a:solidFill>
          <a:latin typeface="+mn-lt"/>
          <a:ea typeface="+mn-ea"/>
          <a:cs typeface="+mn-cs"/>
        </a:defRPr>
      </a:lvl7pPr>
      <a:lvl8pPr marL="1622844" algn="l" defTabSz="463670" rtl="0" eaLnBrk="1" latinLnBrk="0" hangingPunct="1">
        <a:defRPr sz="913" kern="1200">
          <a:solidFill>
            <a:schemeClr val="tx1"/>
          </a:solidFill>
          <a:latin typeface="+mn-lt"/>
          <a:ea typeface="+mn-ea"/>
          <a:cs typeface="+mn-cs"/>
        </a:defRPr>
      </a:lvl8pPr>
      <a:lvl9pPr marL="1854679" algn="l" defTabSz="463670" rtl="0" eaLnBrk="1" latinLnBrk="0" hangingPunct="1">
        <a:defRPr sz="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rgbClr val="EEE8C5"/>
            </a:gs>
            <a:gs pos="100000">
              <a:schemeClr val="accent1">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52" name="Rectangle 11"/>
          <p:cNvSpPr>
            <a:spLocks noChangeArrowheads="1"/>
          </p:cNvSpPr>
          <p:nvPr/>
        </p:nvSpPr>
        <p:spPr bwMode="auto">
          <a:xfrm>
            <a:off x="-6626" y="-9288"/>
            <a:ext cx="21945600" cy="3023347"/>
          </a:xfrm>
          <a:prstGeom prst="rect">
            <a:avLst/>
          </a:prstGeom>
          <a:solidFill>
            <a:srgbClr val="9A0000"/>
          </a:solidFill>
          <a:ln w="79375">
            <a:noFill/>
            <a:miter lim="800000"/>
            <a:headEnd/>
            <a:tailEnd/>
          </a:ln>
          <a:effectLst/>
        </p:spPr>
        <p:txBody>
          <a:bodyPr lIns="43700" tIns="174859" rIns="43700" bIns="218573" anchor="ctr" anchorCtr="1"/>
          <a:lstStyle/>
          <a:p>
            <a:pPr marL="218292" indent="-218292" algn="ctr" defTabSz="438966" eaLnBrk="0" hangingPunct="0">
              <a:defRPr/>
            </a:pPr>
            <a:endParaRPr lang="en-US" sz="3450" b="1" dirty="0"/>
          </a:p>
          <a:p>
            <a:pPr marL="218292" indent="-218292" algn="ctr" defTabSz="438966" eaLnBrk="0" hangingPunct="0">
              <a:defRPr/>
            </a:pPr>
            <a:r>
              <a:rPr lang="en-US" sz="2300" b="1" dirty="0">
                <a:solidFill>
                  <a:schemeClr val="bg1"/>
                </a:solidFill>
                <a:latin typeface="Calisto MT" pitchFamily="18" charset="0"/>
                <a:cs typeface="Times New Roman" pitchFamily="18" charset="0"/>
              </a:rPr>
              <a:t> </a:t>
            </a:r>
            <a:endParaRPr lang="en-US" sz="3450" b="1" dirty="0">
              <a:solidFill>
                <a:schemeClr val="bg1"/>
              </a:solidFill>
              <a:effectDag name="">
                <a:cont type="tree" name="">
                  <a:effect ref="fillLine"/>
                  <a:outerShdw dist="38100" dir="13500000" algn="br">
                    <a:srgbClr val="FFDB56"/>
                  </a:outerShdw>
                </a:cont>
                <a:cont type="tree" name="">
                  <a:effect ref="fillLine"/>
                  <a:outerShdw dist="38100" dir="2700000" algn="tl">
                    <a:srgbClr val="856800"/>
                  </a:outerShdw>
                </a:cont>
                <a:effect ref="fillLine"/>
              </a:effectDag>
              <a:latin typeface="Calisto MT" pitchFamily="18" charset="0"/>
              <a:cs typeface="Times New Roman" pitchFamily="18" charset="0"/>
            </a:endParaRPr>
          </a:p>
          <a:p>
            <a:pPr marL="218292" indent="-218292" algn="ctr" defTabSz="438966" eaLnBrk="0" hangingPunct="0">
              <a:defRPr/>
            </a:pPr>
            <a:endParaRPr lang="en-US" sz="3450" b="1" dirty="0">
              <a:solidFill>
                <a:srgbClr val="DFAF01"/>
              </a:solidFill>
              <a:effectDag name="">
                <a:cont type="tree" name="">
                  <a:effect ref="fillLine"/>
                  <a:outerShdw dist="38100" dir="13500000" algn="br">
                    <a:srgbClr val="FFDB56"/>
                  </a:outerShdw>
                </a:cont>
                <a:cont type="tree" name="">
                  <a:effect ref="fillLine"/>
                  <a:outerShdw dist="38100" dir="2700000" algn="tl">
                    <a:srgbClr val="856800"/>
                  </a:outerShdw>
                </a:cont>
                <a:effect ref="fillLine"/>
              </a:effectDag>
              <a:cs typeface="Times New Roman" pitchFamily="18" charset="0"/>
            </a:endParaRPr>
          </a:p>
        </p:txBody>
      </p:sp>
      <mc:AlternateContent xmlns:mc="http://schemas.openxmlformats.org/markup-compatibility/2006">
        <mc:Choice xmlns:a14="http://schemas.microsoft.com/office/drawing/2010/main" Requires="a14">
          <p:sp>
            <p:nvSpPr>
              <p:cNvPr id="51" name="Text Box 10"/>
              <p:cNvSpPr txBox="1">
                <a:spLocks noChangeArrowheads="1"/>
              </p:cNvSpPr>
              <p:nvPr/>
            </p:nvSpPr>
            <p:spPr bwMode="auto">
              <a:xfrm>
                <a:off x="484440" y="8391086"/>
                <a:ext cx="10084318" cy="8628834"/>
              </a:xfrm>
              <a:prstGeom prst="rect">
                <a:avLst/>
              </a:prstGeom>
              <a:solidFill>
                <a:schemeClr val="bg1"/>
              </a:solidFill>
              <a:ln w="38100">
                <a:solidFill>
                  <a:srgbClr val="00539F"/>
                </a:solidFill>
                <a:miter lim="800000"/>
                <a:headEnd/>
                <a:tailEnd/>
              </a:ln>
            </p:spPr>
            <p:txBody>
              <a:bodyPr lIns="349601" tIns="349601" rIns="349601" bIns="349601"/>
              <a:lstStyle/>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Our goal is to construct an equivariant neural network like the one described in the original 2020 publication, but which can grow the target image in other directions. Instead of using a loss function modification approach, we will use core concepts from group theory to construct a model that is equivariant to a subgroup of </a:t>
                </a:r>
                <a14:m>
                  <m:oMath xmlns:m="http://schemas.openxmlformats.org/officeDocument/2006/math">
                    <m:r>
                      <a:rPr lang="en-US" sz="1600" i="1" dirty="0" smtClean="0">
                        <a:latin typeface="Cambria Math" panose="02040503050406030204" pitchFamily="18" charset="0"/>
                        <a:cs typeface="Calibri" panose="020F0502020204030204" pitchFamily="34" charset="0"/>
                      </a:rPr>
                      <m:t>𝑆𝑂</m:t>
                    </m:r>
                  </m:oMath>
                </a14:m>
                <a:r>
                  <a:rPr lang="en-US" sz="1600" dirty="0">
                    <a:latin typeface="Calibri" panose="020F0502020204030204" pitchFamily="34" charset="0"/>
                    <a:cs typeface="Calibri" panose="020F0502020204030204" pitchFamily="34" charset="0"/>
                  </a:rPr>
                  <a:t>(2).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As a review, an equivariant model is one which produces an output that transforms according to the transformation of its input. </a:t>
                </a:r>
                <a:endParaRPr lang="en-US" sz="1600" i="1" dirty="0">
                  <a:latin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𝑇</m:t>
                          </m:r>
                        </m:e>
                        <m:sub>
                          <m:r>
                            <a:rPr lang="en-US" sz="1600" b="0" i="1" smtClean="0">
                              <a:latin typeface="Cambria Math" panose="02040503050406030204" pitchFamily="18" charset="0"/>
                              <a:cs typeface="Calibri" panose="020F0502020204030204" pitchFamily="34" charset="0"/>
                            </a:rPr>
                            <m:t>𝑜𝑢𝑡</m:t>
                          </m:r>
                        </m:sub>
                      </m:sSub>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𝑔</m:t>
                          </m:r>
                        </m:e>
                      </m:d>
                      <m:r>
                        <a:rPr lang="en-US" sz="1600" b="0" i="1" smtClean="0">
                          <a:latin typeface="Cambria Math" panose="02040503050406030204" pitchFamily="18" charset="0"/>
                          <a:cs typeface="Calibri" panose="020F0502020204030204" pitchFamily="34" charset="0"/>
                        </a:rPr>
                        <m:t> </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𝐹</m:t>
                          </m:r>
                          <m:d>
                            <m:dPr>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𝑥</m:t>
                              </m:r>
                            </m:e>
                          </m:d>
                        </m:e>
                      </m:d>
                      <m:r>
                        <a:rPr lang="en-US" sz="1600" b="0" i="1" smtClean="0">
                          <a:latin typeface="Cambria Math" panose="02040503050406030204" pitchFamily="18" charset="0"/>
                          <a:cs typeface="Calibri" panose="020F0502020204030204" pitchFamily="34" charset="0"/>
                        </a:rPr>
                        <m:t>=</m:t>
                      </m:r>
                      <m:r>
                        <a:rPr lang="en-US" sz="1600" b="0" i="1" smtClean="0">
                          <a:latin typeface="Cambria Math" panose="02040503050406030204" pitchFamily="18" charset="0"/>
                          <a:cs typeface="Calibri" panose="020F0502020204030204" pitchFamily="34" charset="0"/>
                        </a:rPr>
                        <m:t>𝐹</m:t>
                      </m:r>
                      <m:r>
                        <a:rPr lang="en-US" sz="1600" b="0" i="1" smtClean="0">
                          <a:latin typeface="Cambria Math" panose="02040503050406030204" pitchFamily="18" charset="0"/>
                          <a:cs typeface="Calibri" panose="020F0502020204030204" pitchFamily="34" charset="0"/>
                        </a:rPr>
                        <m:t> </m:t>
                      </m:r>
                      <m:d>
                        <m:dPr>
                          <m:ctrlPr>
                            <a:rPr lang="en-US" sz="1600" b="0" i="1" smtClean="0">
                              <a:latin typeface="Cambria Math" panose="02040503050406030204" pitchFamily="18" charset="0"/>
                              <a:cs typeface="Calibri" panose="020F0502020204030204" pitchFamily="34" charset="0"/>
                            </a:rPr>
                          </m:ctrlPr>
                        </m:dPr>
                        <m:e>
                          <m:sSub>
                            <m:sSubPr>
                              <m:ctrlPr>
                                <a:rPr lang="en-US" sz="1600" b="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𝑇</m:t>
                              </m:r>
                            </m:e>
                            <m:sub>
                              <m:r>
                                <a:rPr lang="en-US" sz="1600" b="0" i="1" smtClean="0">
                                  <a:latin typeface="Cambria Math" panose="02040503050406030204" pitchFamily="18" charset="0"/>
                                  <a:cs typeface="Calibri" panose="020F0502020204030204" pitchFamily="34" charset="0"/>
                                </a:rPr>
                                <m:t>𝑖𝑛</m:t>
                              </m:r>
                            </m:sub>
                          </m:sSub>
                          <m:d>
                            <m:dPr>
                              <m:begChr m:val="["/>
                              <m:endChr m:val="]"/>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𝑔</m:t>
                              </m:r>
                            </m:e>
                          </m:d>
                          <m:d>
                            <m:dPr>
                              <m:ctrlPr>
                                <a:rPr lang="en-US" sz="1600" b="0" i="1" smtClean="0">
                                  <a:latin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cs typeface="Calibri" panose="020F0502020204030204" pitchFamily="34" charset="0"/>
                                </a:rPr>
                                <m:t>𝑥</m:t>
                              </m:r>
                            </m:e>
                          </m:d>
                        </m:e>
                      </m:d>
                      <m:r>
                        <a:rPr lang="en-US" sz="1600" b="0" i="1" smtClean="0">
                          <a:latin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𝑔</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m:oMathPara>
                </a14:m>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where </a:t>
                </a:r>
                <a14:m>
                  <m:oMath xmlns:m="http://schemas.openxmlformats.org/officeDocument/2006/math">
                    <m:r>
                      <a:rPr lang="en-US" sz="1600" b="0" i="1" smtClean="0">
                        <a:latin typeface="Cambria Math" panose="02040503050406030204" pitchFamily="18" charset="0"/>
                        <a:cs typeface="Calibri" panose="020F0502020204030204" pitchFamily="34" charset="0"/>
                      </a:rPr>
                      <m:t>𝑔</m:t>
                    </m:r>
                  </m:oMath>
                </a14:m>
                <a:r>
                  <a:rPr lang="en-US" sz="1600" dirty="0">
                    <a:latin typeface="Calibri" panose="020F0502020204030204" pitchFamily="34" charset="0"/>
                    <a:cs typeface="Calibri" panose="020F0502020204030204" pitchFamily="34" charset="0"/>
                  </a:rPr>
                  <a:t> is an element from the group </a:t>
                </a:r>
                <a14:m>
                  <m:oMath xmlns:m="http://schemas.openxmlformats.org/officeDocument/2006/math">
                    <m:r>
                      <a:rPr lang="en-US" sz="1600" b="0" i="1" smtClean="0">
                        <a:latin typeface="Cambria Math" panose="02040503050406030204" pitchFamily="18" charset="0"/>
                        <a:cs typeface="Calibri" panose="020F0502020204030204" pitchFamily="34" charset="0"/>
                      </a:rPr>
                      <m:t>𝐺</m:t>
                    </m:r>
                    <m:r>
                      <a:rPr lang="en-US" sz="1600" b="0" i="0"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𝑇</m:t>
                        </m:r>
                      </m:e>
                      <m:sub>
                        <m:r>
                          <a:rPr lang="en-US" sz="1600" i="1">
                            <a:latin typeface="Cambria Math" panose="02040503050406030204" pitchFamily="18" charset="0"/>
                            <a:cs typeface="Calibri" panose="020F0502020204030204" pitchFamily="34" charset="0"/>
                          </a:rPr>
                          <m:t>𝑜𝑢𝑡</m:t>
                        </m:r>
                      </m:sub>
                    </m:sSub>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𝑔</m:t>
                        </m:r>
                        <m:r>
                          <a:rPr lang="en-US" sz="1600" i="1">
                            <a:latin typeface="Cambria Math" panose="02040503050406030204" pitchFamily="18" charset="0"/>
                            <a:cs typeface="Calibri" panose="020F0502020204030204" pitchFamily="34" charset="0"/>
                          </a:rPr>
                          <m:t> </m:t>
                        </m:r>
                      </m:e>
                    </m:d>
                    <m:r>
                      <a:rPr lang="en-US" sz="1600" i="1">
                        <a:latin typeface="Cambria Math" panose="02040503050406030204" pitchFamily="18" charset="0"/>
                        <a:cs typeface="Calibri" panose="020F0502020204030204" pitchFamily="34" charset="0"/>
                      </a:rPr>
                      <m:t> </m:t>
                    </m:r>
                  </m:oMath>
                </a14:m>
                <a:r>
                  <a:rPr lang="en-US" sz="1600" dirty="0">
                    <a:latin typeface="Calibri" panose="020F0502020204030204" pitchFamily="34" charset="0"/>
                    <a:cs typeface="Calibri" panose="020F0502020204030204" pitchFamily="34" charset="0"/>
                  </a:rPr>
                  <a:t>is the transformation of the model's output under the action of the group element </a:t>
                </a:r>
                <a14:m>
                  <m:oMath xmlns:m="http://schemas.openxmlformats.org/officeDocument/2006/math">
                    <m:r>
                      <a:rPr lang="en-US" sz="1600" i="1">
                        <a:latin typeface="Cambria Math" panose="02040503050406030204" pitchFamily="18" charset="0"/>
                        <a:ea typeface="Cambria Math" panose="02040503050406030204" pitchFamily="18" charset="0"/>
                        <a:cs typeface="Calibri" panose="020F0502020204030204" pitchFamily="34" charset="0"/>
                      </a:rPr>
                      <m:t>𝑔</m:t>
                    </m:r>
                    <m:r>
                      <a:rPr lang="en-US" sz="1600" i="1">
                        <a:latin typeface="Cambria Math" panose="02040503050406030204" pitchFamily="18" charset="0"/>
                        <a:ea typeface="Cambria Math" panose="02040503050406030204" pitchFamily="18" charset="0"/>
                        <a:cs typeface="Calibri" panose="020F0502020204030204" pitchFamily="34" charset="0"/>
                      </a:rPr>
                      <m:t>∈</m:t>
                    </m:r>
                    <m:r>
                      <a:rPr lang="en-US" sz="1600" i="1">
                        <a:latin typeface="Cambria Math" panose="02040503050406030204" pitchFamily="18" charset="0"/>
                        <a:ea typeface="Cambria Math" panose="02040503050406030204" pitchFamily="18" charset="0"/>
                        <a:cs typeface="Calibri" panose="020F0502020204030204" pitchFamily="34" charset="0"/>
                      </a:rPr>
                      <m:t>𝐺</m:t>
                    </m:r>
                  </m:oMath>
                </a14:m>
                <a:r>
                  <a:rPr lang="en-US" sz="1600" dirty="0">
                    <a:latin typeface="Calibri" panose="020F0502020204030204" pitchFamily="34" charset="0"/>
                    <a:cs typeface="Calibri" panose="020F0502020204030204" pitchFamily="34" charset="0"/>
                  </a:rPr>
                  <a:t>,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𝑇</m:t>
                        </m:r>
                      </m:e>
                      <m:sub>
                        <m:r>
                          <a:rPr lang="en-US" sz="1600" i="1">
                            <a:latin typeface="Cambria Math" panose="02040503050406030204" pitchFamily="18" charset="0"/>
                            <a:cs typeface="Calibri" panose="020F0502020204030204" pitchFamily="34" charset="0"/>
                          </a:rPr>
                          <m:t>𝑖𝑛</m:t>
                        </m:r>
                      </m:sub>
                    </m:sSub>
                    <m:d>
                      <m:dPr>
                        <m:begChr m:val="["/>
                        <m:endChr m:val="]"/>
                        <m:ctrlPr>
                          <a:rPr lang="en-US" sz="1600" i="1">
                            <a:latin typeface="Cambria Math" panose="02040503050406030204" pitchFamily="18" charset="0"/>
                            <a:cs typeface="Calibri" panose="020F0502020204030204" pitchFamily="34" charset="0"/>
                          </a:rPr>
                        </m:ctrlPr>
                      </m:dPr>
                      <m:e>
                        <m:r>
                          <a:rPr lang="en-US" sz="1600" i="1">
                            <a:latin typeface="Cambria Math" panose="02040503050406030204" pitchFamily="18" charset="0"/>
                            <a:cs typeface="Calibri" panose="020F0502020204030204" pitchFamily="34" charset="0"/>
                          </a:rPr>
                          <m:t>𝑔</m:t>
                        </m:r>
                      </m:e>
                    </m:d>
                  </m:oMath>
                </a14:m>
                <a:r>
                  <a:rPr lang="en-US" sz="1600" dirty="0">
                    <a:latin typeface="Calibri" panose="020F0502020204030204" pitchFamily="34" charset="0"/>
                    <a:cs typeface="Calibri" panose="020F0502020204030204" pitchFamily="34" charset="0"/>
                  </a:rPr>
                  <a:t> is, similarly, the transformation of the model's input under the action of that same group element. We select the cyclic group of rotations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𝐶</m:t>
                        </m:r>
                      </m:e>
                      <m:sub>
                        <m:r>
                          <a:rPr lang="en-US" sz="1600" i="1">
                            <a:latin typeface="Cambria Math" panose="02040503050406030204" pitchFamily="18" charset="0"/>
                            <a:cs typeface="Calibri" panose="020F0502020204030204" pitchFamily="34" charset="0"/>
                          </a:rPr>
                          <m:t>𝑁</m:t>
                        </m:r>
                      </m:sub>
                    </m:sSub>
                  </m:oMath>
                </a14:m>
                <a:r>
                  <a:rPr lang="en-US" sz="1600" dirty="0">
                    <a:latin typeface="Calibri" panose="020F0502020204030204" pitchFamily="34" charset="0"/>
                    <a:cs typeface="Calibri" panose="020F0502020204030204" pitchFamily="34" charset="0"/>
                  </a:rPr>
                  <a:t>, a subgroup of </a:t>
                </a:r>
                <a14:m>
                  <m:oMath xmlns:m="http://schemas.openxmlformats.org/officeDocument/2006/math">
                    <m:r>
                      <a:rPr lang="en-US" sz="1600" i="1" dirty="0">
                        <a:latin typeface="Cambria Math" panose="02040503050406030204" pitchFamily="18" charset="0"/>
                        <a:cs typeface="Calibri" panose="020F0502020204030204" pitchFamily="34" charset="0"/>
                      </a:rPr>
                      <m:t>𝑆𝑂</m:t>
                    </m:r>
                    <m:d>
                      <m:dPr>
                        <m:ctrlPr>
                          <a:rPr lang="en-US" sz="1600" i="1" dirty="0">
                            <a:latin typeface="Cambria Math" panose="02040503050406030204" pitchFamily="18" charset="0"/>
                            <a:cs typeface="Calibri" panose="020F0502020204030204" pitchFamily="34" charset="0"/>
                          </a:rPr>
                        </m:ctrlPr>
                      </m:dPr>
                      <m:e>
                        <m:r>
                          <a:rPr lang="en-US" sz="1600" i="1" dirty="0">
                            <a:latin typeface="Cambria Math" panose="02040503050406030204" pitchFamily="18" charset="0"/>
                            <a:cs typeface="Calibri" panose="020F0502020204030204" pitchFamily="34" charset="0"/>
                          </a:rPr>
                          <m:t>2</m:t>
                        </m:r>
                      </m:e>
                    </m:d>
                  </m:oMath>
                </a14:m>
                <a:r>
                  <a:rPr lang="en-US" sz="1600" dirty="0">
                    <a:latin typeface="Calibri" panose="020F0502020204030204" pitchFamily="34" charset="0"/>
                    <a:cs typeface="Calibri" panose="020F0502020204030204" pitchFamily="34" charset="0"/>
                  </a:rPr>
                  <a:t>, as the group under which to construct equivariant functions.</a:t>
                </a: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p:txBody>
          </p:sp>
        </mc:Choice>
        <mc:Fallback>
          <p:sp>
            <p:nvSpPr>
              <p:cNvPr id="51" name="Text Box 10"/>
              <p:cNvSpPr txBox="1">
                <a:spLocks noRot="1" noChangeAspect="1" noMove="1" noResize="1" noEditPoints="1" noAdjustHandles="1" noChangeArrowheads="1" noChangeShapeType="1" noTextEdit="1"/>
              </p:cNvSpPr>
              <p:nvPr/>
            </p:nvSpPr>
            <p:spPr bwMode="auto">
              <a:xfrm>
                <a:off x="484440" y="8391086"/>
                <a:ext cx="10084318" cy="8628834"/>
              </a:xfrm>
              <a:prstGeom prst="rect">
                <a:avLst/>
              </a:prstGeom>
              <a:blipFill>
                <a:blip r:embed="rId3"/>
                <a:stretch>
                  <a:fillRect/>
                </a:stretch>
              </a:blipFill>
              <a:ln w="38100">
                <a:solidFill>
                  <a:srgbClr val="00539F"/>
                </a:solidFill>
                <a:miter lim="800000"/>
                <a:headEnd/>
                <a:tailEnd/>
              </a:ln>
            </p:spPr>
            <p:txBody>
              <a:bodyPr/>
              <a:lstStyle/>
              <a:p>
                <a:r>
                  <a:rPr lang="en-US">
                    <a:noFill/>
                  </a:rPr>
                  <a:t> </a:t>
                </a:r>
              </a:p>
            </p:txBody>
          </p:sp>
        </mc:Fallback>
      </mc:AlternateContent>
      <p:sp>
        <p:nvSpPr>
          <p:cNvPr id="54" name="Text Box 13"/>
          <p:cNvSpPr txBox="1">
            <a:spLocks noChangeArrowheads="1"/>
          </p:cNvSpPr>
          <p:nvPr/>
        </p:nvSpPr>
        <p:spPr bwMode="auto">
          <a:xfrm>
            <a:off x="2781385" y="8099632"/>
            <a:ext cx="5461800"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Background</a:t>
            </a:r>
          </a:p>
        </p:txBody>
      </p:sp>
      <p:sp>
        <p:nvSpPr>
          <p:cNvPr id="55" name="Text Box 16"/>
          <p:cNvSpPr txBox="1">
            <a:spLocks noChangeArrowheads="1"/>
          </p:cNvSpPr>
          <p:nvPr/>
        </p:nvSpPr>
        <p:spPr bwMode="auto">
          <a:xfrm>
            <a:off x="498754" y="3771904"/>
            <a:ext cx="10055690" cy="3726106"/>
          </a:xfrm>
          <a:prstGeom prst="rect">
            <a:avLst/>
          </a:prstGeom>
          <a:solidFill>
            <a:schemeClr val="bg1"/>
          </a:solidFill>
          <a:ln w="38100">
            <a:solidFill>
              <a:srgbClr val="00539F"/>
            </a:solidFill>
            <a:miter lim="800000"/>
            <a:headEnd/>
            <a:tailEnd/>
          </a:ln>
        </p:spPr>
        <p:txBody>
          <a:bodyPr lIns="349601" tIns="349601" rIns="349601" bIns="349601"/>
          <a:lstStyle/>
          <a:p>
            <a:pPr defTabSz="438966"/>
            <a:endParaRPr lang="en-US" sz="1600" dirty="0">
              <a:latin typeface="Calibri" panose="020F0502020204030204" pitchFamily="34" charset="0"/>
              <a:cs typeface="Calibri" panose="020F0502020204030204" pitchFamily="34" charset="0"/>
            </a:endParaRPr>
          </a:p>
          <a:p>
            <a:pPr defTabSz="438966"/>
            <a:r>
              <a:rPr lang="en-US" sz="1600" dirty="0">
                <a:latin typeface="Calibri" panose="020F0502020204030204" pitchFamily="34" charset="0"/>
                <a:cs typeface="Calibri" panose="020F0502020204030204" pitchFamily="34" charset="0"/>
              </a:rPr>
              <a:t>Cellular automata (CAs) are discrete models of computation which can use a relatively small set of pre-defined rules to simulate seemingly arbitrarily complex systems. Certain rules have even been shown to be Turing complete. Due to their inherent similarity to self-organizing, biological organisms, there is some significant potential for using these models of computation, or some adaptation of them, to model real-life, cellular growth. </a:t>
            </a:r>
          </a:p>
          <a:p>
            <a:pPr defTabSz="438966"/>
            <a:endParaRPr lang="en-US" sz="1600" dirty="0">
              <a:latin typeface="Calibri" panose="020F0502020204030204" pitchFamily="34" charset="0"/>
              <a:cs typeface="Calibri" panose="020F0502020204030204" pitchFamily="34" charset="0"/>
            </a:endParaRPr>
          </a:p>
          <a:p>
            <a:pPr defTabSz="438966"/>
            <a:r>
              <a:rPr lang="en-US" sz="1600" dirty="0">
                <a:latin typeface="Calibri" panose="020F0502020204030204" pitchFamily="34" charset="0"/>
                <a:cs typeface="Calibri" panose="020F0502020204030204" pitchFamily="34" charset="0"/>
              </a:rPr>
              <a:t>As these systems modeled by CAs are often too complex to be predictable, it can be useful to have a way of learning the underlying rule which governs the system. As such, there is much interest in using neural networks to try and learn such rules. </a:t>
            </a:r>
          </a:p>
          <a:p>
            <a:pPr defTabSz="438966"/>
            <a:endParaRPr lang="en-US" sz="1600" dirty="0">
              <a:latin typeface="Calibri" panose="020F0502020204030204" pitchFamily="34" charset="0"/>
              <a:cs typeface="Calibri" panose="020F0502020204030204" pitchFamily="34" charset="0"/>
            </a:endParaRPr>
          </a:p>
          <a:p>
            <a:pPr defTabSz="438966"/>
            <a:r>
              <a:rPr lang="en-US" sz="1600" dirty="0">
                <a:latin typeface="Calibri" panose="020F0502020204030204" pitchFamily="34" charset="0"/>
                <a:cs typeface="Calibri" panose="020F0502020204030204" pitchFamily="34" charset="0"/>
              </a:rPr>
              <a:t>Recent successes include a model which is capable of learning a set of “rules” to grow a target image starting from a single seed. In this work we explore some limitations of this initial model and present one possible extension of it to make it more analogous to real self-organizing organisms.</a:t>
            </a:r>
          </a:p>
          <a:p>
            <a:pPr defTabSz="438966"/>
            <a:endParaRPr lang="en-US" sz="1600" dirty="0">
              <a:latin typeface="Calibri" panose="020F0502020204030204" pitchFamily="34" charset="0"/>
              <a:cs typeface="Calibri" panose="020F0502020204030204" pitchFamily="34" charset="0"/>
            </a:endParaRPr>
          </a:p>
        </p:txBody>
      </p:sp>
      <p:sp>
        <p:nvSpPr>
          <p:cNvPr id="56" name="Text Box 17"/>
          <p:cNvSpPr txBox="1">
            <a:spLocks noChangeArrowheads="1"/>
          </p:cNvSpPr>
          <p:nvPr/>
        </p:nvSpPr>
        <p:spPr bwMode="auto">
          <a:xfrm>
            <a:off x="3348129" y="3502813"/>
            <a:ext cx="4393237"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Introduction</a:t>
            </a:r>
            <a:endParaRPr lang="en-US" sz="2400" dirty="0">
              <a:solidFill>
                <a:schemeClr val="bg1"/>
              </a:solidFill>
              <a:latin typeface="Myriad Pro Semibold"/>
              <a:cs typeface="Myriad Pro Semibold"/>
            </a:endParaRPr>
          </a:p>
        </p:txBody>
      </p:sp>
      <mc:AlternateContent xmlns:mc="http://schemas.openxmlformats.org/markup-compatibility/2006">
        <mc:Choice xmlns:a14="http://schemas.microsoft.com/office/drawing/2010/main" Requires="a14">
          <p:sp>
            <p:nvSpPr>
              <p:cNvPr id="57" name="Text Box 18"/>
              <p:cNvSpPr txBox="1">
                <a:spLocks noChangeArrowheads="1"/>
              </p:cNvSpPr>
              <p:nvPr/>
            </p:nvSpPr>
            <p:spPr bwMode="auto">
              <a:xfrm>
                <a:off x="11173427" y="3771903"/>
                <a:ext cx="10119360" cy="10763545"/>
              </a:xfrm>
              <a:prstGeom prst="rect">
                <a:avLst/>
              </a:prstGeom>
              <a:solidFill>
                <a:schemeClr val="bg1"/>
              </a:solidFill>
              <a:ln w="38100">
                <a:solidFill>
                  <a:srgbClr val="00539F"/>
                </a:solidFill>
                <a:miter lim="800000"/>
                <a:headEnd/>
                <a:tailEnd/>
              </a:ln>
            </p:spPr>
            <p:txBody>
              <a:bodyPr lIns="349601" tIns="349601" rIns="349601" bIns="349601"/>
              <a:lstStyle/>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most direct influence for this project comes from “Growing Neural Cellular Automata” (</a:t>
                </a:r>
                <a:r>
                  <a:rPr lang="en-US" sz="1600" i="1" dirty="0">
                    <a:latin typeface="Calibri" panose="020F0502020204030204" pitchFamily="34" charset="0"/>
                    <a:cs typeface="Calibri" panose="020F0502020204030204" pitchFamily="34" charset="0"/>
                  </a:rPr>
                  <a:t>Distill</a:t>
                </a:r>
                <a:r>
                  <a:rPr lang="en-US" sz="1600" dirty="0">
                    <a:latin typeface="Calibri" panose="020F0502020204030204" pitchFamily="34" charset="0"/>
                    <a:cs typeface="Calibri" panose="020F0502020204030204" pitchFamily="34" charset="0"/>
                  </a:rPr>
                  <a:t>, 2020). This work pioneers the idea of using a small, single neural network that is applied repeatedly over a series of discrete time steps to grow the final target pattern (which, in this case, is a single image). The relevant model parameters are then updated accordingly via backpropagation-through-time.  The basic training scheme of the network is shown below:</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Note that each green rectangle in this graphic is the same neural network being applied repeatedly to the output of the previous iteration. This novel approach to designing a training sequence allows for the neural network to fully encode for a single set of rules, which is very analogous to a cellular automata which uses a single set of rules to evolve a simulation. The neural network itself looks like this:</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In the graphic above we can see that three hardcoded filters are applied to every 3x3 neighbourhood patch of the input image to produce a perception vector. This vector is then passed into a standard dense layer to produce an update for the center pixel of that patch (not visualized). The only learnable parameters of the model are in the standard dense layer. Notably, a cell’s update is calculated solely according to the information of its immediate neighbours. This constraint on information acquisition through local message-passing is one of the main features of this network which make it analogous to that of a standard cellular automata model.</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While this approach works quite well when growing the target image in its original orientation, it performs rather poorly upon rotations in </a:t>
                </a:r>
                <a14:m>
                  <m:oMath xmlns:m="http://schemas.openxmlformats.org/officeDocument/2006/math">
                    <m:r>
                      <a:rPr lang="en-US" sz="1600" i="1" dirty="0" smtClean="0">
                        <a:latin typeface="Cambria Math" panose="02040503050406030204" pitchFamily="18" charset="0"/>
                        <a:cs typeface="Calibri" panose="020F0502020204030204" pitchFamily="34" charset="0"/>
                      </a:rPr>
                      <m:t>𝑆𝑂</m:t>
                    </m:r>
                    <m:r>
                      <a:rPr lang="en-US" sz="1600" i="1" dirty="0" smtClean="0">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A follow-up paper by the same authors,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“Growing Isotropic Neural Cellular Automata,” discusses an improvement over this original model by modifying the loss function to construct an isotropic neural network. </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mc:Choice>
        <mc:Fallback>
          <p:sp>
            <p:nvSpPr>
              <p:cNvPr id="57" name="Text Box 18"/>
              <p:cNvSpPr txBox="1">
                <a:spLocks noRot="1" noChangeAspect="1" noMove="1" noResize="1" noEditPoints="1" noAdjustHandles="1" noChangeArrowheads="1" noChangeShapeType="1" noTextEdit="1"/>
              </p:cNvSpPr>
              <p:nvPr/>
            </p:nvSpPr>
            <p:spPr bwMode="auto">
              <a:xfrm>
                <a:off x="11173427" y="3771903"/>
                <a:ext cx="10119360" cy="10763545"/>
              </a:xfrm>
              <a:prstGeom prst="rect">
                <a:avLst/>
              </a:prstGeom>
              <a:blipFill>
                <a:blip r:embed="rId4"/>
                <a:stretch>
                  <a:fillRect/>
                </a:stretch>
              </a:blipFill>
              <a:ln w="38100">
                <a:solidFill>
                  <a:srgbClr val="00539F"/>
                </a:solidFill>
                <a:miter lim="800000"/>
                <a:headEnd/>
                <a:tailEnd/>
              </a:ln>
            </p:spPr>
            <p:txBody>
              <a:bodyPr/>
              <a:lstStyle/>
              <a:p>
                <a:r>
                  <a:rPr lang="en-US">
                    <a:noFill/>
                  </a:rPr>
                  <a:t> </a:t>
                </a:r>
              </a:p>
            </p:txBody>
          </p:sp>
        </mc:Fallback>
      </mc:AlternateContent>
      <p:sp>
        <p:nvSpPr>
          <p:cNvPr id="58" name="Text Box 19"/>
          <p:cNvSpPr txBox="1">
            <a:spLocks noChangeArrowheads="1"/>
          </p:cNvSpPr>
          <p:nvPr/>
        </p:nvSpPr>
        <p:spPr bwMode="auto">
          <a:xfrm>
            <a:off x="14142022" y="3502813"/>
            <a:ext cx="4413698"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Related Work</a:t>
            </a:r>
            <a:endParaRPr lang="en-US" sz="2400" dirty="0">
              <a:solidFill>
                <a:schemeClr val="bg1"/>
              </a:solidFill>
              <a:latin typeface="Myriad Pro Semibold"/>
              <a:cs typeface="Myriad Pro Semibold"/>
            </a:endParaRPr>
          </a:p>
        </p:txBody>
      </p:sp>
      <mc:AlternateContent xmlns:mc="http://schemas.openxmlformats.org/markup-compatibility/2006">
        <mc:Choice xmlns:a14="http://schemas.microsoft.com/office/drawing/2010/main" Requires="a14">
          <p:sp>
            <p:nvSpPr>
              <p:cNvPr id="50" name="Text Box 6"/>
              <p:cNvSpPr txBox="1">
                <a:spLocks noChangeArrowheads="1"/>
              </p:cNvSpPr>
              <p:nvPr/>
            </p:nvSpPr>
            <p:spPr bwMode="auto">
              <a:xfrm>
                <a:off x="11144728" y="15120387"/>
                <a:ext cx="10148059" cy="7934373"/>
              </a:xfrm>
              <a:prstGeom prst="rect">
                <a:avLst/>
              </a:prstGeom>
              <a:solidFill>
                <a:schemeClr val="bg1"/>
              </a:solidFill>
              <a:ln w="38100">
                <a:solidFill>
                  <a:srgbClr val="00539F"/>
                </a:solidFill>
                <a:miter lim="800000"/>
                <a:headEnd/>
                <a:tailEnd/>
              </a:ln>
            </p:spPr>
            <p:txBody>
              <a:bodyPr lIns="349601" tIns="349601" rIns="349601" bIns="349601"/>
              <a:lstStyle/>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To construct an </a:t>
                </a:r>
                <a:r>
                  <a:rPr lang="en-US" sz="1600" i="1" dirty="0">
                    <a:latin typeface="Calibri" panose="020F0502020204030204" pitchFamily="34" charset="0"/>
                    <a:cs typeface="Calibri" panose="020F0502020204030204" pitchFamily="34" charset="0"/>
                  </a:rPr>
                  <a:t>invariant</a:t>
                </a:r>
                <a:r>
                  <a:rPr lang="en-US" sz="1600" dirty="0">
                    <a:latin typeface="Calibri" panose="020F0502020204030204" pitchFamily="34" charset="0"/>
                    <a:cs typeface="Calibri" panose="020F0502020204030204" pitchFamily="34" charset="0"/>
                  </a:rPr>
                  <a:t> convolutional layer, we use the e2cnn library.</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first define how we want our feature fields to transform (as in, the representation according to which our fields will transform).</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As we are working with images in 2D, we model the scalar pixel values by the trivial representation, which maps every scalar to itself ⇒</a:t>
                </a:r>
                <a14:m>
                  <m:oMath xmlns:m="http://schemas.openxmlformats.org/officeDocument/2006/math">
                    <m:r>
                      <a:rPr lang="en-US" sz="1600" b="0" i="0" smtClean="0">
                        <a:latin typeface="Cambria Math" panose="02040503050406030204" pitchFamily="18" charset="0"/>
                        <a:ea typeface="Cambria Math" panose="02040503050406030204" pitchFamily="18" charset="0"/>
                        <a:cs typeface="Calibri" panose="020F0502020204030204" pitchFamily="34" charset="0"/>
                      </a:rPr>
                      <m:t> </m:t>
                    </m:r>
                    <m:sSub>
                      <m:sSubPr>
                        <m:ctrlPr>
                          <a:rPr lang="en-US"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b="0" i="1" smtClean="0">
                            <a:latin typeface="Cambria Math" panose="02040503050406030204" pitchFamily="18" charset="0"/>
                            <a:ea typeface="Cambria Math" panose="02040503050406030204" pitchFamily="18" charset="0"/>
                            <a:cs typeface="Calibri" panose="020F0502020204030204" pitchFamily="34" charset="0"/>
                          </a:rPr>
                          <m:t>𝑡𝑟𝑖𝑣𝑖𝑎𝑙</m:t>
                        </m:r>
                      </m:sub>
                    </m:sSub>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𝐺𝐿</m:t>
                    </m:r>
                    <m:r>
                      <a:rPr lang="en-US" sz="1600" b="0" i="1" smtClean="0">
                        <a:latin typeface="Cambria Math" panose="02040503050406030204" pitchFamily="18" charset="0"/>
                        <a:ea typeface="Cambria Math" panose="02040503050406030204" pitchFamily="18" charset="0"/>
                        <a:cs typeface="Calibri" panose="020F0502020204030204" pitchFamily="34" charset="0"/>
                      </a:rPr>
                      <m:t>(1)</m:t>
                    </m:r>
                  </m:oMath>
                </a14:m>
                <a:r>
                  <a:rPr lang="en-US" sz="1600" dirty="0">
                    <a:latin typeface="Calibri" panose="020F0502020204030204" pitchFamily="34" charset="0"/>
                    <a:cs typeface="Calibri" panose="020F0502020204030204" pitchFamily="34" charset="0"/>
                  </a:rPr>
                  <a:t>. This defines the input field type.</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also need to select the representations according to which the internal (hidden) layers of the model will transform.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For greater expressivity we choose features which transform under the regular representation ⇒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b="0" i="1" smtClean="0">
                            <a:latin typeface="Cambria Math" panose="02040503050406030204" pitchFamily="18" charset="0"/>
                            <a:ea typeface="Cambria Math" panose="02040503050406030204" pitchFamily="18" charset="0"/>
                            <a:cs typeface="Calibri" panose="020F0502020204030204" pitchFamily="34" charset="0"/>
                          </a:rPr>
                          <m:t>𝑟𝑒𝑔𝑢𝑙𝑎𝑟</m:t>
                        </m:r>
                      </m:sub>
                    </m:sSub>
                    <m:r>
                      <a:rPr lang="en-US" sz="1600" b="0" i="1" smtClean="0">
                        <a:latin typeface="Cambria Math" panose="02040503050406030204" pitchFamily="18" charset="0"/>
                        <a:ea typeface="Cambria Math" panose="02040503050406030204" pitchFamily="18" charset="0"/>
                        <a:cs typeface="Calibri" panose="020F0502020204030204" pitchFamily="34" charset="0"/>
                      </a:rPr>
                      <m:t>:</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 →</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𝐺𝐿</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ℝ</m:t>
                        </m:r>
                      </m:e>
                      <m:sup>
                        <m:d>
                          <m:dPr>
                            <m:begChr m:val="|"/>
                            <m:endChr m:val="|"/>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e>
                        </m:d>
                      </m:sup>
                    </m:s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as they can encode for any function on the group. The regular representation is also a good choice because it decomposes into the direct sum of all the irreducible representations of a group.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In practice, we can stack these feature fields transforming under the regular representation for more expressive power (this is analogous to augmenting the number of hidden channels in a conventional neural layer).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A hidden feature space thus contains multiple feature fields, with each transforming under the regular representation. The full feature space, </a:t>
                </a:r>
                <a14:m>
                  <m:oMath xmlns:m="http://schemas.openxmlformats.org/officeDocument/2006/math">
                    <m:r>
                      <a:rPr lang="en-US" sz="1600" b="0" i="1" smtClean="0">
                        <a:latin typeface="Cambria Math" panose="02040503050406030204" pitchFamily="18" charset="0"/>
                        <a:cs typeface="Calibri" panose="020F0502020204030204" pitchFamily="34" charset="0"/>
                      </a:rPr>
                      <m:t>𝑓</m:t>
                    </m:r>
                    <m:r>
                      <a:rPr lang="en-US" sz="1600" b="0" i="1" smtClean="0">
                        <a:latin typeface="Cambria Math" panose="02040503050406030204" pitchFamily="18" charset="0"/>
                        <a:cs typeface="Calibri" panose="020F0502020204030204" pitchFamily="34" charset="0"/>
                      </a:rPr>
                      <m:t> : </m:t>
                    </m:r>
                    <m:sSup>
                      <m:sSupPr>
                        <m:ctrlPr>
                          <a:rPr lang="en-US" sz="1600" b="0" i="1" smtClean="0">
                            <a:latin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ℝ</m:t>
                        </m:r>
                      </m:e>
                      <m:sup>
                        <m:r>
                          <a:rPr lang="en-US" sz="1600" b="0" i="1" smtClean="0">
                            <a:latin typeface="Cambria Math" panose="02040503050406030204" pitchFamily="18" charset="0"/>
                            <a:cs typeface="Calibri" panose="020F0502020204030204" pitchFamily="34" charset="0"/>
                          </a:rPr>
                          <m:t>2</m:t>
                        </m:r>
                      </m:sup>
                    </m:sSup>
                    <m:r>
                      <a:rPr lang="en-US" sz="16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6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600" b="0" i="1" smtClean="0">
                            <a:latin typeface="Cambria Math" panose="02040503050406030204" pitchFamily="18" charset="0"/>
                            <a:ea typeface="Cambria Math" panose="02040503050406030204" pitchFamily="18" charset="0"/>
                            <a:cs typeface="Calibri" panose="020F0502020204030204" pitchFamily="34" charset="0"/>
                          </a:rPr>
                          <m:t>ℝ</m:t>
                        </m:r>
                      </m:e>
                      <m:sup>
                        <m:r>
                          <a:rPr lang="en-US" sz="1600" b="0" i="1" smtClean="0">
                            <a:latin typeface="Cambria Math" panose="02040503050406030204" pitchFamily="18" charset="0"/>
                            <a:ea typeface="Cambria Math" panose="02040503050406030204" pitchFamily="18" charset="0"/>
                            <a:cs typeface="Calibri" panose="020F0502020204030204" pitchFamily="34" charset="0"/>
                          </a:rPr>
                          <m:t>2|</m:t>
                        </m:r>
                        <m:r>
                          <a:rPr lang="en-US" sz="1600" b="0" i="1" smtClean="0">
                            <a:latin typeface="Cambria Math" panose="02040503050406030204" pitchFamily="18" charset="0"/>
                            <a:ea typeface="Cambria Math" panose="02040503050406030204" pitchFamily="18" charset="0"/>
                            <a:cs typeface="Calibri" panose="020F0502020204030204" pitchFamily="34" charset="0"/>
                          </a:rPr>
                          <m:t>𝐺</m:t>
                        </m:r>
                        <m:r>
                          <a:rPr lang="en-US" sz="1600" b="0"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sz="1600" dirty="0">
                    <a:latin typeface="Calibri" panose="020F0502020204030204" pitchFamily="34" charset="0"/>
                    <a:cs typeface="Calibri" panose="020F0502020204030204" pitchFamily="34" charset="0"/>
                  </a:rPr>
                  <a:t>, then transforms under the direct sum of these regular representations:</a:t>
                </a:r>
              </a:p>
              <a:p>
                <a:pPr algn="just"/>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i="1" smtClean="0">
                              <a:latin typeface="Cambria Math" panose="02040503050406030204" pitchFamily="18" charset="0"/>
                              <a:ea typeface="Cambria Math" panose="02040503050406030204" pitchFamily="18" charset="0"/>
                              <a:cs typeface="Calibri" panose="020F0502020204030204" pitchFamily="34" charset="0"/>
                            </a:rPr>
                            <m:t>𝜌</m:t>
                          </m:r>
                        </m:e>
                        <m:sub>
                          <m:r>
                            <a:rPr lang="en-US" sz="1600" b="0" i="1" smtClean="0">
                              <a:latin typeface="Cambria Math" panose="02040503050406030204" pitchFamily="18" charset="0"/>
                              <a:cs typeface="Calibri" panose="020F0502020204030204" pitchFamily="34" charset="0"/>
                            </a:rPr>
                            <m:t>𝑟𝑒𝑔𝑢𝑙𝑎𝑟</m:t>
                          </m:r>
                        </m:sub>
                      </m:sSub>
                      <m:r>
                        <a:rPr lang="en-US" sz="1600" b="0" i="1" smtClean="0">
                          <a:latin typeface="Cambria Math" panose="02040503050406030204" pitchFamily="18" charset="0"/>
                          <a:cs typeface="Calibri" panose="020F0502020204030204" pitchFamily="34" charset="0"/>
                        </a:rPr>
                        <m:t>=</m:t>
                      </m:r>
                      <m:d>
                        <m:dPr>
                          <m:begChr m:val="["/>
                          <m:endChr m:val="]"/>
                          <m:ctrlPr>
                            <a:rPr lang="en-US" sz="1600" b="0" i="1" smtClean="0">
                              <a:latin typeface="Cambria Math" panose="02040503050406030204" pitchFamily="18" charset="0"/>
                              <a:cs typeface="Calibri" panose="020F0502020204030204" pitchFamily="34" charset="0"/>
                            </a:rPr>
                          </m:ctrlPr>
                        </m:dPr>
                        <m:e>
                          <m:m>
                            <m:mPr>
                              <m:mcs>
                                <m:mc>
                                  <m:mcPr>
                                    <m:count m:val="2"/>
                                    <m:mcJc m:val="center"/>
                                  </m:mcPr>
                                </m:mc>
                              </m:mcs>
                              <m:ctrlPr>
                                <a:rPr lang="en-US" sz="1600" b="0" i="1" smtClean="0">
                                  <a:latin typeface="Cambria Math" panose="02040503050406030204" pitchFamily="18" charset="0"/>
                                  <a:cs typeface="Calibri" panose="020F0502020204030204" pitchFamily="34" charset="0"/>
                                </a:rPr>
                              </m:ctrlPr>
                            </m:mPr>
                            <m:mr>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i="1">
                                        <a:latin typeface="Cambria Math" panose="02040503050406030204" pitchFamily="18" charset="0"/>
                                        <a:cs typeface="Calibri" panose="020F0502020204030204" pitchFamily="34" charset="0"/>
                                      </a:rPr>
                                      <m:t>𝑟𝑒𝑔𝑢𝑙𝑎𝑟</m:t>
                                    </m:r>
                                  </m:sub>
                                </m:sSub>
                              </m:e>
                              <m:e>
                                <m:r>
                                  <a:rPr lang="en-US" sz="1600" b="0" i="1" smtClean="0">
                                    <a:latin typeface="Cambria Math" panose="02040503050406030204" pitchFamily="18" charset="0"/>
                                    <a:cs typeface="Calibri" panose="020F0502020204030204" pitchFamily="34" charset="0"/>
                                  </a:rPr>
                                  <m:t>0</m:t>
                                </m:r>
                              </m:e>
                            </m:mr>
                            <m:mr>
                              <m:e>
                                <m:r>
                                  <a:rPr lang="en-US" sz="1600" b="0" i="1" smtClean="0">
                                    <a:latin typeface="Cambria Math" panose="02040503050406030204" pitchFamily="18" charset="0"/>
                                    <a:cs typeface="Calibri" panose="020F0502020204030204" pitchFamily="34" charset="0"/>
                                  </a:rPr>
                                  <m:t>0</m:t>
                                </m:r>
                              </m:e>
                              <m:e>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i="1">
                                        <a:latin typeface="Cambria Math" panose="02040503050406030204" pitchFamily="18" charset="0"/>
                                        <a:cs typeface="Calibri" panose="020F0502020204030204" pitchFamily="34" charset="0"/>
                                      </a:rPr>
                                      <m:t>𝑟𝑒𝑔𝑢𝑙𝑎𝑟</m:t>
                                    </m:r>
                                  </m:sub>
                                </m:sSub>
                              </m:e>
                            </m:mr>
                          </m:m>
                        </m:e>
                      </m:d>
                      <m:r>
                        <a:rPr lang="en-US" sz="1600" b="0" i="1" smtClean="0">
                          <a:latin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i="1">
                              <a:latin typeface="Cambria Math" panose="02040503050406030204" pitchFamily="18" charset="0"/>
                              <a:cs typeface="Calibri" panose="020F0502020204030204" pitchFamily="34" charset="0"/>
                            </a:rPr>
                            <m:t>𝑟𝑒𝑔𝑢𝑙𝑎𝑟</m:t>
                          </m:r>
                        </m:sub>
                      </m:sSub>
                      <m:r>
                        <a:rPr lang="en-US" sz="1600" i="1" smtClean="0">
                          <a:latin typeface="Cambria Math" panose="02040503050406030204" pitchFamily="18" charset="0"/>
                          <a:ea typeface="Cambria Math" panose="02040503050406030204" pitchFamily="18" charset="0"/>
                          <a:cs typeface="Calibri" panose="020F0502020204030204" pitchFamily="34" charset="0"/>
                        </a:rPr>
                        <m:t>⊕</m:t>
                      </m:r>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ea typeface="Cambria Math" panose="02040503050406030204" pitchFamily="18" charset="0"/>
                              <a:cs typeface="Calibri" panose="020F0502020204030204" pitchFamily="34" charset="0"/>
                            </a:rPr>
                            <m:t>𝜌</m:t>
                          </m:r>
                        </m:e>
                        <m:sub>
                          <m:r>
                            <a:rPr lang="en-US" sz="1600" i="1">
                              <a:latin typeface="Cambria Math" panose="02040503050406030204" pitchFamily="18" charset="0"/>
                              <a:cs typeface="Calibri" panose="020F0502020204030204" pitchFamily="34" charset="0"/>
                            </a:rPr>
                            <m:t>𝑟𝑒𝑔𝑢𝑙𝑎𝑟</m:t>
                          </m:r>
                        </m:sub>
                      </m:sSub>
                    </m:oMath>
                  </m:oMathPara>
                </a14:m>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Lastly, the regular representation does not output scalar values, and since we want our perception vector to be passed into a standard MLP, we must map the output of the regular representation to a scalar field to produce invariant predictions. This is done by a group pooling operation.</a:t>
                </a:r>
              </a:p>
            </p:txBody>
          </p:sp>
        </mc:Choice>
        <mc:Fallback>
          <p:sp>
            <p:nvSpPr>
              <p:cNvPr id="50" name="Text Box 6"/>
              <p:cNvSpPr txBox="1">
                <a:spLocks noRot="1" noChangeAspect="1" noMove="1" noResize="1" noEditPoints="1" noAdjustHandles="1" noChangeArrowheads="1" noChangeShapeType="1" noTextEdit="1"/>
              </p:cNvSpPr>
              <p:nvPr/>
            </p:nvSpPr>
            <p:spPr bwMode="auto">
              <a:xfrm>
                <a:off x="11144728" y="15120387"/>
                <a:ext cx="10148059" cy="7934373"/>
              </a:xfrm>
              <a:prstGeom prst="rect">
                <a:avLst/>
              </a:prstGeom>
              <a:blipFill>
                <a:blip r:embed="rId5"/>
                <a:stretch>
                  <a:fillRect/>
                </a:stretch>
              </a:blipFill>
              <a:ln w="38100">
                <a:solidFill>
                  <a:srgbClr val="00539F"/>
                </a:solidFill>
                <a:miter lim="800000"/>
                <a:headEnd/>
                <a:tailEnd/>
              </a:ln>
            </p:spPr>
            <p:txBody>
              <a:bodyPr/>
              <a:lstStyle/>
              <a:p>
                <a:r>
                  <a:rPr lang="en-US">
                    <a:noFill/>
                  </a:rPr>
                  <a:t> </a:t>
                </a:r>
              </a:p>
            </p:txBody>
          </p:sp>
        </mc:Fallback>
      </mc:AlternateContent>
      <p:sp>
        <p:nvSpPr>
          <p:cNvPr id="59" name="Text Box 20"/>
          <p:cNvSpPr txBox="1">
            <a:spLocks noChangeArrowheads="1"/>
          </p:cNvSpPr>
          <p:nvPr/>
        </p:nvSpPr>
        <p:spPr bwMode="auto">
          <a:xfrm>
            <a:off x="13807650" y="14828278"/>
            <a:ext cx="4375447"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Methods</a:t>
            </a:r>
            <a:endParaRPr lang="en-US" sz="2400" dirty="0">
              <a:solidFill>
                <a:schemeClr val="bg1"/>
              </a:solidFill>
              <a:latin typeface="Myriad Pro Semibold"/>
              <a:cs typeface="Myriad Pro Semibold"/>
            </a:endParaRPr>
          </a:p>
        </p:txBody>
      </p:sp>
      <mc:AlternateContent xmlns:mc="http://schemas.openxmlformats.org/markup-compatibility/2006">
        <mc:Choice xmlns:a14="http://schemas.microsoft.com/office/drawing/2010/main" Requires="a14">
          <p:sp>
            <p:nvSpPr>
              <p:cNvPr id="64" name="Text Box 2"/>
              <p:cNvSpPr txBox="1">
                <a:spLocks noChangeArrowheads="1"/>
              </p:cNvSpPr>
              <p:nvPr/>
            </p:nvSpPr>
            <p:spPr bwMode="auto">
              <a:xfrm>
                <a:off x="11144728" y="23720062"/>
                <a:ext cx="10148059" cy="4820320"/>
              </a:xfrm>
              <a:prstGeom prst="rect">
                <a:avLst/>
              </a:prstGeom>
              <a:solidFill>
                <a:schemeClr val="bg1"/>
              </a:solidFill>
              <a:ln w="38100">
                <a:solidFill>
                  <a:srgbClr val="00539F"/>
                </a:solidFill>
                <a:miter lim="800000"/>
                <a:headEnd/>
                <a:tailEnd/>
              </a:ln>
            </p:spPr>
            <p:txBody>
              <a:bodyPr lIns="349601" tIns="694944" rIns="349601" bIns="349601"/>
              <a:lstStyle/>
              <a:p>
                <a:pPr algn="just"/>
                <a:r>
                  <a:rPr lang="en-US" sz="1600" dirty="0">
                    <a:latin typeface="Calibri" panose="020F0502020204030204" pitchFamily="34" charset="0"/>
                    <a:cs typeface="Calibri" panose="020F0502020204030204" pitchFamily="34" charset="0"/>
                  </a:rPr>
                  <a:t>We succeed in constructing a neural network that is equivariant under a small subgroup of </a:t>
                </a:r>
                <a14:m>
                  <m:oMath xmlns:m="http://schemas.openxmlformats.org/officeDocument/2006/math">
                    <m:r>
                      <a:rPr lang="en-US" sz="1600" b="0" i="1" smtClean="0">
                        <a:latin typeface="Cambria Math" panose="02040503050406030204" pitchFamily="18" charset="0"/>
                        <a:cs typeface="Calibri" panose="020F0502020204030204" pitchFamily="34" charset="0"/>
                      </a:rPr>
                      <m:t>𝑆𝑂</m:t>
                    </m:r>
                    <m:r>
                      <a:rPr lang="en-US" sz="1600" b="0" i="1" smtClean="0">
                        <a:latin typeface="Cambria Math" panose="02040503050406030204" pitchFamily="18" charset="0"/>
                        <a:cs typeface="Calibri" panose="020F0502020204030204" pitchFamily="34" charset="0"/>
                      </a:rPr>
                      <m:t>(2)</m:t>
                    </m:r>
                  </m:oMath>
                </a14:m>
                <a:r>
                  <a:rPr lang="en-US" sz="1600" dirty="0">
                    <a:latin typeface="Calibri" panose="020F0502020204030204" pitchFamily="34" charset="0"/>
                    <a:cs typeface="Calibri" panose="020F0502020204030204" pitchFamily="34" charset="0"/>
                  </a:rPr>
                  <a:t>, namely, the cyclic group of rotations isomorphic to the group of integers modulo </a:t>
                </a:r>
                <a14:m>
                  <m:oMath xmlns:m="http://schemas.openxmlformats.org/officeDocument/2006/math">
                    <m:r>
                      <a:rPr lang="en-US" sz="1600" b="0" i="1" smtClean="0">
                        <a:latin typeface="Cambria Math" panose="02040503050406030204" pitchFamily="18" charset="0"/>
                        <a:cs typeface="Calibri" panose="020F0502020204030204" pitchFamily="34" charset="0"/>
                      </a:rPr>
                      <m:t>𝑁</m:t>
                    </m:r>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However, our model works well on rotations which do not require interpolation but performs quite poorly otherwise.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As expected, we observe better performance from the models trained to exhibit equivariance under smaller groups than for larger groups. Specifically, between the groups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and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8</m:t>
                        </m:r>
                      </m:sub>
                    </m:sSub>
                  </m:oMath>
                </a14:m>
                <a:r>
                  <a:rPr lang="en-US" sz="1600" dirty="0">
                    <a:latin typeface="Calibri" panose="020F0502020204030204" pitchFamily="34" charset="0"/>
                    <a:cs typeface="Calibri" panose="020F0502020204030204" pitchFamily="34" charset="0"/>
                  </a:rPr>
                  <a:t>, the reconstruction loss is consistently lower for the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𝐶</m:t>
                        </m:r>
                      </m:e>
                      <m:sub>
                        <m:r>
                          <a:rPr lang="en-US"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case. Although we try augmenting the model’s expressive power by using more stacked feature fields in the hidden layer, the performance does not seem to significantly improve. </a:t>
                </a: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There are other things we could try, such as using feature fields which transform under different representations (note that we can also stack feature fields transforming under multiple different transformations together). However, a major source of the interpolation issue which we observe is likely due to the small 3x3 neighbourhood. It is simply too…</a:t>
                </a:r>
              </a:p>
            </p:txBody>
          </p:sp>
        </mc:Choice>
        <mc:Fallback>
          <p:sp>
            <p:nvSpPr>
              <p:cNvPr id="64" name="Text Box 2"/>
              <p:cNvSpPr txBox="1">
                <a:spLocks noRot="1" noChangeAspect="1" noMove="1" noResize="1" noEditPoints="1" noAdjustHandles="1" noChangeArrowheads="1" noChangeShapeType="1" noTextEdit="1"/>
              </p:cNvSpPr>
              <p:nvPr/>
            </p:nvSpPr>
            <p:spPr bwMode="auto">
              <a:xfrm>
                <a:off x="11144728" y="23720062"/>
                <a:ext cx="10148059" cy="4820320"/>
              </a:xfrm>
              <a:prstGeom prst="rect">
                <a:avLst/>
              </a:prstGeom>
              <a:blipFill>
                <a:blip r:embed="rId6"/>
                <a:stretch>
                  <a:fillRect/>
                </a:stretch>
              </a:blipFill>
              <a:ln w="38100">
                <a:solidFill>
                  <a:srgbClr val="00539F"/>
                </a:solidFill>
                <a:miter lim="800000"/>
                <a:headEnd/>
                <a:tailEnd/>
              </a:ln>
            </p:spPr>
            <p:txBody>
              <a:bodyPr/>
              <a:lstStyle/>
              <a:p>
                <a:r>
                  <a:rPr lang="en-US">
                    <a:noFill/>
                  </a:rPr>
                  <a:t> </a:t>
                </a:r>
              </a:p>
            </p:txBody>
          </p:sp>
        </mc:Fallback>
      </mc:AlternateContent>
      <p:sp>
        <p:nvSpPr>
          <p:cNvPr id="65" name="Text Box 25"/>
          <p:cNvSpPr txBox="1">
            <a:spLocks noChangeArrowheads="1"/>
          </p:cNvSpPr>
          <p:nvPr/>
        </p:nvSpPr>
        <p:spPr bwMode="auto">
          <a:xfrm>
            <a:off x="13357437" y="23450968"/>
            <a:ext cx="5693940"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Conclusion</a:t>
            </a:r>
          </a:p>
        </p:txBody>
      </p:sp>
      <p:sp>
        <p:nvSpPr>
          <p:cNvPr id="66" name="Rectangle 65"/>
          <p:cNvSpPr/>
          <p:nvPr/>
        </p:nvSpPr>
        <p:spPr bwMode="auto">
          <a:xfrm>
            <a:off x="-6626" y="2894716"/>
            <a:ext cx="21945600" cy="119343"/>
          </a:xfrm>
          <a:prstGeom prst="rect">
            <a:avLst/>
          </a:prstGeom>
          <a:solidFill>
            <a:srgbClr val="FFD200"/>
          </a:solidFill>
          <a:ln w="9525" cap="flat" cmpd="sng" algn="ctr">
            <a:noFill/>
            <a:prstDash val="solid"/>
            <a:miter lim="800000"/>
            <a:headEnd type="none" w="med" len="med"/>
            <a:tailEnd type="none" w="med" len="med"/>
          </a:ln>
          <a:effectLst/>
        </p:spPr>
        <p:txBody>
          <a:bodyPr vert="horz" wrap="none" lIns="45720" tIns="22860" rIns="45720" bIns="22860" numCol="1" rtlCol="0" anchor="t" anchorCtr="0" compatLnSpc="1">
            <a:prstTxWarp prst="textNoShape">
              <a:avLst/>
            </a:prstTxWarp>
          </a:bodyPr>
          <a:lstStyle/>
          <a:p>
            <a:pPr defTabSz="437379"/>
            <a:endParaRPr lang="en-US" sz="1150"/>
          </a:p>
        </p:txBody>
      </p:sp>
      <p:sp>
        <p:nvSpPr>
          <p:cNvPr id="67" name="TextBox 66"/>
          <p:cNvSpPr txBox="1"/>
          <p:nvPr/>
        </p:nvSpPr>
        <p:spPr bwMode="auto">
          <a:xfrm>
            <a:off x="506122" y="547644"/>
            <a:ext cx="15489253" cy="884858"/>
          </a:xfrm>
          <a:prstGeom prst="rect">
            <a:avLst/>
          </a:prstGeom>
          <a:noFill/>
          <a:ln w="38100">
            <a:noFill/>
            <a:miter lim="800000"/>
            <a:headEnd/>
            <a:tailEnd/>
          </a:ln>
        </p:spPr>
        <p:txBody>
          <a:bodyPr wrap="square" lIns="0" tIns="0" rIns="0" bIns="0" rtlCol="0" anchor="t" anchorCtr="0">
            <a:spAutoFit/>
          </a:bodyPr>
          <a:lstStyle/>
          <a:p>
            <a:pPr marL="218292" indent="-218292" defTabSz="438966" eaLnBrk="0" hangingPunct="0">
              <a:defRPr/>
            </a:pPr>
            <a:r>
              <a:rPr lang="en-US" sz="5750" b="1" dirty="0">
                <a:solidFill>
                  <a:schemeClr val="bg1"/>
                </a:solidFill>
                <a:latin typeface="Myriad Pro"/>
                <a:cs typeface="Myriad Pro"/>
              </a:rPr>
              <a:t>Equivariant Lizard</a:t>
            </a:r>
          </a:p>
        </p:txBody>
      </p:sp>
      <p:sp>
        <p:nvSpPr>
          <p:cNvPr id="68" name="Rectangle 67"/>
          <p:cNvSpPr/>
          <p:nvPr/>
        </p:nvSpPr>
        <p:spPr>
          <a:xfrm>
            <a:off x="557915" y="1999446"/>
            <a:ext cx="15437459" cy="553998"/>
          </a:xfrm>
          <a:prstGeom prst="rect">
            <a:avLst/>
          </a:prstGeom>
        </p:spPr>
        <p:txBody>
          <a:bodyPr wrap="square">
            <a:spAutoFit/>
          </a:bodyPr>
          <a:lstStyle/>
          <a:p>
            <a:pPr marL="218292" indent="-218292" defTabSz="438966" eaLnBrk="0" hangingPunct="0">
              <a:defRPr/>
            </a:pPr>
            <a:r>
              <a:rPr lang="en-US" sz="3000" b="1" dirty="0">
                <a:solidFill>
                  <a:schemeClr val="bg1"/>
                </a:solidFill>
                <a:latin typeface="Myriad Pro Light"/>
                <a:cs typeface="Myriad Pro Light"/>
              </a:rPr>
              <a:t>Simeon Radev</a:t>
            </a:r>
          </a:p>
        </p:txBody>
      </p:sp>
      <mc:AlternateContent xmlns:mc="http://schemas.openxmlformats.org/markup-compatibility/2006">
        <mc:Choice xmlns:a14="http://schemas.microsoft.com/office/drawing/2010/main" Requires="a14">
          <p:sp>
            <p:nvSpPr>
              <p:cNvPr id="24" name="Text Box 2"/>
              <p:cNvSpPr txBox="1">
                <a:spLocks noChangeArrowheads="1"/>
              </p:cNvSpPr>
              <p:nvPr/>
            </p:nvSpPr>
            <p:spPr bwMode="auto">
              <a:xfrm>
                <a:off x="470126" y="17726310"/>
                <a:ext cx="10084318" cy="14616156"/>
              </a:xfrm>
              <a:prstGeom prst="rect">
                <a:avLst/>
              </a:prstGeom>
              <a:solidFill>
                <a:schemeClr val="bg1"/>
              </a:solidFill>
              <a:ln w="38100">
                <a:solidFill>
                  <a:srgbClr val="00539F"/>
                </a:solidFill>
                <a:miter lim="800000"/>
                <a:headEnd/>
                <a:tailEnd/>
              </a:ln>
            </p:spPr>
            <p:txBody>
              <a:bodyPr lIns="349601" tIns="349601" rIns="349601" bIns="349601"/>
              <a:lstStyle/>
              <a:p>
                <a:pPr algn="just"/>
                <a:endParaRPr lang="en-US" sz="1200" dirty="0"/>
              </a:p>
              <a:p>
                <a:pPr algn="just"/>
                <a:r>
                  <a:rPr lang="en-US" sz="1600" dirty="0">
                    <a:latin typeface="Calibri" panose="020F0502020204030204" pitchFamily="34" charset="0"/>
                    <a:cs typeface="Calibri" panose="020F0502020204030204" pitchFamily="34" charset="0"/>
                  </a:rPr>
                  <a:t>Our experiments mainly involve training our model on larger feature fields, and on the cyclic group with varying cardinalities. Though our main interest is the cyclic group of 90-degree rotations, we also explore our model’s performance when trained to be equivariant under the cyclic group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8</m:t>
                        </m:r>
                      </m:sub>
                    </m:sSub>
                    <m:r>
                      <a:rPr lang="en-US" sz="1600" b="0" i="0" smtClean="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endParaRPr lang="en-US" sz="1600" dirty="0">
                  <a:latin typeface="Calibri" panose="020F0502020204030204" pitchFamily="34" charset="0"/>
                  <a:cs typeface="Calibri" panose="020F0502020204030204" pitchFamily="34" charset="0"/>
                </a:endParaRPr>
              </a:p>
              <a:p>
                <a:pPr algn="just"/>
                <a:r>
                  <a:rPr lang="en-US" sz="1600" dirty="0">
                    <a:latin typeface="Calibri" panose="020F0502020204030204" pitchFamily="34" charset="0"/>
                    <a:cs typeface="Calibri" panose="020F0502020204030204" pitchFamily="34" charset="0"/>
                  </a:rPr>
                  <a:t>We also visualize the outputs of some of these models to qualitatively compare their performance, and their ability to exhibit equivariant properties. In general, we see that the models trained under equivariance constraints succeed for rotations that do not invoke interpolation effects.  </a:t>
                </a:r>
              </a:p>
            </p:txBody>
          </p:sp>
        </mc:Choice>
        <mc:Fallback>
          <p:sp>
            <p:nvSpPr>
              <p:cNvPr id="24" name="Text Box 2"/>
              <p:cNvSpPr txBox="1">
                <a:spLocks noRot="1" noChangeAspect="1" noMove="1" noResize="1" noEditPoints="1" noAdjustHandles="1" noChangeArrowheads="1" noChangeShapeType="1" noTextEdit="1"/>
              </p:cNvSpPr>
              <p:nvPr/>
            </p:nvSpPr>
            <p:spPr bwMode="auto">
              <a:xfrm>
                <a:off x="470126" y="17726310"/>
                <a:ext cx="10084318" cy="14616156"/>
              </a:xfrm>
              <a:prstGeom prst="rect">
                <a:avLst/>
              </a:prstGeom>
              <a:blipFill>
                <a:blip r:embed="rId7"/>
                <a:stretch>
                  <a:fillRect/>
                </a:stretch>
              </a:blipFill>
              <a:ln w="38100">
                <a:solidFill>
                  <a:srgbClr val="00539F"/>
                </a:solidFill>
                <a:miter lim="800000"/>
                <a:headEnd/>
                <a:tailEnd/>
              </a:ln>
            </p:spPr>
            <p:txBody>
              <a:bodyPr/>
              <a:lstStyle/>
              <a:p>
                <a:r>
                  <a:rPr lang="en-US">
                    <a:noFill/>
                  </a:rPr>
                  <a:t> </a:t>
                </a:r>
              </a:p>
            </p:txBody>
          </p:sp>
        </mc:Fallback>
      </mc:AlternateContent>
      <p:sp>
        <p:nvSpPr>
          <p:cNvPr id="61" name="Text Box 25"/>
          <p:cNvSpPr txBox="1">
            <a:spLocks noChangeArrowheads="1"/>
          </p:cNvSpPr>
          <p:nvPr/>
        </p:nvSpPr>
        <p:spPr bwMode="auto">
          <a:xfrm>
            <a:off x="3284947" y="17457217"/>
            <a:ext cx="4379377"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Experiments</a:t>
            </a:r>
            <a:endParaRPr lang="en-US" sz="2400" dirty="0">
              <a:solidFill>
                <a:schemeClr val="bg1"/>
              </a:solidFill>
              <a:latin typeface="Myriad Pro Semibold"/>
              <a:cs typeface="Myriad Pro Semibold"/>
            </a:endParaRPr>
          </a:p>
        </p:txBody>
      </p:sp>
      <p:pic>
        <p:nvPicPr>
          <p:cNvPr id="3" name="Picture 2" descr="Diagram, schematic&#10;&#10;Description automatically generated">
            <a:extLst>
              <a:ext uri="{FF2B5EF4-FFF2-40B4-BE49-F238E27FC236}">
                <a16:creationId xmlns:a16="http://schemas.microsoft.com/office/drawing/2014/main" id="{8E971D7D-25F1-DFEE-AB95-5ADC78A43ED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080077" y="648470"/>
            <a:ext cx="1720850" cy="1290955"/>
          </a:xfrm>
          <a:prstGeom prst="rect">
            <a:avLst/>
          </a:prstGeom>
        </p:spPr>
      </p:pic>
      <p:pic>
        <p:nvPicPr>
          <p:cNvPr id="10" name="Picture 9" descr="A diagram of a standard&#10;&#10;Description automatically generated with low confidence">
            <a:extLst>
              <a:ext uri="{FF2B5EF4-FFF2-40B4-BE49-F238E27FC236}">
                <a16:creationId xmlns:a16="http://schemas.microsoft.com/office/drawing/2014/main" id="{E96BD078-B6B2-CE5A-2F62-CF49DAE63F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65968" y="9040634"/>
            <a:ext cx="7534275" cy="2019300"/>
          </a:xfrm>
          <a:prstGeom prst="rect">
            <a:avLst/>
          </a:prstGeom>
        </p:spPr>
      </p:pic>
      <p:pic>
        <p:nvPicPr>
          <p:cNvPr id="12" name="Picture 11" descr="A picture containing text, screenshot, diagram, line&#10;&#10;Description automatically generated">
            <a:extLst>
              <a:ext uri="{FF2B5EF4-FFF2-40B4-BE49-F238E27FC236}">
                <a16:creationId xmlns:a16="http://schemas.microsoft.com/office/drawing/2014/main" id="{B2598165-0A7F-A587-7B33-C813CB3143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794582" y="5860395"/>
            <a:ext cx="6877050" cy="1724025"/>
          </a:xfrm>
          <a:prstGeom prst="rect">
            <a:avLst/>
          </a:prstGeom>
        </p:spPr>
      </p:pic>
      <p:pic>
        <p:nvPicPr>
          <p:cNvPr id="43" name="Picture 42" descr="A picture containing text, screenshot, plot, line&#10;&#10;Description automatically generated">
            <a:extLst>
              <a:ext uri="{FF2B5EF4-FFF2-40B4-BE49-F238E27FC236}">
                <a16:creationId xmlns:a16="http://schemas.microsoft.com/office/drawing/2014/main" id="{908058E5-D3FA-00D0-9DC3-7D951AE039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7766" y="19262765"/>
            <a:ext cx="4981619" cy="2219879"/>
          </a:xfrm>
          <a:prstGeom prst="rect">
            <a:avLst/>
          </a:prstGeom>
        </p:spPr>
      </p:pic>
      <p:pic>
        <p:nvPicPr>
          <p:cNvPr id="45" name="Picture 44" descr="Loss logs for C8">
            <a:extLst>
              <a:ext uri="{FF2B5EF4-FFF2-40B4-BE49-F238E27FC236}">
                <a16:creationId xmlns:a16="http://schemas.microsoft.com/office/drawing/2014/main" id="{97ABEABA-C0C3-2788-747B-38201333741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341488" y="21625238"/>
            <a:ext cx="5105132" cy="2219879"/>
          </a:xfrm>
          <a:prstGeom prst="rect">
            <a:avLst/>
          </a:prstGeom>
        </p:spPr>
      </p:pic>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0891F482-7137-8020-E0B1-D9D08F7BA121}"/>
                  </a:ext>
                </a:extLst>
              </p:cNvPr>
              <p:cNvSpPr txBox="1"/>
              <p:nvPr/>
            </p:nvSpPr>
            <p:spPr bwMode="auto">
              <a:xfrm>
                <a:off x="6102350" y="19417555"/>
                <a:ext cx="3911912" cy="1477328"/>
              </a:xfrm>
              <a:prstGeom prst="rect">
                <a:avLst/>
              </a:prstGeom>
              <a:solidFill>
                <a:schemeClr val="bg1"/>
              </a:solidFill>
              <a:ln w="38100">
                <a:solidFill>
                  <a:schemeClr val="bg1"/>
                </a:solid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The plot on the left shows the training loss converging for our equivariant model under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4</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We see that with more hidden feature fields the model performs better. This is expected as a larger hidden layer gives more expressive power to the model.</a:t>
                </a:r>
              </a:p>
            </p:txBody>
          </p:sp>
        </mc:Choice>
        <mc:Fallback>
          <p:sp>
            <p:nvSpPr>
              <p:cNvPr id="46" name="TextBox 45">
                <a:extLst>
                  <a:ext uri="{FF2B5EF4-FFF2-40B4-BE49-F238E27FC236}">
                    <a16:creationId xmlns:a16="http://schemas.microsoft.com/office/drawing/2014/main" id="{0891F482-7137-8020-E0B1-D9D08F7BA121}"/>
                  </a:ext>
                </a:extLst>
              </p:cNvPr>
              <p:cNvSpPr txBox="1">
                <a:spLocks noRot="1" noChangeAspect="1" noMove="1" noResize="1" noEditPoints="1" noAdjustHandles="1" noChangeArrowheads="1" noChangeShapeType="1" noTextEdit="1"/>
              </p:cNvSpPr>
              <p:nvPr/>
            </p:nvSpPr>
            <p:spPr bwMode="auto">
              <a:xfrm>
                <a:off x="6102350" y="19417555"/>
                <a:ext cx="3911912" cy="1477328"/>
              </a:xfrm>
              <a:prstGeom prst="rect">
                <a:avLst/>
              </a:prstGeom>
              <a:blipFill>
                <a:blip r:embed="rId13"/>
                <a:stretch>
                  <a:fillRect l="-2623" t="-2811" r="-2778" b="-6024"/>
                </a:stretch>
              </a:blipFill>
              <a:ln w="38100">
                <a:solidFill>
                  <a:schemeClr val="bg1"/>
                </a:solid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27B9DE7D-35E7-86B8-15E9-260B966AB71D}"/>
                  </a:ext>
                </a:extLst>
              </p:cNvPr>
              <p:cNvSpPr txBox="1"/>
              <p:nvPr/>
            </p:nvSpPr>
            <p:spPr bwMode="auto">
              <a:xfrm>
                <a:off x="1108811" y="21750292"/>
                <a:ext cx="4080942" cy="1969770"/>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The plot on the right shows the plot of the training loss for our equivariant model under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8</m:t>
                        </m:r>
                      </m:sub>
                    </m:sSub>
                  </m:oMath>
                </a14:m>
                <a:r>
                  <a:rPr lang="en-US" sz="1600" dirty="0">
                    <a:latin typeface="Calibri" panose="020F0502020204030204" pitchFamily="34" charset="0"/>
                    <a:cs typeface="Calibri" panose="020F0502020204030204" pitchFamily="34" charset="0"/>
                  </a:rPr>
                  <a:t>. We can see that although  the various models seem to converge, they all perform worse than the equivariant models under </a:t>
                </a:r>
                <a14:m>
                  <m:oMath xmlns:m="http://schemas.openxmlformats.org/officeDocument/2006/math">
                    <m:sSub>
                      <m:sSubPr>
                        <m:ctrlPr>
                          <a:rPr lang="en-US" sz="1600" i="1">
                            <a:latin typeface="Cambria Math" panose="02040503050406030204" pitchFamily="18" charset="0"/>
                            <a:cs typeface="Calibri" panose="020F0502020204030204" pitchFamily="34" charset="0"/>
                          </a:rPr>
                        </m:ctrlPr>
                      </m:sSubPr>
                      <m:e>
                        <m:r>
                          <a:rPr lang="en-US" sz="1600" i="1">
                            <a:latin typeface="Cambria Math" panose="02040503050406030204" pitchFamily="18" charset="0"/>
                            <a:cs typeface="Calibri" panose="020F0502020204030204" pitchFamily="34" charset="0"/>
                          </a:rPr>
                          <m:t>𝐶</m:t>
                        </m:r>
                      </m:e>
                      <m:sub>
                        <m:r>
                          <a:rPr lang="en-US" sz="1600" i="1">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suggesting that the current architecture is not expressive enough to make the model equivariant under larger group elements. </a:t>
                </a:r>
              </a:p>
            </p:txBody>
          </p:sp>
        </mc:Choice>
        <mc:Fallback>
          <p:sp>
            <p:nvSpPr>
              <p:cNvPr id="47" name="TextBox 46">
                <a:extLst>
                  <a:ext uri="{FF2B5EF4-FFF2-40B4-BE49-F238E27FC236}">
                    <a16:creationId xmlns:a16="http://schemas.microsoft.com/office/drawing/2014/main" id="{27B9DE7D-35E7-86B8-15E9-260B966AB71D}"/>
                  </a:ext>
                </a:extLst>
              </p:cNvPr>
              <p:cNvSpPr txBox="1">
                <a:spLocks noRot="1" noChangeAspect="1" noMove="1" noResize="1" noEditPoints="1" noAdjustHandles="1" noChangeArrowheads="1" noChangeShapeType="1" noTextEdit="1"/>
              </p:cNvSpPr>
              <p:nvPr/>
            </p:nvSpPr>
            <p:spPr bwMode="auto">
              <a:xfrm>
                <a:off x="1108811" y="21750292"/>
                <a:ext cx="4080942" cy="1969770"/>
              </a:xfrm>
              <a:prstGeom prst="rect">
                <a:avLst/>
              </a:prstGeom>
              <a:blipFill>
                <a:blip r:embed="rId14"/>
                <a:stretch>
                  <a:fillRect l="-3139" t="-3406" r="-2990" b="-5263"/>
                </a:stretch>
              </a:blipFill>
              <a:ln w="38100">
                <a:noFill/>
                <a:miter lim="800000"/>
                <a:headEnd/>
                <a:tailEnd/>
              </a:ln>
            </p:spPr>
            <p:txBody>
              <a:bodyPr/>
              <a:lstStyle/>
              <a:p>
                <a:r>
                  <a:rPr lang="en-US">
                    <a:noFill/>
                  </a:rPr>
                  <a:t> </a:t>
                </a:r>
              </a:p>
            </p:txBody>
          </p:sp>
        </mc:Fallback>
      </mc:AlternateContent>
      <p:pic>
        <p:nvPicPr>
          <p:cNvPr id="49" name="Picture 48" descr="A picture containing green&#10;&#10;Description automatically generated">
            <a:extLst>
              <a:ext uri="{FF2B5EF4-FFF2-40B4-BE49-F238E27FC236}">
                <a16:creationId xmlns:a16="http://schemas.microsoft.com/office/drawing/2014/main" id="{EAF9730A-D9E1-6639-04FF-CAC672DC02F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53200" y="25490684"/>
            <a:ext cx="3627456" cy="3053326"/>
          </a:xfrm>
          <a:prstGeom prst="rect">
            <a:avLst/>
          </a:prstGeom>
        </p:spPr>
      </p:pic>
      <p:pic>
        <p:nvPicPr>
          <p:cNvPr id="63" name="Picture 62" descr="C8 equivariant output visualization.">
            <a:extLst>
              <a:ext uri="{FF2B5EF4-FFF2-40B4-BE49-F238E27FC236}">
                <a16:creationId xmlns:a16="http://schemas.microsoft.com/office/drawing/2014/main" id="{84A5551D-45AE-9FFB-7DC1-A8817579964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9212" y="25036544"/>
            <a:ext cx="5105133" cy="4676458"/>
          </a:xfrm>
          <a:prstGeom prst="rect">
            <a:avLst/>
          </a:prstGeom>
        </p:spPr>
      </p:pic>
      <p:pic>
        <p:nvPicPr>
          <p:cNvPr id="71" name="Picture 70" descr="Comparison with original model">
            <a:extLst>
              <a:ext uri="{FF2B5EF4-FFF2-40B4-BE49-F238E27FC236}">
                <a16:creationId xmlns:a16="http://schemas.microsoft.com/office/drawing/2014/main" id="{741DA33C-8A1A-5C86-4B9C-2C51D6BFCC87}"/>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17605" y="29250400"/>
            <a:ext cx="3886201" cy="2914650"/>
          </a:xfrm>
          <a:prstGeom prst="rect">
            <a:avLst/>
          </a:prstGeom>
        </p:spPr>
      </p:pic>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CC858300-4840-C942-9C45-03C37596CB6E}"/>
                  </a:ext>
                </a:extLst>
              </p:cNvPr>
              <p:cNvSpPr txBox="1"/>
              <p:nvPr/>
            </p:nvSpPr>
            <p:spPr bwMode="auto">
              <a:xfrm>
                <a:off x="7293505" y="28710800"/>
                <a:ext cx="2610238" cy="435697"/>
              </a:xfrm>
              <a:prstGeom prst="rect">
                <a:avLst/>
              </a:prstGeom>
              <a:solidFill>
                <a:schemeClr val="bg1"/>
              </a:solidFill>
              <a:ln w="38100">
                <a:noFill/>
                <a:miter lim="800000"/>
                <a:headEnd/>
                <a:tailEnd/>
              </a:ln>
            </p:spPr>
            <p:txBody>
              <a:bodyPr wrap="square" lIns="0" tIns="0" rIns="0" bIns="0" rtlCol="0">
                <a:spAutoFit/>
              </a:bodyPr>
              <a:lstStyle/>
              <a:p>
                <a:pPr algn="just" eaLnBrk="1" hangingPunct="1"/>
                <a14:m>
                  <m:oMath xmlns:m="http://schemas.openxmlformats.org/officeDocument/2006/math">
                    <m:sSub>
                      <m:sSubPr>
                        <m:ctrlPr>
                          <a:rPr lang="en-US" sz="1400" i="1" smtClean="0">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𝐶</m:t>
                        </m:r>
                      </m:e>
                      <m:sub>
                        <m:r>
                          <a:rPr lang="en-US" sz="1400" b="0" i="1" smtClean="0">
                            <a:latin typeface="Cambria Math" panose="02040503050406030204" pitchFamily="18" charset="0"/>
                            <a:cs typeface="Calibri" panose="020F0502020204030204" pitchFamily="34" charset="0"/>
                          </a:rPr>
                          <m:t>4</m:t>
                        </m:r>
                      </m:sub>
                    </m:sSub>
                  </m:oMath>
                </a14:m>
                <a:r>
                  <a:rPr lang="en-US" sz="1400" dirty="0">
                    <a:latin typeface="Calibri" panose="020F0502020204030204" pitchFamily="34" charset="0"/>
                    <a:cs typeface="Calibri" panose="020F0502020204030204" pitchFamily="34" charset="0"/>
                  </a:rPr>
                  <a:t>-equivariant model performance on </a:t>
                </a:r>
                <a14:m>
                  <m:oMath xmlns:m="http://schemas.openxmlformats.org/officeDocument/2006/math">
                    <m:sSup>
                      <m:sSupPr>
                        <m:ctrlPr>
                          <a:rPr lang="en-US" sz="1400" i="1" smtClean="0">
                            <a:latin typeface="Cambria Math" panose="02040503050406030204" pitchFamily="18" charset="0"/>
                            <a:cs typeface="Calibri" panose="020F0502020204030204" pitchFamily="34" charset="0"/>
                          </a:rPr>
                        </m:ctrlPr>
                      </m:sSupPr>
                      <m:e>
                        <m:r>
                          <a:rPr lang="en-US" sz="1400" b="0" i="1" smtClean="0">
                            <a:latin typeface="Cambria Math" panose="02040503050406030204" pitchFamily="18" charset="0"/>
                            <a:cs typeface="Calibri" panose="020F0502020204030204" pitchFamily="34" charset="0"/>
                          </a:rPr>
                          <m:t>90</m:t>
                        </m:r>
                      </m:e>
                      <m:sup>
                        <m:r>
                          <a:rPr lang="en-US" sz="1400"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sz="1400" dirty="0">
                    <a:latin typeface="Calibri" panose="020F0502020204030204" pitchFamily="34" charset="0"/>
                    <a:cs typeface="Calibri" panose="020F0502020204030204" pitchFamily="34" charset="0"/>
                  </a:rPr>
                  <a:t> rotations vs original model.</a:t>
                </a:r>
              </a:p>
            </p:txBody>
          </p:sp>
        </mc:Choice>
        <mc:Fallback>
          <p:sp>
            <p:nvSpPr>
              <p:cNvPr id="72" name="TextBox 71">
                <a:extLst>
                  <a:ext uri="{FF2B5EF4-FFF2-40B4-BE49-F238E27FC236}">
                    <a16:creationId xmlns:a16="http://schemas.microsoft.com/office/drawing/2014/main" id="{CC858300-4840-C942-9C45-03C37596CB6E}"/>
                  </a:ext>
                </a:extLst>
              </p:cNvPr>
              <p:cNvSpPr txBox="1">
                <a:spLocks noRot="1" noChangeAspect="1" noMove="1" noResize="1" noEditPoints="1" noAdjustHandles="1" noChangeArrowheads="1" noChangeShapeType="1" noTextEdit="1"/>
              </p:cNvSpPr>
              <p:nvPr/>
            </p:nvSpPr>
            <p:spPr bwMode="auto">
              <a:xfrm>
                <a:off x="7293505" y="28710800"/>
                <a:ext cx="2610238" cy="435697"/>
              </a:xfrm>
              <a:prstGeom prst="rect">
                <a:avLst/>
              </a:prstGeom>
              <a:blipFill>
                <a:blip r:embed="rId18"/>
                <a:stretch>
                  <a:fillRect l="-4196" t="-12676" r="-3963" b="-25352"/>
                </a:stretch>
              </a:blipFill>
              <a:ln w="38100">
                <a:no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EE18B826-C0F2-319F-7203-7F125ECC986E}"/>
                  </a:ext>
                </a:extLst>
              </p:cNvPr>
              <p:cNvSpPr txBox="1"/>
              <p:nvPr/>
            </p:nvSpPr>
            <p:spPr bwMode="auto">
              <a:xfrm>
                <a:off x="7104768" y="24774060"/>
                <a:ext cx="2798975" cy="646331"/>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400" dirty="0">
                    <a:latin typeface="Calibri" panose="020F0502020204030204" pitchFamily="34" charset="0"/>
                    <a:cs typeface="Calibri" panose="020F0502020204030204" pitchFamily="34" charset="0"/>
                  </a:rPr>
                  <a:t>Comparison of </a:t>
                </a:r>
                <a14:m>
                  <m:oMath xmlns:m="http://schemas.openxmlformats.org/officeDocument/2006/math">
                    <m:sSub>
                      <m:sSubPr>
                        <m:ctrlPr>
                          <a:rPr lang="en-US" sz="1400" i="1" smtClean="0">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𝐶</m:t>
                        </m:r>
                      </m:e>
                      <m:sub>
                        <m:r>
                          <a:rPr lang="en-US" sz="1400" b="0" i="1" smtClean="0">
                            <a:latin typeface="Cambria Math" panose="02040503050406030204" pitchFamily="18" charset="0"/>
                            <a:cs typeface="Calibri" panose="020F0502020204030204" pitchFamily="34" charset="0"/>
                          </a:rPr>
                          <m:t>4</m:t>
                        </m:r>
                      </m:sub>
                    </m:sSub>
                  </m:oMath>
                </a14:m>
                <a:r>
                  <a:rPr lang="en-US" sz="1400" dirty="0">
                    <a:latin typeface="Calibri" panose="020F0502020204030204" pitchFamily="34" charset="0"/>
                    <a:cs typeface="Calibri" panose="020F0502020204030204" pitchFamily="34" charset="0"/>
                  </a:rPr>
                  <a:t>-equivariant models with varying sizes of hidden feature fields.</a:t>
                </a:r>
              </a:p>
            </p:txBody>
          </p:sp>
        </mc:Choice>
        <mc:Fallback>
          <p:sp>
            <p:nvSpPr>
              <p:cNvPr id="73" name="TextBox 72">
                <a:extLst>
                  <a:ext uri="{FF2B5EF4-FFF2-40B4-BE49-F238E27FC236}">
                    <a16:creationId xmlns:a16="http://schemas.microsoft.com/office/drawing/2014/main" id="{EE18B826-C0F2-319F-7203-7F125ECC986E}"/>
                  </a:ext>
                </a:extLst>
              </p:cNvPr>
              <p:cNvSpPr txBox="1">
                <a:spLocks noRot="1" noChangeAspect="1" noMove="1" noResize="1" noEditPoints="1" noAdjustHandles="1" noChangeArrowheads="1" noChangeShapeType="1" noTextEdit="1"/>
              </p:cNvSpPr>
              <p:nvPr/>
            </p:nvSpPr>
            <p:spPr bwMode="auto">
              <a:xfrm>
                <a:off x="7104768" y="24774060"/>
                <a:ext cx="2798975" cy="646331"/>
              </a:xfrm>
              <a:prstGeom prst="rect">
                <a:avLst/>
              </a:prstGeom>
              <a:blipFill>
                <a:blip r:embed="rId19"/>
                <a:stretch>
                  <a:fillRect l="-3913" t="-8491" r="-3696" b="-16038"/>
                </a:stretch>
              </a:blipFill>
              <a:ln w="38100">
                <a:noFill/>
                <a:miter lim="800000"/>
                <a:headEnd/>
                <a:tailEnd/>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80BF9B4F-0886-0973-9B00-7A0A0294812B}"/>
                  </a:ext>
                </a:extLst>
              </p:cNvPr>
              <p:cNvSpPr txBox="1"/>
              <p:nvPr/>
            </p:nvSpPr>
            <p:spPr bwMode="auto">
              <a:xfrm>
                <a:off x="652813" y="29796433"/>
                <a:ext cx="5664792" cy="2219879"/>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In the above figure we can see the performance of several models trained to be equivariant under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8</m:t>
                        </m:r>
                      </m:sub>
                    </m:sSub>
                    <m:r>
                      <a:rPr lang="en-US" sz="1600" b="0" i="1" smtClean="0">
                        <a:latin typeface="Cambria Math" panose="02040503050406030204" pitchFamily="18" charset="0"/>
                        <a:cs typeface="Calibri" panose="020F0502020204030204" pitchFamily="34" charset="0"/>
                      </a:rPr>
                      <m:t>.</m:t>
                    </m:r>
                  </m:oMath>
                </a14:m>
                <a:r>
                  <a:rPr lang="en-US" sz="1600" dirty="0">
                    <a:latin typeface="Calibri" panose="020F0502020204030204" pitchFamily="34" charset="0"/>
                    <a:cs typeface="Calibri" panose="020F0502020204030204" pitchFamily="34" charset="0"/>
                  </a:rPr>
                  <a:t> We can see that the model is able to successfully rotate the target at multiples of 90 degrees, however it struggles to do so successfully at angles that would require pixel interpolation. </a:t>
                </a:r>
              </a:p>
              <a:p>
                <a:pPr algn="just" eaLnBrk="1" hangingPunct="1"/>
                <a:endParaRPr lang="en-US" sz="1600" dirty="0">
                  <a:latin typeface="Calibri" panose="020F0502020204030204" pitchFamily="34" charset="0"/>
                  <a:cs typeface="Calibri" panose="020F0502020204030204" pitchFamily="34" charset="0"/>
                </a:endParaRPr>
              </a:p>
              <a:p>
                <a:pPr algn="just" eaLnBrk="1" hangingPunct="1"/>
                <a:r>
                  <a:rPr lang="en-US" sz="1600" dirty="0">
                    <a:latin typeface="Calibri" panose="020F0502020204030204" pitchFamily="34" charset="0"/>
                    <a:cs typeface="Calibri" panose="020F0502020204030204" pitchFamily="34" charset="0"/>
                  </a:rPr>
                  <a:t>On the two figures to the right, we see that the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4</m:t>
                        </m:r>
                      </m:sub>
                    </m:sSub>
                  </m:oMath>
                </a14:m>
                <a:r>
                  <a:rPr lang="en-US" sz="1600" dirty="0">
                    <a:latin typeface="Calibri" panose="020F0502020204030204" pitchFamily="34" charset="0"/>
                    <a:cs typeface="Calibri" panose="020F0502020204030204" pitchFamily="34" charset="0"/>
                  </a:rPr>
                  <a:t> equivariant networks successfully rotate the target upon a rotation of their input, whereas the original model fails (as expected).</a:t>
                </a:r>
                <a:endParaRPr lang="en-US" sz="1400" dirty="0">
                  <a:latin typeface="Calibri" panose="020F0502020204030204" pitchFamily="34" charset="0"/>
                  <a:cs typeface="Calibri" panose="020F0502020204030204" pitchFamily="34" charset="0"/>
                </a:endParaRPr>
              </a:p>
            </p:txBody>
          </p:sp>
        </mc:Choice>
        <mc:Fallback>
          <p:sp>
            <p:nvSpPr>
              <p:cNvPr id="74" name="TextBox 73">
                <a:extLst>
                  <a:ext uri="{FF2B5EF4-FFF2-40B4-BE49-F238E27FC236}">
                    <a16:creationId xmlns:a16="http://schemas.microsoft.com/office/drawing/2014/main" id="{80BF9B4F-0886-0973-9B00-7A0A0294812B}"/>
                  </a:ext>
                </a:extLst>
              </p:cNvPr>
              <p:cNvSpPr txBox="1">
                <a:spLocks noRot="1" noChangeAspect="1" noMove="1" noResize="1" noEditPoints="1" noAdjustHandles="1" noChangeArrowheads="1" noChangeShapeType="1" noTextEdit="1"/>
              </p:cNvSpPr>
              <p:nvPr/>
            </p:nvSpPr>
            <p:spPr bwMode="auto">
              <a:xfrm>
                <a:off x="652813" y="29796433"/>
                <a:ext cx="5664792" cy="2219879"/>
              </a:xfrm>
              <a:prstGeom prst="rect">
                <a:avLst/>
              </a:prstGeom>
              <a:blipFill>
                <a:blip r:embed="rId20"/>
                <a:stretch>
                  <a:fillRect l="-2153" t="-3022" r="-2260" b="-4396"/>
                </a:stretch>
              </a:blipFill>
              <a:ln w="38100">
                <a:noFill/>
                <a:miter lim="800000"/>
                <a:headEnd/>
                <a:tailEnd/>
              </a:ln>
            </p:spPr>
            <p:txBody>
              <a:bodyPr/>
              <a:lstStyle/>
              <a:p>
                <a:r>
                  <a:rPr lang="en-US">
                    <a:noFill/>
                  </a:rPr>
                  <a:t> </a:t>
                </a:r>
              </a:p>
            </p:txBody>
          </p:sp>
        </mc:Fallback>
      </mc:AlternateContent>
      <p:sp>
        <p:nvSpPr>
          <p:cNvPr id="75" name="Text Box 2">
            <a:extLst>
              <a:ext uri="{FF2B5EF4-FFF2-40B4-BE49-F238E27FC236}">
                <a16:creationId xmlns:a16="http://schemas.microsoft.com/office/drawing/2014/main" id="{9D41E7A6-9225-0603-48CD-2F825D7D9A30}"/>
              </a:ext>
            </a:extLst>
          </p:cNvPr>
          <p:cNvSpPr txBox="1">
            <a:spLocks noChangeArrowheads="1"/>
          </p:cNvSpPr>
          <p:nvPr/>
        </p:nvSpPr>
        <p:spPr bwMode="auto">
          <a:xfrm>
            <a:off x="11173428" y="29250400"/>
            <a:ext cx="10119359" cy="3092066"/>
          </a:xfrm>
          <a:prstGeom prst="rect">
            <a:avLst/>
          </a:prstGeom>
          <a:solidFill>
            <a:schemeClr val="bg1"/>
          </a:solidFill>
          <a:ln w="38100">
            <a:solidFill>
              <a:srgbClr val="00539F"/>
            </a:solidFill>
            <a:miter lim="800000"/>
            <a:headEnd/>
            <a:tailEnd/>
          </a:ln>
        </p:spPr>
        <p:txBody>
          <a:bodyPr lIns="349601" tIns="694944" rIns="349601" bIns="349601"/>
          <a:lstStyle/>
          <a:p>
            <a:pPr marL="342900" indent="-342900" algn="just">
              <a:buFont typeface="+mj-lt"/>
              <a:buAutoNum type="arabicPeriod"/>
            </a:pPr>
            <a:r>
              <a:rPr lang="en-US" sz="1600" dirty="0">
                <a:latin typeface="Calibri" panose="020F0502020204030204" pitchFamily="34" charset="0"/>
                <a:cs typeface="Calibri" panose="020F0502020204030204" pitchFamily="34" charset="0"/>
              </a:rPr>
              <a:t>S Wolfram, “Theory and Applications of Cellular Automata.” </a:t>
            </a:r>
            <a:r>
              <a:rPr lang="en-US" sz="1600" i="1" dirty="0">
                <a:latin typeface="Calibri" panose="020F0502020204030204" pitchFamily="34" charset="0"/>
                <a:cs typeface="Calibri" panose="020F0502020204030204" pitchFamily="34" charset="0"/>
              </a:rPr>
              <a:t>World Scientific</a:t>
            </a:r>
            <a:r>
              <a:rPr lang="en-US" sz="1600" dirty="0">
                <a:latin typeface="Calibri" panose="020F0502020204030204" pitchFamily="34" charset="0"/>
                <a:cs typeface="Calibri" panose="020F0502020204030204" pitchFamily="34" charset="0"/>
              </a:rPr>
              <a:t>, 1986.</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M Cook, “A Concrete View of Rule 110 Computation.” </a:t>
            </a:r>
            <a:r>
              <a:rPr lang="en-US" sz="1600" i="1" dirty="0" err="1">
                <a:latin typeface="Calibri" panose="020F0502020204030204" pitchFamily="34" charset="0"/>
                <a:cs typeface="Calibri" panose="020F0502020204030204" pitchFamily="34" charset="0"/>
              </a:rPr>
              <a:t>arXiv</a:t>
            </a:r>
            <a:r>
              <a:rPr lang="en-US" sz="1600" dirty="0">
                <a:latin typeface="Calibri" panose="020F0502020204030204" pitchFamily="34" charset="0"/>
                <a:cs typeface="Calibri" panose="020F0502020204030204" pitchFamily="34" charset="0"/>
              </a:rPr>
              <a:t>, 2009. </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A </a:t>
            </a:r>
            <a:r>
              <a:rPr lang="en-US" sz="1600" dirty="0" err="1">
                <a:latin typeface="Calibri" panose="020F0502020204030204" pitchFamily="34" charset="0"/>
                <a:cs typeface="Calibri" panose="020F0502020204030204" pitchFamily="34" charset="0"/>
              </a:rPr>
              <a:t>Mordvintsev</a:t>
            </a:r>
            <a:r>
              <a:rPr lang="en-US" sz="1600" dirty="0">
                <a:latin typeface="Calibri" panose="020F0502020204030204" pitchFamily="34" charset="0"/>
                <a:cs typeface="Calibri" panose="020F0502020204030204" pitchFamily="34" charset="0"/>
              </a:rPr>
              <a:t>, et al. “Growing Isotropic Neural Cellular Automata.” </a:t>
            </a:r>
            <a:r>
              <a:rPr lang="en-US" sz="1600" i="1" dirty="0" err="1">
                <a:latin typeface="Calibri" panose="020F0502020204030204" pitchFamily="34" charset="0"/>
                <a:cs typeface="Calibri" panose="020F0502020204030204" pitchFamily="34" charset="0"/>
              </a:rPr>
              <a:t>arXiv</a:t>
            </a:r>
            <a:r>
              <a:rPr lang="en-US" sz="1600" dirty="0">
                <a:latin typeface="Calibri" panose="020F0502020204030204" pitchFamily="34" charset="0"/>
                <a:cs typeface="Calibri" panose="020F0502020204030204" pitchFamily="34" charset="0"/>
              </a:rPr>
              <a:t>, 2022. </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J Springer, G Kenyon, “It's Hard For Neural Networks To Learn The Game Of Life.” </a:t>
            </a:r>
            <a:r>
              <a:rPr lang="en-US" sz="1600" i="1" dirty="0">
                <a:latin typeface="Calibri" panose="020F0502020204030204" pitchFamily="34" charset="0"/>
                <a:cs typeface="Calibri" panose="020F0502020204030204" pitchFamily="34" charset="0"/>
              </a:rPr>
              <a:t>International Joint 	Conference on Neural Networks</a:t>
            </a:r>
            <a:r>
              <a:rPr lang="en-US" sz="1600" dirty="0">
                <a:latin typeface="Calibri" panose="020F0502020204030204" pitchFamily="34" charset="0"/>
                <a:cs typeface="Calibri" panose="020F0502020204030204" pitchFamily="34" charset="0"/>
              </a:rPr>
              <a:t>, 2021. </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N H Wolff, J A Hertz, “Learning Cellular Automaton Dynamics with Neural Networks.” </a:t>
            </a:r>
            <a:r>
              <a:rPr lang="en-US" sz="1600" i="1" dirty="0">
                <a:latin typeface="Calibri" panose="020F0502020204030204" pitchFamily="34" charset="0"/>
                <a:cs typeface="Calibri" panose="020F0502020204030204" pitchFamily="34" charset="0"/>
              </a:rPr>
              <a:t>NeurIPS</a:t>
            </a:r>
            <a:r>
              <a:rPr lang="en-US" sz="1600" dirty="0">
                <a:latin typeface="Calibri" panose="020F0502020204030204" pitchFamily="34" charset="0"/>
                <a:cs typeface="Calibri" panose="020F0502020204030204" pitchFamily="34" charset="0"/>
              </a:rPr>
              <a:t>, 1992. D </a:t>
            </a:r>
            <a:r>
              <a:rPr lang="en-US" sz="1600" dirty="0" err="1">
                <a:latin typeface="Calibri" panose="020F0502020204030204" pitchFamily="34" charset="0"/>
                <a:cs typeface="Calibri" panose="020F0502020204030204" pitchFamily="34" charset="0"/>
              </a:rPr>
              <a:t>Grattarola</a:t>
            </a:r>
            <a:r>
              <a:rPr lang="en-US" sz="1600" dirty="0">
                <a:latin typeface="Calibri" panose="020F0502020204030204" pitchFamily="34" charset="0"/>
                <a:cs typeface="Calibri" panose="020F0502020204030204" pitchFamily="34" charset="0"/>
              </a:rPr>
              <a:t>, et al. “Learning Graph Cellular Automata.” </a:t>
            </a:r>
            <a:r>
              <a:rPr lang="en-US" sz="1600" i="1" dirty="0">
                <a:latin typeface="Calibri" panose="020F0502020204030204" pitchFamily="34" charset="0"/>
                <a:cs typeface="Calibri" panose="020F0502020204030204" pitchFamily="34" charset="0"/>
              </a:rPr>
              <a:t>NeurIPS</a:t>
            </a:r>
            <a:r>
              <a:rPr lang="en-US" sz="1600" dirty="0">
                <a:latin typeface="Calibri" panose="020F0502020204030204" pitchFamily="34" charset="0"/>
                <a:cs typeface="Calibri" panose="020F0502020204030204" pitchFamily="34" charset="0"/>
              </a:rPr>
              <a:t>, 2021. </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R Palm, et al. “Variational Neural Cellular Automata.” </a:t>
            </a:r>
            <a:r>
              <a:rPr lang="en-US" sz="1600" i="1" dirty="0">
                <a:latin typeface="Calibri" panose="020F0502020204030204" pitchFamily="34" charset="0"/>
                <a:cs typeface="Calibri" panose="020F0502020204030204" pitchFamily="34" charset="0"/>
              </a:rPr>
              <a:t>ICLR</a:t>
            </a:r>
            <a:r>
              <a:rPr lang="en-US" sz="1600" dirty="0">
                <a:latin typeface="Calibri" panose="020F0502020204030204" pitchFamily="34" charset="0"/>
                <a:cs typeface="Calibri" panose="020F0502020204030204" pitchFamily="34" charset="0"/>
              </a:rPr>
              <a:t>, 2022. </a:t>
            </a:r>
          </a:p>
          <a:p>
            <a:pPr marL="342900" indent="-342900" algn="just">
              <a:buFont typeface="+mj-lt"/>
              <a:buAutoNum type="arabicPeriod"/>
            </a:pPr>
            <a:r>
              <a:rPr lang="en-US" sz="1600" dirty="0">
                <a:latin typeface="Calibri" panose="020F0502020204030204" pitchFamily="34" charset="0"/>
                <a:cs typeface="Calibri" panose="020F0502020204030204" pitchFamily="34" charset="0"/>
              </a:rPr>
              <a:t>M </a:t>
            </a:r>
            <a:r>
              <a:rPr lang="en-US" sz="1600" dirty="0" err="1">
                <a:latin typeface="Calibri" panose="020F0502020204030204" pitchFamily="34" charset="0"/>
                <a:cs typeface="Calibri" panose="020F0502020204030204" pitchFamily="34" charset="0"/>
              </a:rPr>
              <a:t>Weiler</a:t>
            </a:r>
            <a:r>
              <a:rPr lang="en-US" sz="1600" dirty="0">
                <a:latin typeface="Calibri" panose="020F0502020204030204" pitchFamily="34" charset="0"/>
                <a:cs typeface="Calibri" panose="020F0502020204030204" pitchFamily="34" charset="0"/>
              </a:rPr>
              <a:t>, G </a:t>
            </a:r>
            <a:r>
              <a:rPr lang="en-US" sz="1600" dirty="0" err="1">
                <a:latin typeface="Calibri" panose="020F0502020204030204" pitchFamily="34" charset="0"/>
                <a:cs typeface="Calibri" panose="020F0502020204030204" pitchFamily="34" charset="0"/>
              </a:rPr>
              <a:t>Cesa</a:t>
            </a:r>
            <a:r>
              <a:rPr lang="en-US" sz="1600" dirty="0">
                <a:latin typeface="Calibri" panose="020F0502020204030204" pitchFamily="34" charset="0"/>
                <a:cs typeface="Calibri" panose="020F0502020204030204" pitchFamily="34" charset="0"/>
              </a:rPr>
              <a:t>. “General E(2)-Equivariant Steerable CNNs.” </a:t>
            </a:r>
            <a:r>
              <a:rPr lang="en-US" sz="1600" i="1" dirty="0">
                <a:latin typeface="Calibri" panose="020F0502020204030204" pitchFamily="34" charset="0"/>
                <a:cs typeface="Calibri" panose="020F0502020204030204" pitchFamily="34" charset="0"/>
              </a:rPr>
              <a:t>NeurIPS</a:t>
            </a:r>
            <a:r>
              <a:rPr lang="en-US" sz="1600" dirty="0">
                <a:latin typeface="Calibri" panose="020F0502020204030204" pitchFamily="34" charset="0"/>
                <a:cs typeface="Calibri" panose="020F0502020204030204" pitchFamily="34" charset="0"/>
              </a:rPr>
              <a:t>, 2019. </a:t>
            </a:r>
          </a:p>
        </p:txBody>
      </p:sp>
      <p:sp>
        <p:nvSpPr>
          <p:cNvPr id="76" name="Text Box 25">
            <a:extLst>
              <a:ext uri="{FF2B5EF4-FFF2-40B4-BE49-F238E27FC236}">
                <a16:creationId xmlns:a16="http://schemas.microsoft.com/office/drawing/2014/main" id="{62C01A5D-1F75-EFD0-18E1-54CD00535865}"/>
              </a:ext>
            </a:extLst>
          </p:cNvPr>
          <p:cNvSpPr txBox="1">
            <a:spLocks noChangeArrowheads="1"/>
          </p:cNvSpPr>
          <p:nvPr/>
        </p:nvSpPr>
        <p:spPr bwMode="auto">
          <a:xfrm>
            <a:off x="13277758" y="28991542"/>
            <a:ext cx="5693940" cy="538187"/>
          </a:xfrm>
          <a:prstGeom prst="rect">
            <a:avLst/>
          </a:prstGeom>
          <a:solidFill>
            <a:srgbClr val="00539F"/>
          </a:solidFill>
          <a:ln w="38100">
            <a:solidFill>
              <a:srgbClr val="00539F"/>
            </a:solidFill>
            <a:miter lim="800000"/>
            <a:headEnd/>
            <a:tailEnd/>
          </a:ln>
          <a:effectLst>
            <a:outerShdw blurRad="127000" dist="101600" dir="2700000" algn="tl" rotWithShape="0">
              <a:schemeClr val="accent2">
                <a:alpha val="46000"/>
              </a:schemeClr>
            </a:outerShdw>
          </a:effectLst>
        </p:spPr>
        <p:txBody>
          <a:bodyPr wrap="square" lIns="45303" tIns="22651" rIns="45303" bIns="22651">
            <a:spAutoFit/>
          </a:bodyPr>
          <a:lstStyle/>
          <a:p>
            <a:pPr algn="ctr" defTabSz="450079" eaLnBrk="0" hangingPunct="0">
              <a:defRPr/>
            </a:pPr>
            <a:r>
              <a:rPr lang="en-US" sz="3200" dirty="0">
                <a:solidFill>
                  <a:schemeClr val="bg1"/>
                </a:solidFill>
                <a:latin typeface="Myriad Pro Semibold"/>
                <a:cs typeface="Myriad Pro Semibold"/>
              </a:rPr>
              <a:t>References</a:t>
            </a:r>
          </a:p>
        </p:txBody>
      </p:sp>
      <p:pic>
        <p:nvPicPr>
          <p:cNvPr id="16" name="Picture 15" descr="A picture containing diagram, line, plot, screenshot&#10;&#10;Description automatically generated">
            <a:extLst>
              <a:ext uri="{FF2B5EF4-FFF2-40B4-BE49-F238E27FC236}">
                <a16:creationId xmlns:a16="http://schemas.microsoft.com/office/drawing/2014/main" id="{C9D5EEC7-9025-3723-7716-4171CFD9C13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86215" y="11868417"/>
            <a:ext cx="3342826" cy="861376"/>
          </a:xfrm>
          <a:prstGeom prst="rect">
            <a:avLst/>
          </a:prstGeom>
        </p:spPr>
      </p:pic>
      <p:pic>
        <p:nvPicPr>
          <p:cNvPr id="18" name="Picture 17" descr="A diagram of a patch&#10;&#10;Description automatically generated with low confidence">
            <a:extLst>
              <a:ext uri="{FF2B5EF4-FFF2-40B4-BE49-F238E27FC236}">
                <a16:creationId xmlns:a16="http://schemas.microsoft.com/office/drawing/2014/main" id="{A28B92D5-781C-A293-5FBA-4CFFECB2321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872380" y="13076725"/>
            <a:ext cx="4371852" cy="1919958"/>
          </a:xfrm>
          <a:prstGeom prst="rect">
            <a:avLst/>
          </a:prstGeom>
        </p:spPr>
      </p:pic>
      <p:pic>
        <p:nvPicPr>
          <p:cNvPr id="14" name="Picture 13" descr="A picture containing text, diagram, line, plot&#10;&#10;Description automatically generated">
            <a:extLst>
              <a:ext uri="{FF2B5EF4-FFF2-40B4-BE49-F238E27FC236}">
                <a16:creationId xmlns:a16="http://schemas.microsoft.com/office/drawing/2014/main" id="{86F97DB2-338C-2E1A-E449-31B610A8193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645879" y="15120388"/>
            <a:ext cx="6598353" cy="1760117"/>
          </a:xfrm>
          <a:prstGeom prst="rect">
            <a:avLst/>
          </a:prstGeom>
        </p:spPr>
      </p:pic>
      <p:sp>
        <p:nvSpPr>
          <p:cNvPr id="78" name="TextBox 77">
            <a:extLst>
              <a:ext uri="{FF2B5EF4-FFF2-40B4-BE49-F238E27FC236}">
                <a16:creationId xmlns:a16="http://schemas.microsoft.com/office/drawing/2014/main" id="{787DE2EE-8035-7298-2647-E43EBB05FC2B}"/>
              </a:ext>
            </a:extLst>
          </p:cNvPr>
          <p:cNvSpPr txBox="1"/>
          <p:nvPr/>
        </p:nvSpPr>
        <p:spPr bwMode="auto">
          <a:xfrm>
            <a:off x="797766" y="12148206"/>
            <a:ext cx="4886142" cy="984885"/>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We construct equivariance by exploiting the local message passing of the model. Notice how, in the top right figure, any  particular 3x3 neighbourhood patch rotates along with its target image. </a:t>
            </a:r>
          </a:p>
        </p:txBody>
      </p:sp>
      <p:sp>
        <p:nvSpPr>
          <p:cNvPr id="80" name="TextBox 79">
            <a:extLst>
              <a:ext uri="{FF2B5EF4-FFF2-40B4-BE49-F238E27FC236}">
                <a16:creationId xmlns:a16="http://schemas.microsoft.com/office/drawing/2014/main" id="{5E595826-FCCD-1956-783B-ED1D0284603B}"/>
              </a:ext>
            </a:extLst>
          </p:cNvPr>
          <p:cNvSpPr txBox="1"/>
          <p:nvPr/>
        </p:nvSpPr>
        <p:spPr bwMode="auto">
          <a:xfrm>
            <a:off x="797766" y="13382333"/>
            <a:ext cx="4543722" cy="738664"/>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Additionally, when a patch is rotated, the value of its center pixel remains unchanged. Any particular pixel is thus </a:t>
            </a:r>
            <a:r>
              <a:rPr lang="en-US" sz="1600" i="1" dirty="0">
                <a:latin typeface="Calibri" panose="020F0502020204030204" pitchFamily="34" charset="0"/>
                <a:cs typeface="Calibri" panose="020F0502020204030204" pitchFamily="34" charset="0"/>
              </a:rPr>
              <a:t>invariant</a:t>
            </a:r>
            <a:r>
              <a:rPr lang="en-US" sz="1600" dirty="0">
                <a:latin typeface="Calibri" panose="020F0502020204030204" pitchFamily="34" charset="0"/>
                <a:cs typeface="Calibri" panose="020F0502020204030204" pitchFamily="34" charset="0"/>
              </a:rPr>
              <a:t> to rotations of its 3x3 neighbourhood. </a:t>
            </a:r>
          </a:p>
        </p:txBody>
      </p: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3BF9DFF7-0DE8-66B0-E401-EE7552EB8EB2}"/>
                  </a:ext>
                </a:extLst>
              </p:cNvPr>
              <p:cNvSpPr txBox="1"/>
              <p:nvPr/>
            </p:nvSpPr>
            <p:spPr bwMode="auto">
              <a:xfrm>
                <a:off x="797766" y="14429254"/>
                <a:ext cx="3455661" cy="1231106"/>
              </a:xfrm>
              <a:prstGeom prst="rect">
                <a:avLst/>
              </a:prstGeom>
              <a:solidFill>
                <a:schemeClr val="bg1"/>
              </a:solidFill>
              <a:ln w="38100">
                <a:noFill/>
                <a:miter lim="800000"/>
                <a:headEnd/>
                <a:tailEnd/>
              </a:ln>
            </p:spPr>
            <p:txBody>
              <a:bodyPr wrap="square" lIns="0" tIns="0" rIns="0" bIns="0" rtlCol="0">
                <a:spAutoFit/>
              </a:bodyPr>
              <a:lstStyle/>
              <a:p>
                <a:pPr algn="just" eaLnBrk="1" hangingPunct="1"/>
                <a:r>
                  <a:rPr lang="en-US" sz="1600" dirty="0">
                    <a:latin typeface="Calibri" panose="020F0502020204030204" pitchFamily="34" charset="0"/>
                    <a:cs typeface="Calibri" panose="020F0502020204030204" pitchFamily="34" charset="0"/>
                  </a:rPr>
                  <a:t>Therefore, we need only make the perception layer of the model invariant to rotations, by replacing the current, hardcoded filters with learnable layers invariant under the group </a:t>
                </a:r>
                <a14:m>
                  <m:oMath xmlns:m="http://schemas.openxmlformats.org/officeDocument/2006/math">
                    <m:sSub>
                      <m:sSubPr>
                        <m:ctrlPr>
                          <a:rPr lang="en-US" sz="1600" i="1" smtClean="0">
                            <a:latin typeface="Cambria Math" panose="02040503050406030204" pitchFamily="18" charset="0"/>
                            <a:cs typeface="Calibri" panose="020F0502020204030204" pitchFamily="34" charset="0"/>
                          </a:rPr>
                        </m:ctrlPr>
                      </m:sSubPr>
                      <m:e>
                        <m:r>
                          <a:rPr lang="en-US" sz="1600" b="0" i="1" smtClean="0">
                            <a:latin typeface="Cambria Math" panose="02040503050406030204" pitchFamily="18" charset="0"/>
                            <a:cs typeface="Calibri" panose="020F0502020204030204" pitchFamily="34" charset="0"/>
                          </a:rPr>
                          <m:t>𝐶</m:t>
                        </m:r>
                      </m:e>
                      <m:sub>
                        <m:r>
                          <a:rPr lang="en-US" sz="1600" b="0" i="1" smtClean="0">
                            <a:latin typeface="Cambria Math" panose="02040503050406030204" pitchFamily="18" charset="0"/>
                            <a:cs typeface="Calibri" panose="020F0502020204030204" pitchFamily="34" charset="0"/>
                          </a:rPr>
                          <m:t>𝑁</m:t>
                        </m:r>
                      </m:sub>
                    </m:sSub>
                    <m:r>
                      <a:rPr lang="en-US" sz="1600" b="0" i="1" smtClean="0">
                        <a:latin typeface="Cambria Math" panose="02040503050406030204" pitchFamily="18" charset="0"/>
                        <a:cs typeface="Calibri" panose="020F0502020204030204" pitchFamily="34" charset="0"/>
                      </a:rPr>
                      <m:t>.</m:t>
                    </m:r>
                  </m:oMath>
                </a14:m>
                <a:endParaRPr lang="en-US" sz="1600" dirty="0">
                  <a:latin typeface="Calibri" panose="020F0502020204030204" pitchFamily="34" charset="0"/>
                  <a:cs typeface="Calibri" panose="020F0502020204030204" pitchFamily="34" charset="0"/>
                </a:endParaRPr>
              </a:p>
            </p:txBody>
          </p:sp>
        </mc:Choice>
        <mc:Fallback>
          <p:sp>
            <p:nvSpPr>
              <p:cNvPr id="81" name="TextBox 80">
                <a:extLst>
                  <a:ext uri="{FF2B5EF4-FFF2-40B4-BE49-F238E27FC236}">
                    <a16:creationId xmlns:a16="http://schemas.microsoft.com/office/drawing/2014/main" id="{3BF9DFF7-0DE8-66B0-E401-EE7552EB8EB2}"/>
                  </a:ext>
                </a:extLst>
              </p:cNvPr>
              <p:cNvSpPr txBox="1">
                <a:spLocks noRot="1" noChangeAspect="1" noMove="1" noResize="1" noEditPoints="1" noAdjustHandles="1" noChangeArrowheads="1" noChangeShapeType="1" noTextEdit="1"/>
              </p:cNvSpPr>
              <p:nvPr/>
            </p:nvSpPr>
            <p:spPr bwMode="auto">
              <a:xfrm>
                <a:off x="797766" y="14429254"/>
                <a:ext cx="3455661" cy="1231106"/>
              </a:xfrm>
              <a:prstGeom prst="rect">
                <a:avLst/>
              </a:prstGeom>
              <a:blipFill>
                <a:blip r:embed="rId24"/>
                <a:stretch>
                  <a:fillRect l="-3704" t="-4950" r="-3527" b="-9406"/>
                </a:stretch>
              </a:blipFill>
              <a:ln w="38100">
                <a:noFill/>
                <a:miter lim="800000"/>
                <a:headEnd/>
                <a:tailEnd/>
              </a:ln>
            </p:spPr>
            <p:txBody>
              <a:bodyPr/>
              <a:lstStyle/>
              <a:p>
                <a:r>
                  <a:rPr lang="en-US">
                    <a:noFill/>
                  </a:rPr>
                  <a:t> </a:t>
                </a:r>
              </a:p>
            </p:txBody>
          </p:sp>
        </mc:Fallback>
      </mc:AlternateContent>
      <p:cxnSp>
        <p:nvCxnSpPr>
          <p:cNvPr id="83" name="Straight Arrow Connector 82">
            <a:extLst>
              <a:ext uri="{FF2B5EF4-FFF2-40B4-BE49-F238E27FC236}">
                <a16:creationId xmlns:a16="http://schemas.microsoft.com/office/drawing/2014/main" id="{BC6901AE-8299-AB7A-4C68-C533373395D5}"/>
              </a:ext>
            </a:extLst>
          </p:cNvPr>
          <p:cNvCxnSpPr>
            <a:cxnSpLocks/>
          </p:cNvCxnSpPr>
          <p:nvPr/>
        </p:nvCxnSpPr>
        <p:spPr bwMode="auto">
          <a:xfrm>
            <a:off x="4441899" y="15120388"/>
            <a:ext cx="1562446" cy="65301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88" name="Straight Arrow Connector 87">
            <a:extLst>
              <a:ext uri="{FF2B5EF4-FFF2-40B4-BE49-F238E27FC236}">
                <a16:creationId xmlns:a16="http://schemas.microsoft.com/office/drawing/2014/main" id="{507F23F9-EAB7-1059-C54B-114A7EF9670B}"/>
              </a:ext>
            </a:extLst>
          </p:cNvPr>
          <p:cNvCxnSpPr>
            <a:cxnSpLocks/>
          </p:cNvCxnSpPr>
          <p:nvPr/>
        </p:nvCxnSpPr>
        <p:spPr bwMode="auto">
          <a:xfrm>
            <a:off x="5210516" y="13964262"/>
            <a:ext cx="2847790" cy="25524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7.0&quot;&gt;&lt;object type=&quot;1&quot; unique_id=&quot;10001&quot;&gt;&lt;object type=&quot;2&quot; unique_id=&quot;10002&quot;&gt;&lt;object type=&quot;3&quot; unique_id=&quot;10003&quot;&gt;&lt;property id=&quot;20148&quot; value=&quot;5&quot;/&gt;&lt;property id=&quot;20300&quot; value=&quot;Slide 1&quot;/&gt;&lt;property id=&quot;20307&quot; value=&quot;264&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Default Design">
  <a:themeElements>
    <a:clrScheme name="UD1">
      <a:dk1>
        <a:srgbClr val="003C71"/>
      </a:dk1>
      <a:lt1>
        <a:srgbClr val="FFFFFF"/>
      </a:lt1>
      <a:dk2>
        <a:srgbClr val="003C71"/>
      </a:dk2>
      <a:lt2>
        <a:srgbClr val="818181"/>
      </a:lt2>
      <a:accent1>
        <a:srgbClr val="EEE8C5"/>
      </a:accent1>
      <a:accent2>
        <a:srgbClr val="00539F"/>
      </a:accent2>
      <a:accent3>
        <a:srgbClr val="FFD200"/>
      </a:accent3>
      <a:accent4>
        <a:srgbClr val="002663"/>
      </a:accent4>
      <a:accent5>
        <a:srgbClr val="AAE2CA"/>
      </a:accent5>
      <a:accent6>
        <a:srgbClr val="2C2CB6"/>
      </a:accent6>
      <a:hlink>
        <a:srgbClr val="00A0DF"/>
      </a:hlink>
      <a:folHlink>
        <a:srgbClr val="BDBDBD"/>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874713"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874713" rtl="0" eaLnBrk="1" fontAlgn="base" latinLnBrk="0" hangingPunct="1">
          <a:lnSpc>
            <a:spcPct val="100000"/>
          </a:lnSpc>
          <a:spcBef>
            <a:spcPct val="0"/>
          </a:spcBef>
          <a:spcAft>
            <a:spcPct val="0"/>
          </a:spcAft>
          <a:buClrTx/>
          <a:buSzTx/>
          <a:buFontTx/>
          <a:buNone/>
          <a:tabLst/>
          <a:defRPr kumimoji="0" lang="en-US" sz="2300" b="0" i="0" u="none" strike="noStrike" cap="none" normalizeH="0" baseline="0" smtClean="0">
            <a:ln>
              <a:noFill/>
            </a:ln>
            <a:solidFill>
              <a:schemeClr val="tx1"/>
            </a:solidFill>
            <a:effectLst/>
            <a:latin typeface="Times New Roman" pitchFamily="18" charset="0"/>
          </a:defRPr>
        </a:defPPr>
      </a:lstStyle>
    </a:lnDef>
    <a:txDef>
      <a:spPr bwMode="auto">
        <a:solidFill>
          <a:schemeClr val="bg1"/>
        </a:solidFill>
        <a:ln w="38100">
          <a:solidFill>
            <a:srgbClr val="000000"/>
          </a:solidFill>
          <a:miter lim="800000"/>
          <a:headEnd/>
          <a:tailEnd/>
        </a:ln>
      </a:spPr>
      <a:bodyPr lIns="699201" tIns="699201" rIns="699201" bIns="699201"/>
      <a:lstStyle>
        <a:defPPr algn="just" eaLnBrk="1" hangingPunct="1">
          <a:buFontTx/>
          <a:buChar char="•"/>
          <a:defRPr sz="2400"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8406</TotalTime>
  <Words>1742</Words>
  <Application>Microsoft Office PowerPoint</Application>
  <PresentationFormat>Custom</PresentationFormat>
  <Paragraphs>119</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Calisto MT</vt:lpstr>
      <vt:lpstr>Cambria Math</vt:lpstr>
      <vt:lpstr>Myriad Pro</vt:lpstr>
      <vt:lpstr>Myriad Pro Light</vt:lpstr>
      <vt:lpstr>Myriad Pro Semibold</vt:lpstr>
      <vt:lpstr>Times New Roman</vt:lpstr>
      <vt:lpstr>Default Design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Struzinski</dc:creator>
  <cp:lastModifiedBy>Simeon Radev</cp:lastModifiedBy>
  <cp:revision>222</cp:revision>
  <dcterms:created xsi:type="dcterms:W3CDTF">2001-03-07T08:28:47Z</dcterms:created>
  <dcterms:modified xsi:type="dcterms:W3CDTF">2023-05-10T08:21:53Z</dcterms:modified>
</cp:coreProperties>
</file>