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A8DBA3B7-E389-461B-BC04-2AA96C1C9CAF}" type="datetime1">
              <a:rPr b="0" lang="en-US" sz="900" spc="-1" strike="noStrike">
                <a:solidFill>
                  <a:srgbClr val="404040"/>
                </a:solidFill>
                <a:latin typeface="Franklin Gothic Book"/>
              </a:rPr>
              <a:t>04/04/2024</a:t>
            </a:fld>
            <a:endParaRPr b="0" lang="en-IN"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07F0BFAC-1464-4EB3-BB83-1BD86586DBAB}"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CFFB2C53-B4EC-4058-B8A3-F36FD9810044}" type="datetime1">
              <a:rPr b="0" lang="en-US" sz="900" spc="-1" strike="noStrike">
                <a:solidFill>
                  <a:srgbClr val="404040"/>
                </a:solidFill>
                <a:latin typeface="Franklin Gothic Book"/>
              </a:rPr>
              <a:t>04/04/2024</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3761819B-3AEA-4A05-8700-245528C49F0F}" type="datetime1">
              <a:rPr b="0" lang="en-US" sz="900" spc="-1" strike="noStrike">
                <a:solidFill>
                  <a:srgbClr val="404040"/>
                </a:solidFill>
                <a:latin typeface="Franklin Gothic Book"/>
              </a:rPr>
              <a:t>04/04/2024</a:t>
            </a:fld>
            <a:endParaRPr b="0" lang="en-IN"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113D8D27-CE1B-4089-B742-6F5A50F555ED}"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b="0" lang="en-US" sz="3600" spc="-1" strike="noStrike" cap="all">
                <a:solidFill>
                  <a:srgbClr val="0d0d0d"/>
                </a:solidFill>
                <a:latin typeface="Söhne"/>
              </a:rPr>
              <a:t>In today's digital age</a:t>
            </a:r>
            <a:endParaRPr b="0" lang="en-US" sz="3600" spc="-1" strike="noStrike">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KEYLOGGER</a:t>
            </a:r>
            <a:endParaRPr b="0" lang="en-IN" sz="3200" spc="-1" strike="noStrike">
              <a:latin typeface="Arial"/>
            </a:endParaRPr>
          </a:p>
        </p:txBody>
      </p:sp>
      <p:sp>
        <p:nvSpPr>
          <p:cNvPr id="136" name="CustomShape 3"/>
          <p:cNvSpPr/>
          <p:nvPr/>
        </p:nvSpPr>
        <p:spPr>
          <a:xfrm>
            <a:off x="3117600" y="4586400"/>
            <a:ext cx="7979760" cy="161640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92d050"/>
                </a:solidFill>
                <a:latin typeface="Arial"/>
              </a:rPr>
              <a:t>Presented By:</a:t>
            </a:r>
            <a:endParaRPr b="0" lang="en-IN" sz="2000" spc="-1" strike="noStrike">
              <a:latin typeface="Arial"/>
            </a:endParaRPr>
          </a:p>
          <a:p>
            <a:pPr marL="457200" indent="-456840">
              <a:lnSpc>
                <a:spcPct val="100000"/>
              </a:lnSpc>
              <a:buClr>
                <a:srgbClr val="92d050"/>
              </a:buClr>
              <a:buFont typeface="StarSymbol"/>
              <a:buAutoNum type="arabicPeriod"/>
            </a:pPr>
            <a:r>
              <a:rPr b="1" lang="en-US" sz="2000" spc="-1" strike="noStrike">
                <a:solidFill>
                  <a:srgbClr val="92d050"/>
                </a:solidFill>
                <a:latin typeface="Arial"/>
              </a:rPr>
              <a:t>Student Name:   M.Radha</a:t>
            </a:r>
            <a:endParaRPr b="0" lang="en-IN" sz="2000" spc="-1" strike="noStrike">
              <a:latin typeface="Arial"/>
            </a:endParaRPr>
          </a:p>
          <a:p>
            <a:pPr marL="457200" indent="-456840">
              <a:lnSpc>
                <a:spcPct val="100000"/>
              </a:lnSpc>
              <a:buClr>
                <a:srgbClr val="92d050"/>
              </a:buClr>
              <a:buFont typeface="StarSymbol"/>
              <a:buAutoNum type="arabicPeriod"/>
            </a:pPr>
            <a:r>
              <a:rPr b="1" lang="en-US" sz="2000" spc="-1" strike="noStrike">
                <a:solidFill>
                  <a:srgbClr val="92d050"/>
                </a:solidFill>
                <a:latin typeface="Arial"/>
              </a:rPr>
              <a:t>College Name:   VV COLLEGE  OF ENGINEERING</a:t>
            </a:r>
            <a:endParaRPr b="0" lang="en-IN" sz="2000" spc="-1" strike="noStrike">
              <a:latin typeface="Arial"/>
            </a:endParaRPr>
          </a:p>
          <a:p>
            <a:pPr marL="457200" indent="-456840">
              <a:lnSpc>
                <a:spcPct val="100000"/>
              </a:lnSpc>
              <a:buClr>
                <a:srgbClr val="92d050"/>
              </a:buClr>
              <a:buFont typeface="StarSymbol"/>
              <a:buAutoNum type="arabicPeriod"/>
            </a:pPr>
            <a:r>
              <a:rPr b="1" lang="en-US" sz="2000" spc="-1" strike="noStrike">
                <a:solidFill>
                  <a:srgbClr val="92d050"/>
                </a:solidFill>
                <a:latin typeface="Arial"/>
              </a:rPr>
              <a:t>Department:       CSE</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today’s digital age, machine learning algorithms, and best practices in data preprocessing and model evaluation.</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r>
              <a:rPr b="0" lang="en-US" sz="2000" spc="-1" strike="noStrike">
                <a:solidFill>
                  <a:srgbClr val="404040"/>
                </a:solidFill>
                <a:latin typeface="Arial"/>
                <a:ea typeface="Franklin Gothic Book"/>
              </a:rPr>
              <a:t>(Technology Used)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p>
            <a:pPr>
              <a:lnSpc>
                <a:spcPct val="110000"/>
              </a:lnSpc>
              <a:spcBef>
                <a:spcPts val="641"/>
              </a:spcBef>
              <a:spcAft>
                <a:spcPts val="601"/>
              </a:spcAft>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US" sz="2400" spc="-1" strike="noStrike">
                <a:solidFill>
                  <a:srgbClr val="0d0d0d"/>
                </a:solidFill>
                <a:latin typeface="Söhne"/>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r>
              <a:rPr b="0" lang="en-IN" sz="2400" spc="-1" strike="noStrike">
                <a:solidFill>
                  <a:srgbClr val="0f0f0f"/>
                </a:solidFill>
                <a:latin typeface="Franklin Gothic Book"/>
                <a:ea typeface="Franklin Gothic Book"/>
              </a:rPr>
              <a:t>.</a:t>
            </a:r>
            <a:endParaRPr b="0" lang="en-US" sz="24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p>
            <a:pPr>
              <a:lnSpc>
                <a:spcPct val="110000"/>
              </a:lnSpc>
              <a:spcBef>
                <a:spcPts val="241"/>
              </a:spcBef>
              <a:spcAft>
                <a:spcPts val="601"/>
              </a:spcAft>
            </a:pPr>
            <a:endParaRPr b="0" lang="en-US" sz="1700" spc="-1" strike="noStrike">
              <a:solidFill>
                <a:srgbClr val="404040"/>
              </a:solidFill>
              <a:latin typeface="Franklin Gothic Book"/>
            </a:endParaRPr>
          </a:p>
          <a:p>
            <a:pPr>
              <a:lnSpc>
                <a:spcPct val="110000"/>
              </a:lnSpc>
              <a:spcBef>
                <a:spcPts val="241"/>
              </a:spcBef>
              <a:spcAft>
                <a:spcPts val="601"/>
              </a:spcAft>
            </a:pPr>
            <a:endParaRPr b="0" lang="en-US" sz="1700" spc="-1" strike="noStrike">
              <a:solidFill>
                <a:srgbClr val="404040"/>
              </a:solidFill>
              <a:latin typeface="Franklin Gothic Book"/>
            </a:endParaRPr>
          </a:p>
          <a:p>
            <a:pPr>
              <a:lnSpc>
                <a:spcPct val="110000"/>
              </a:lnSpc>
              <a:spcBef>
                <a:spcPts val="241"/>
              </a:spcBef>
              <a:spcAft>
                <a:spcPts val="601"/>
              </a:spcAft>
              <a:tabLst>
                <a:tab algn="l" pos="0"/>
              </a:tabLst>
            </a:pPr>
            <a:r>
              <a:rPr b="1" lang="en-US" sz="1200" spc="-1" strike="noStrike">
                <a:solidFill>
                  <a:srgbClr val="0d0d0d"/>
                </a:solidFill>
                <a:latin typeface="Söhne"/>
              </a:rPr>
              <a:t>Aim</a:t>
            </a:r>
            <a:r>
              <a:rPr b="0" lang="en-US" sz="1200" spc="-1" strike="noStrike">
                <a:solidFill>
                  <a:srgbClr val="0d0d0d"/>
                </a:solidFill>
                <a:latin typeface="Söhne"/>
              </a:rPr>
              <a:t>: Develop comprehensive cybersecurity strategies aimed at detecting, preventing, and mitigating keylogger attacks.</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1" lang="en-US" sz="1200" spc="-1" strike="noStrike">
                <a:solidFill>
                  <a:srgbClr val="0d0d0d"/>
                </a:solidFill>
                <a:latin typeface="Söhne"/>
              </a:rPr>
              <a:t>Data Collection</a:t>
            </a:r>
            <a:r>
              <a:rPr b="0" lang="en-US" sz="1200" spc="-1" strike="noStrike">
                <a:solidFill>
                  <a:srgbClr val="0d0d0d"/>
                </a:solidFill>
                <a:latin typeface="Söhne"/>
              </a:rPr>
              <a:t>: Gather historical data on keylogger incidents Collecting data from various sources such as cybersecurity reports, incident databases, and user feedback.</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US" sz="1200" spc="-1" strike="noStrike">
                <a:solidFill>
                  <a:srgbClr val="0d0d0d"/>
                </a:solidFill>
                <a:latin typeface="Söhne"/>
              </a:rPr>
              <a:t>This data includes information on past keylogger attacks, attack vectors, target demographics, and affected systems.The goal is to gather insights into keylogger prevalence, distribution methods, and attack patterns.</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Wingdings 2" charset="2"/>
              <a:buChar char=""/>
              <a:tabLst>
                <a:tab algn="l" pos="0"/>
              </a:tabLst>
            </a:pPr>
            <a:r>
              <a:rPr b="0" lang="en-US" sz="1200" spc="-1" strike="noStrike">
                <a:solidFill>
                  <a:srgbClr val="0d0d0d"/>
                </a:solidFill>
                <a:latin typeface="Söhne"/>
              </a:rPr>
              <a:t> </a:t>
            </a:r>
            <a:r>
              <a:rPr b="1" lang="en-US" sz="1200" spc="-1" strike="noStrike">
                <a:solidFill>
                  <a:srgbClr val="0d0d0d"/>
                </a:solidFill>
                <a:latin typeface="Söhne"/>
              </a:rPr>
              <a:t>Data Preprocessing</a:t>
            </a:r>
            <a:r>
              <a:rPr b="0" lang="en-US" sz="1200" spc="-1" strike="noStrike">
                <a:solidFill>
                  <a:srgbClr val="0d0d0d"/>
                </a:solidFill>
                <a:latin typeface="Söhne"/>
              </a:rPr>
              <a:t>: Clean and preprocess collected data</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US" sz="1200" spc="-1" strike="noStrike">
                <a:solidFill>
                  <a:srgbClr val="0d0d0d"/>
                </a:solidFill>
                <a:latin typeface="Söhne"/>
              </a:rPr>
              <a:t>This involves removing noise, inconsistencies, and irrelevant information from the collected data.</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US" sz="1200" spc="-1" strike="noStrike">
                <a:solidFill>
                  <a:srgbClr val="0d0d0d"/>
                </a:solidFill>
                <a:latin typeface="Söhne"/>
              </a:rPr>
              <a:t>Data preprocessing techniques may include data cleaning, normalization, feature scaling, and handling missing values.The aim is to prepare the data for analysis and model training by ensuring its quality and suitability.</a:t>
            </a: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r>
              <a:rPr b="0" lang="en-US" sz="1200" spc="-1" strike="noStrike">
                <a:solidFill>
                  <a:srgbClr val="0d0d0d"/>
                </a:solidFill>
                <a:latin typeface="Söhne"/>
              </a:rPr>
              <a:t>       </a:t>
            </a:r>
            <a:r>
              <a:rPr b="1" lang="en-US" sz="1200" spc="-1" strike="noStrike">
                <a:solidFill>
                  <a:srgbClr val="0d0d0d"/>
                </a:solidFill>
                <a:latin typeface="Söhne"/>
              </a:rPr>
              <a:t>Machine Learning Algorithms</a:t>
            </a:r>
            <a:r>
              <a:rPr b="0" lang="en-US" sz="1200" spc="-1" strike="noStrike">
                <a:solidFill>
                  <a:srgbClr val="0d0d0d"/>
                </a:solidFill>
                <a:latin typeface="Söhne"/>
              </a:rPr>
              <a:t>:</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IN" sz="1200" spc="-1" strike="noStrike">
                <a:solidFill>
                  <a:srgbClr val="0d0d0d"/>
                </a:solidFill>
                <a:latin typeface="Söhne"/>
              </a:rPr>
              <a:t>Machine learning algorithms are applied to analyze patterns in the preprocessed data and detect keylogger activity.</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IN" sz="1200" spc="-1" strike="noStrike">
                <a:solidFill>
                  <a:srgbClr val="0d0d0d"/>
                </a:solidFill>
                <a:latin typeface="Söhne"/>
              </a:rPr>
              <a:t>Algorithms may include supervised learning models (e.g., classification algorithms), unsupervised learning models (e.g., clustering algorithms), or hybrid approaches.ML algorithms leverage features such as keystroke dynamics, user behavior, and system anomalies to identify suspicious activity indicative of keyloggers.</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Wingdings 2" charset="2"/>
              <a:buChar char=""/>
              <a:tabLst>
                <a:tab algn="l" pos="0"/>
              </a:tabLst>
            </a:pPr>
            <a:r>
              <a:rPr b="1" lang="en-US" sz="1200" spc="-1" strike="noStrike">
                <a:solidFill>
                  <a:srgbClr val="0d0d0d"/>
                </a:solidFill>
                <a:latin typeface="Söhne"/>
              </a:rPr>
              <a:t>Deployment</a:t>
            </a:r>
            <a:r>
              <a:rPr b="0" lang="en-US" sz="1200" spc="-1" strike="noStrike">
                <a:solidFill>
                  <a:srgbClr val="0d0d0d"/>
                </a:solidFill>
                <a:latin typeface="Söhne"/>
              </a:rPr>
              <a:t>: Implement trained models into security systemsTrained machine learning models are deployed into security systems to continuously monitor and detect keylogger activity in real-time.</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US" sz="1200" spc="-1" strike="noStrike">
                <a:solidFill>
                  <a:srgbClr val="0d0d0d"/>
                </a:solidFill>
                <a:latin typeface="Söhne"/>
              </a:rPr>
              <a:t>Deployment may involve integrating ML models into existing security infrastructure, such as intrusion detection systems (IDS) or endpoint security solutions.The aim is to create proactive defense mechanisms that can automatically detect and respond to keylogger threats.</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Wingdings 2" charset="2"/>
              <a:buChar char=""/>
              <a:tabLst>
                <a:tab algn="l" pos="0"/>
              </a:tabLst>
            </a:pPr>
            <a:r>
              <a:rPr b="1" lang="en-US" sz="1200" spc="-1" strike="noStrike">
                <a:solidFill>
                  <a:srgbClr val="0d0d0d"/>
                </a:solidFill>
                <a:latin typeface="Söhne"/>
              </a:rPr>
              <a:t>Evaluation</a:t>
            </a:r>
            <a:r>
              <a:rPr b="0" lang="en-US" sz="1200" spc="-1" strike="noStrike">
                <a:solidFill>
                  <a:srgbClr val="0d0d0d"/>
                </a:solidFill>
                <a:latin typeface="Söhne"/>
              </a:rPr>
              <a:t>: Regularly evaluate model effectivenessModel performance is evaluated using metrics such as detection accuracy, false positive rate, and response time.Evaluation involves testing models on real-world data, conducting simulations, and analyzing performance against known benchmarks.The goal is to assess the effectiveness of deployed models, identify areas for improvement, and refine cybersecurity defense mechanisms accordingly.</a:t>
            </a: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60"/>
              </a:spcBef>
              <a:spcAft>
                <a:spcPts val="601"/>
              </a:spcAft>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a:t>
            </a:r>
            <a:r>
              <a:rPr b="1" lang="en-US" sz="1800" spc="-1" strike="noStrike">
                <a:solidFill>
                  <a:srgbClr val="0d0d0d"/>
                </a:solidFill>
                <a:latin typeface="Söhne"/>
                <a:ea typeface="Franklin Gothic Book"/>
              </a:rPr>
              <a:t>In today's digital age</a:t>
            </a:r>
            <a:r>
              <a:rPr b="1" lang="en-IN" sz="1800" spc="-1" strike="noStrike">
                <a:solidFill>
                  <a:srgbClr val="0f0f0f"/>
                </a:solidFill>
                <a:latin typeface="Franklin Gothic Book"/>
                <a:ea typeface="Franklin Gothic Book"/>
              </a:rPr>
              <a:t>. Here's a suggested structure for this section:</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TextShape 2"/>
          <p:cNvSpPr txBox="1"/>
          <p:nvPr/>
        </p:nvSpPr>
        <p:spPr>
          <a:xfrm>
            <a:off x="581040" y="1302120"/>
            <a:ext cx="11029320" cy="5366880"/>
          </a:xfrm>
          <a:prstGeom prst="rect">
            <a:avLst/>
          </a:prstGeom>
          <a:noFill/>
          <a:ln>
            <a:noFill/>
          </a:ln>
        </p:spPr>
        <p:txBody>
          <a:bodyPr anchor="ctr">
            <a:normAutofit/>
          </a:bodyPr>
          <a:p>
            <a:pPr marL="305280" indent="-30492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today ‘sdigital age. Here's an example structure for this section:</a:t>
            </a:r>
            <a:endParaRPr b="0" lang="en-US" sz="1400" spc="-1" strike="noStrike">
              <a:solidFill>
                <a:srgbClr val="404040"/>
              </a:solidFill>
              <a:latin typeface="Franklin Gothic Book"/>
            </a:endParaRPr>
          </a:p>
          <a:p>
            <a:pPr marL="306000" indent="-305640">
              <a:lnSpc>
                <a:spcPct val="110000"/>
              </a:lnSpc>
              <a:spcBef>
                <a:spcPts val="281"/>
              </a:spcBef>
              <a:spcAft>
                <a:spcPts val="601"/>
              </a:spcAft>
              <a:buClr>
                <a:srgbClr val="1cade4"/>
              </a:buClr>
              <a:buSzPct val="92000"/>
              <a:buFont typeface="Arial"/>
              <a:buChar char="•"/>
            </a:pPr>
            <a:r>
              <a:rPr b="1" lang="en-IN" sz="1400" spc="-1" strike="noStrike">
                <a:solidFill>
                  <a:srgbClr val="404040"/>
                </a:solidFill>
                <a:latin typeface="Franklin Gothic Book"/>
                <a:ea typeface="Franklin Gothic Book"/>
              </a:rPr>
              <a:t>Algorithm Selection:</a:t>
            </a:r>
            <a:r>
              <a:rPr b="0" lang="en-US" sz="1400" spc="-1" strike="noStrike">
                <a:solidFill>
                  <a:srgbClr val="0d0d0d"/>
                </a:solidFill>
                <a:latin typeface="Söhne"/>
                <a:ea typeface="Franklin Gothic Book"/>
              </a:rPr>
              <a:t> In this step, appropriate machine learning algorithms are chosen to detect keyloggers effectively.Algorithms commonly used for this purpose include decision trees, random forests, support vector machines (SVM), logistic regression, and neural networks.The selection is based on factors such as the nature of the data, complexity of the problem, and desired performance metrics</a:t>
            </a:r>
            <a:endParaRPr b="0" lang="en-US" sz="1400" spc="-1" strike="noStrike">
              <a:solidFill>
                <a:srgbClr val="404040"/>
              </a:solidFill>
              <a:latin typeface="Franklin Gothic Book"/>
            </a:endParaRPr>
          </a:p>
          <a:p>
            <a:pPr marL="306000" indent="-305640">
              <a:lnSpc>
                <a:spcPct val="110000"/>
              </a:lnSpc>
              <a:spcBef>
                <a:spcPts val="281"/>
              </a:spcBef>
              <a:spcAft>
                <a:spcPts val="601"/>
              </a:spcAft>
              <a:buClr>
                <a:srgbClr val="1cade4"/>
              </a:buClr>
              <a:buSzPct val="92000"/>
              <a:buFont typeface="Arial"/>
              <a:buChar char="•"/>
            </a:pPr>
            <a:r>
              <a:rPr b="1" lang="en-IN" sz="1400" spc="-1" strike="noStrike">
                <a:solidFill>
                  <a:srgbClr val="404040"/>
                </a:solidFill>
                <a:latin typeface="Franklin Gothic Book"/>
                <a:ea typeface="Franklin Gothic Book"/>
              </a:rPr>
              <a:t>Data Input:</a:t>
            </a:r>
            <a:r>
              <a:rPr b="0" lang="en-US" sz="1400" spc="-1" strike="noStrike">
                <a:solidFill>
                  <a:srgbClr val="0d0d0d"/>
                </a:solidFill>
                <a:latin typeface="Söhne"/>
                <a:ea typeface="Franklin Gothic Book"/>
              </a:rPr>
              <a:t> Data input involves collecting relevant data that will be used to train the machine learning model.This includes historical data on keylogger incidents, user behavior patterns, system logs, and any other relevant data sources.The data is typically structured into features (e.g., keystroke dynamics, system activities) and labels (indicating whether a keylogger is present).</a:t>
            </a:r>
            <a:endParaRPr b="0" lang="en-US" sz="1400" spc="-1" strike="noStrike">
              <a:solidFill>
                <a:srgbClr val="404040"/>
              </a:solidFill>
              <a:latin typeface="Franklin Gothic Book"/>
            </a:endParaRPr>
          </a:p>
          <a:p>
            <a:pPr marL="306000" indent="-305640">
              <a:lnSpc>
                <a:spcPct val="110000"/>
              </a:lnSpc>
              <a:spcBef>
                <a:spcPts val="281"/>
              </a:spcBef>
              <a:spcAft>
                <a:spcPts val="601"/>
              </a:spcAft>
              <a:buClr>
                <a:srgbClr val="1cade4"/>
              </a:buClr>
              <a:buSzPct val="92000"/>
              <a:buFont typeface="Arial"/>
              <a:buChar char="•"/>
            </a:pPr>
            <a:r>
              <a:rPr b="1" lang="en-IN" sz="1400" spc="-1" strike="noStrike">
                <a:solidFill>
                  <a:srgbClr val="404040"/>
                </a:solidFill>
                <a:latin typeface="Franklin Gothic Book"/>
                <a:ea typeface="Franklin Gothic Book"/>
              </a:rPr>
              <a:t>Training Process:</a:t>
            </a:r>
            <a:r>
              <a:rPr b="0" lang="en-US" sz="1400" spc="-1" strike="noStrike">
                <a:solidFill>
                  <a:srgbClr val="0d0d0d"/>
                </a:solidFill>
                <a:latin typeface="Söhne"/>
                <a:ea typeface="Franklin Gothic Book"/>
              </a:rPr>
              <a:t> In the training process, the selected machine learning algorithm is trained on the input data.The algorithm learns patterns and relationships within the data to distinguish between normal user behavior and keylogger activity.Training involves iterative optimization of the algorithm's parameters to minimize prediction errors and maximize performance.</a:t>
            </a:r>
            <a:endParaRPr b="0" lang="en-US" sz="1400" spc="-1" strike="noStrike">
              <a:solidFill>
                <a:srgbClr val="404040"/>
              </a:solidFill>
              <a:latin typeface="Franklin Gothic Book"/>
            </a:endParaRPr>
          </a:p>
          <a:p>
            <a:pPr marL="306000" indent="-305640">
              <a:lnSpc>
                <a:spcPct val="110000"/>
              </a:lnSpc>
              <a:spcBef>
                <a:spcPts val="340"/>
              </a:spcBef>
              <a:spcAft>
                <a:spcPts val="601"/>
              </a:spcAft>
              <a:buClr>
                <a:srgbClr val="1cade4"/>
              </a:buClr>
              <a:buSzPct val="92000"/>
              <a:buFont typeface="Wingdings 2" charset="2"/>
              <a:buChar char=""/>
            </a:pPr>
            <a:r>
              <a:rPr b="1" lang="en-US" sz="1700" spc="-1" strike="noStrike">
                <a:solidFill>
                  <a:srgbClr val="0d0d0d"/>
                </a:solidFill>
                <a:latin typeface="Söhne"/>
                <a:ea typeface="Franklin Gothic Book"/>
              </a:rPr>
              <a:t>Prediction Process</a:t>
            </a:r>
            <a:r>
              <a:rPr b="0" lang="en-US" sz="1700" spc="-1" strike="noStrike">
                <a:solidFill>
                  <a:srgbClr val="0d0d0d"/>
                </a:solidFill>
                <a:latin typeface="Söhne"/>
                <a:ea typeface="Franklin Gothic Book"/>
              </a:rPr>
              <a:t>:</a:t>
            </a:r>
            <a:endParaRPr b="0" lang="en-US" sz="1700" spc="-1" strike="noStrike">
              <a:solidFill>
                <a:srgbClr val="404040"/>
              </a:solidFill>
              <a:latin typeface="Franklin Gothic Book"/>
            </a:endParaRPr>
          </a:p>
          <a:p>
            <a:pPr marL="306000" indent="-305640">
              <a:lnSpc>
                <a:spcPct val="110000"/>
              </a:lnSpc>
              <a:spcBef>
                <a:spcPts val="281"/>
              </a:spcBef>
              <a:spcAft>
                <a:spcPts val="601"/>
              </a:spcAft>
              <a:buClr>
                <a:srgbClr val="1cade4"/>
              </a:buClr>
              <a:buSzPct val="92000"/>
              <a:buFont typeface="Arial"/>
              <a:buChar char="•"/>
            </a:pPr>
            <a:r>
              <a:rPr b="0" lang="en-US" sz="1400" spc="-1" strike="noStrike">
                <a:solidFill>
                  <a:srgbClr val="0d0d0d"/>
                </a:solidFill>
                <a:latin typeface="Söhne"/>
                <a:ea typeface="Franklin Gothic Book"/>
              </a:rPr>
              <a:t>Once the model is trained, it can be used to predict whether keylogger activity is present in new, unseen data.During the prediction process, the trained model analyzes input data and generates predictions or probabilities indicating the likelihood of keylogger activity.Predictions are based on learned patterns and decision boundaries derived from the training data, allowing the model to classify instances as either benign or indicative of a keylogger threat.</a:t>
            </a:r>
            <a:endParaRPr b="0" lang="en-US" sz="1400" spc="-1" strike="noStrike">
              <a:solidFill>
                <a:srgbClr val="404040"/>
              </a:solidFill>
              <a:latin typeface="Franklin Gothic Book"/>
            </a:endParaRPr>
          </a:p>
          <a:p>
            <a:pPr>
              <a:lnSpc>
                <a:spcPct val="110000"/>
              </a:lnSpc>
              <a:spcBef>
                <a:spcPts val="340"/>
              </a:spcBef>
              <a:spcAft>
                <a:spcPts val="601"/>
              </a:spcAft>
            </a:pPr>
            <a:endParaRPr b="0" lang="en-US" sz="1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norm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today’s digital age. Include visualizations and comparisons between predicted and actual counts to highlight the model's performance.</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Autofit/>
          </a:bodyPr>
          <a:p>
            <a:pPr>
              <a:lnSpc>
                <a:spcPct val="100000"/>
              </a:lnSpc>
            </a:pPr>
            <a:r>
              <a:rPr b="0" lang="en-IN" sz="2800" spc="-1" strike="noStrike" cap="all">
                <a:solidFill>
                  <a:srgbClr val="77ceef"/>
                </a:solidFill>
                <a:latin typeface="Franklin Gothic Demi"/>
              </a:rPr>
              <a:t>conclusion</a:t>
            </a:r>
            <a:endParaRPr b="0" lang="en-US" sz="2800" spc="-1" strike="noStrike">
              <a:solidFill>
                <a:srgbClr val="000000"/>
              </a:solidFill>
              <a:latin typeface="Franklin Gothic Book"/>
            </a:endParaRPr>
          </a:p>
        </p:txBody>
      </p:sp>
      <p:sp>
        <p:nvSpPr>
          <p:cNvPr id="150" name="TextShape 2"/>
          <p:cNvSpPr txBox="1"/>
          <p:nvPr/>
        </p:nvSpPr>
        <p:spPr>
          <a:xfrm>
            <a:off x="581040" y="1302120"/>
            <a:ext cx="11029320" cy="4672800"/>
          </a:xfrm>
          <a:prstGeom prst="rect">
            <a:avLst/>
          </a:prstGeom>
          <a:noFill/>
          <a:ln>
            <a:noFill/>
          </a:ln>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000000"/>
                </a:solidFill>
                <a:latin typeface="Söhne"/>
              </a:rPr>
              <a:t>T</a:t>
            </a:r>
            <a:r>
              <a:rPr b="0" lang="en-US" sz="1600" spc="-1" strike="noStrike">
                <a:solidFill>
                  <a:srgbClr val="000000"/>
                </a:solidFill>
                <a:latin typeface="Söhne"/>
              </a:rPr>
              <a:t>he proliferation of keyloggers represents a critical challenge in the contemporary digital landscape, where cybersecurity threats are prevalent. These stealthy software tools can clandestinely capture sensitive information, posing significant risks to individuals and organizations alike. The consequences of keylogger attacks, including identity theft, financial loss, and privacy breaches, underscore the urgent need for robust cybersecurity measures. By fostering awareness, implementing preventive measures, and leveraging advanced technologies, individuals and organizations can mitigate the threat posed by keyloggers and safeguard against the devastating impact of cyber threats in today's digital age.</a:t>
            </a:r>
            <a:endParaRPr b="0" lang="en-US" sz="1600" spc="-1" strike="noStrike">
              <a:solidFill>
                <a:srgbClr val="404040"/>
              </a:solidFill>
              <a:latin typeface="Franklin Gothic Book"/>
            </a:endParaRPr>
          </a:p>
          <a:p>
            <a:pPr>
              <a:lnSpc>
                <a:spcPct val="110000"/>
              </a:lnSpc>
              <a:spcBef>
                <a:spcPts val="340"/>
              </a:spcBef>
              <a:spcAft>
                <a:spcPts val="601"/>
              </a:spcAft>
            </a:pPr>
            <a:endParaRPr b="0" lang="en-US" sz="16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9320" cy="4672800"/>
          </a:xfrm>
          <a:prstGeom prst="rect">
            <a:avLst/>
          </a:prstGeom>
          <a:noFill/>
          <a:ln>
            <a:noFill/>
          </a:ln>
        </p:spPr>
        <p:txBody>
          <a:bodyPr anchor="ctr">
            <a:noAutofit/>
          </a:bodyPr>
          <a:p>
            <a:pPr marL="305280" indent="-304920">
              <a:lnSpc>
                <a:spcPct val="110000"/>
              </a:lnSpc>
              <a:spcBef>
                <a:spcPts val="340"/>
              </a:spcBef>
              <a:spcAft>
                <a:spcPts val="601"/>
              </a:spcAft>
              <a:buClr>
                <a:srgbClr val="1cade4"/>
              </a:buClr>
              <a:buSzPct val="92000"/>
              <a:buFont typeface="Wingdings 2" charset="2"/>
              <a:buChar char=""/>
            </a:pPr>
            <a:r>
              <a:rPr b="0" lang="en-US" sz="1700" spc="-1" strike="noStrike">
                <a:solidFill>
                  <a:srgbClr val="0d0d0d"/>
                </a:solidFill>
                <a:latin typeface="Söhne"/>
              </a:rPr>
              <a:t>Ongoing research and development efforts to stay ahead of emerging keylogger threats, anticipate future attack vectors, and innovate new countermeasures to protect against evolving cybersecurity risks.</a:t>
            </a:r>
            <a:endParaRPr b="0" lang="en-US" sz="1700" spc="-1" strike="noStrike">
              <a:solidFill>
                <a:srgbClr val="404040"/>
              </a:solidFill>
              <a:latin typeface="Franklin Gothic Book"/>
            </a:endParaRPr>
          </a:p>
        </p:txBody>
      </p:sp>
      <p:sp>
        <p:nvSpPr>
          <p:cNvPr id="152"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microsoft.com/office/infopath/2007/PartnerControl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Application>LibreOffice/6.4.7.2$Linux_X86_64 LibreOffice_project/40$Build-2</Application>
  <Words>1048</Words>
  <Paragraphs>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2024-04-04T16:05:17Z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