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revisionInfo.xml" ContentType="application/vnd.ms-powerpoint.revisioninfo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openxmlformats.org/officeDocument/2006/relationships/customXml" Target="../customXml/item3.xml"/><Relationship Id="rId5" Type="http://schemas.openxmlformats.org/officeDocument/2006/relationships/viewProps" Target="viewProps.xml"/><Relationship Id="rId10" Type="http://schemas.openxmlformats.org/officeDocument/2006/relationships/customXml" Target="../customXml/item2.xml"/><Relationship Id="rId4" Type="http://schemas.openxmlformats.org/officeDocument/2006/relationships/presProps" Target="presProps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4E11-C09D-4A3A-9B63-60B08B92E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8E951-E46F-40A1-801D-DEE2AAA9A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43646-B3BE-4F38-B5DB-3AC4AA83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8141-46CE-41E6-B292-0D72FCC78E53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72248-9E71-4A26-B3CA-FFE344949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404C2-9319-49F2-89D9-8D8C8662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AC7E-83A4-4C5F-B6FA-745E30D94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74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E227-8B23-4E94-86A9-15A0795E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F7A0B-408B-4927-9347-482119CA0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7ABBF-720A-43F7-8C78-145226AE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8141-46CE-41E6-B292-0D72FCC78E53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35D46-93E8-4ADB-AE8D-5F751B723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8D9E8-A431-40A2-86FB-A5F0FA60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AC7E-83A4-4C5F-B6FA-745E30D94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05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80B7E-5E38-42D7-BE67-1DA5B2EB2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4468D-08A3-4735-B79A-D6773F263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42DC1-1A56-4C43-953A-0171B6EF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8141-46CE-41E6-B292-0D72FCC78E53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E7CE9-8D4A-44A8-9CCE-6BFC90B3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31A21-69A0-411A-8C6B-223F78F7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AC7E-83A4-4C5F-B6FA-745E30D94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27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0072-EEF0-4671-923B-910A99C7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C675B-4718-44C9-963E-398847F05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46300-466B-4D5A-BE8E-AE69D7F5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8141-46CE-41E6-B292-0D72FCC78E53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71BD2-AAFC-40C7-B4CE-F1FD4888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D434B-2FC4-48B6-A18C-E76F3523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AC7E-83A4-4C5F-B6FA-745E30D94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58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31BF-5F94-4191-B036-3AB2F770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16167-F2FE-4F09-943F-D9F69B587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30136-9F1D-41EE-AE08-A585FEEE2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8141-46CE-41E6-B292-0D72FCC78E53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2DA15-C313-4FB0-9F2D-C67F1A77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2B62B-C8DF-4FAB-9206-E78530E9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AC7E-83A4-4C5F-B6FA-745E30D94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75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A675-118B-40D1-8FD5-F423274D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E9F4A-5278-49F7-8B48-895393F6C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A6A21-663C-44C7-9C7E-340A9F022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C2F85-E9F4-44E9-8E63-2011F0CB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8141-46CE-41E6-B292-0D72FCC78E53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AC644-A41E-409F-B0A1-4E174820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C6379-D29D-4CBA-9F72-A39E52698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AC7E-83A4-4C5F-B6FA-745E30D94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21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F76D2-9F16-4DD4-A557-21B8870C2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B04C3-6581-4CD5-A9C7-7DDF4ABAF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5BE0F-057A-4E50-96A3-B8BB84402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57DC5-3F95-4764-8E48-3581D3A0A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EF197B-E4FB-45E1-85EE-820347CCA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7792E-519C-4F6D-8463-C61C05E9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8141-46CE-41E6-B292-0D72FCC78E53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4F6E8-D06C-461B-92F2-523C626D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15450-E5A2-4A29-8374-F8914D35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AC7E-83A4-4C5F-B6FA-745E30D94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22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8299-0518-40DE-8A54-CC42EF6D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F2125A-61FA-489E-AF3F-56C882B1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8141-46CE-41E6-B292-0D72FCC78E53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C0CAE-0012-4A73-BAC2-6E852400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217D9-9F54-46A0-9FC6-49404347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AC7E-83A4-4C5F-B6FA-745E30D94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92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FA276-121F-4503-A074-B6B4F527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8141-46CE-41E6-B292-0D72FCC78E53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B63DE-4027-401F-8471-5479FDB53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29F5D-D14A-47BB-AE0B-74B20442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AC7E-83A4-4C5F-B6FA-745E30D94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69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FC9DE-CE54-4E5B-8849-49C197C1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58820-A8F6-41DE-9CE7-9C689A327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450F8-ACAD-4FEE-854B-121B83925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F7BE8-8A8C-41C4-A755-3585D2B6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8141-46CE-41E6-B292-0D72FCC78E53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4A135-B095-4928-82B8-19295E0A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998AB-D1E3-441A-9F6A-915C324B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AC7E-83A4-4C5F-B6FA-745E30D94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73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04E0-B5B5-4698-99CA-CBEFF61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CA559-5DC8-49B0-8A53-52E516A05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D7185-913F-46A3-9C3C-0D0C939DE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BEDA6-D78D-431D-9F6F-9E7FC16D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8141-46CE-41E6-B292-0D72FCC78E53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B07DA-9FF3-407B-B35F-12448867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B6963-8A01-4F01-88D8-A17D7FCB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AC7E-83A4-4C5F-B6FA-745E30D94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84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D441B1-808D-48D9-914A-38ABE1AF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3C5FC-0404-4999-B0F6-00B79EB0D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5AA67-041E-4E38-AB5B-8D98CB289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18141-46CE-41E6-B292-0D72FCC78E53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2BD17-EFF3-45D5-86BD-524923FEB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441D3-FA86-4CEB-A5F2-92F652B96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0AC7E-83A4-4C5F-B6FA-745E30D94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54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E4F4E2-A96F-4325-9D59-1D704E698B21}"/>
              </a:ext>
            </a:extLst>
          </p:cNvPr>
          <p:cNvSpPr/>
          <p:nvPr/>
        </p:nvSpPr>
        <p:spPr>
          <a:xfrm>
            <a:off x="215660" y="1371213"/>
            <a:ext cx="11810687" cy="4823110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08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199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6841AA9-A838-4765-A5F6-071DFCD25FF5}"/>
              </a:ext>
            </a:extLst>
          </p:cNvPr>
          <p:cNvSpPr txBox="1">
            <a:spLocks/>
          </p:cNvSpPr>
          <p:nvPr/>
        </p:nvSpPr>
        <p:spPr>
          <a:xfrm>
            <a:off x="469900" y="581695"/>
            <a:ext cx="11252200" cy="6985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1E4191"/>
                </a:solidFill>
                <a:highlight>
                  <a:srgbClr val="FFFF00"/>
                </a:highlight>
              </a:rPr>
              <a:t>Billing Bot for SAP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1044F6-2B50-4224-8EFD-482808EF6FB9}"/>
              </a:ext>
            </a:extLst>
          </p:cNvPr>
          <p:cNvSpPr/>
          <p:nvPr/>
        </p:nvSpPr>
        <p:spPr>
          <a:xfrm>
            <a:off x="215660" y="1371213"/>
            <a:ext cx="11810687" cy="4823110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08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199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AE6510FF-D830-497A-A233-4B20F5AAC930}"/>
              </a:ext>
            </a:extLst>
          </p:cNvPr>
          <p:cNvSpPr txBox="1">
            <a:spLocks/>
          </p:cNvSpPr>
          <p:nvPr/>
        </p:nvSpPr>
        <p:spPr>
          <a:xfrm>
            <a:off x="566717" y="1283041"/>
            <a:ext cx="2333001" cy="158314"/>
          </a:xfrm>
          <a:prstGeom prst="rect">
            <a:avLst/>
          </a:prstGeom>
          <a:solidFill>
            <a:sysClr val="window" lastClr="FFFFFF"/>
          </a:solidFill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marL="122238" lvl="0" indent="-122238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400" spc="0" baseline="0">
                <a:solidFill>
                  <a:srgbClr val="63666A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E Inspira Sans"/>
                <a:ea typeface="+mj-ea"/>
                <a:cs typeface="+mj-cs"/>
              </a:rPr>
              <a:t>As-Is Process Done By User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GE Inspira Sans"/>
              <a:ea typeface="+mj-ea"/>
              <a:cs typeface="+mj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40D8EA-5506-4140-92FA-1D2923FC9C15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2117077" y="2081592"/>
            <a:ext cx="273271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tailEnd type="triangle" w="lg" len="lg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2FF622-1552-4DB3-924D-5BA6334D6DE5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4069536" y="2081592"/>
            <a:ext cx="247785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tailEnd type="triangle" w="lg" len="lg"/>
          </a:ln>
          <a:effectLst/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1A339E3-2F30-4B7F-9044-819C06C3D060}"/>
              </a:ext>
            </a:extLst>
          </p:cNvPr>
          <p:cNvSpPr/>
          <p:nvPr/>
        </p:nvSpPr>
        <p:spPr>
          <a:xfrm>
            <a:off x="437889" y="1761557"/>
            <a:ext cx="1679188" cy="6400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t"/>
          <a:lstStyle/>
          <a:p>
            <a:pPr lvl="0" algn="ctr">
              <a:defRPr/>
            </a:pPr>
            <a:r>
              <a:rPr lang="en-US" sz="1100" kern="0" dirty="0">
                <a:solidFill>
                  <a:srgbClr val="63666A"/>
                </a:solidFill>
              </a:rPr>
              <a:t>Shipment initiation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63666A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981AFB-4B57-4A9D-95B8-4857DEE96D5F}"/>
              </a:ext>
            </a:extLst>
          </p:cNvPr>
          <p:cNvSpPr/>
          <p:nvPr/>
        </p:nvSpPr>
        <p:spPr>
          <a:xfrm>
            <a:off x="437889" y="1556658"/>
            <a:ext cx="1679188" cy="2049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solidFill>
                  <a:prstClr val="white"/>
                </a:solidFill>
                <a:latin typeface="GE Inspira Sans"/>
              </a:rPr>
              <a:t>Ops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0222B2-FDBA-473A-828A-4687125AB6DC}"/>
              </a:ext>
            </a:extLst>
          </p:cNvPr>
          <p:cNvSpPr/>
          <p:nvPr/>
        </p:nvSpPr>
        <p:spPr>
          <a:xfrm>
            <a:off x="437889" y="2401795"/>
            <a:ext cx="1679188" cy="2049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email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2F03E4-C5B1-474F-BB15-DF3E84C114B0}"/>
              </a:ext>
            </a:extLst>
          </p:cNvPr>
          <p:cNvSpPr/>
          <p:nvPr/>
        </p:nvSpPr>
        <p:spPr>
          <a:xfrm>
            <a:off x="2390348" y="1761557"/>
            <a:ext cx="1679188" cy="6400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t"/>
          <a:lstStyle/>
          <a:p>
            <a:pPr lvl="0" algn="ctr">
              <a:defRPr/>
            </a:pPr>
            <a:r>
              <a:rPr lang="en-US" sz="1100" kern="0" dirty="0">
                <a:solidFill>
                  <a:srgbClr val="63666A"/>
                </a:solidFill>
              </a:rPr>
              <a:t>Outbound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63666A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A80E19-FA83-425D-8FE9-ECC7048F5BC8}"/>
              </a:ext>
            </a:extLst>
          </p:cNvPr>
          <p:cNvSpPr/>
          <p:nvPr/>
        </p:nvSpPr>
        <p:spPr>
          <a:xfrm>
            <a:off x="2390348" y="1556658"/>
            <a:ext cx="1679188" cy="2049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FE5806-4C7E-498E-BE10-EE06DE4DA5CF}"/>
              </a:ext>
            </a:extLst>
          </p:cNvPr>
          <p:cNvSpPr/>
          <p:nvPr/>
        </p:nvSpPr>
        <p:spPr>
          <a:xfrm>
            <a:off x="2390348" y="2401795"/>
            <a:ext cx="1679188" cy="2049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Rep SAP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5CED2F-7292-45D2-BFC5-5C4FC2D3893B}"/>
              </a:ext>
            </a:extLst>
          </p:cNvPr>
          <p:cNvSpPr/>
          <p:nvPr/>
        </p:nvSpPr>
        <p:spPr>
          <a:xfrm>
            <a:off x="4317321" y="1761557"/>
            <a:ext cx="1679188" cy="6400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t"/>
          <a:lstStyle/>
          <a:p>
            <a:pPr lvl="0" algn="ctr">
              <a:defRPr/>
            </a:pPr>
            <a:r>
              <a:rPr lang="en-US" sz="1100" kern="0" dirty="0">
                <a:solidFill>
                  <a:srgbClr val="63666A"/>
                </a:solidFill>
              </a:rPr>
              <a:t>Run RA &amp; Settlement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63666A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0201E6-88CD-4D37-ADE2-980AC5F79F4F}"/>
              </a:ext>
            </a:extLst>
          </p:cNvPr>
          <p:cNvSpPr/>
          <p:nvPr/>
        </p:nvSpPr>
        <p:spPr>
          <a:xfrm>
            <a:off x="4317321" y="1556658"/>
            <a:ext cx="1679188" cy="2049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Finance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B50A4E-9D69-4AF7-A9A7-94469EC98834}"/>
              </a:ext>
            </a:extLst>
          </p:cNvPr>
          <p:cNvSpPr/>
          <p:nvPr/>
        </p:nvSpPr>
        <p:spPr>
          <a:xfrm>
            <a:off x="4317321" y="2401795"/>
            <a:ext cx="1679188" cy="2049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Rep SAP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FC3062-E5CE-4BD4-AC53-8BD79EC143A4}"/>
              </a:ext>
            </a:extLst>
          </p:cNvPr>
          <p:cNvSpPr/>
          <p:nvPr/>
        </p:nvSpPr>
        <p:spPr>
          <a:xfrm>
            <a:off x="6259948" y="1761556"/>
            <a:ext cx="1679188" cy="6400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t"/>
          <a:lstStyle/>
          <a:p>
            <a:pPr lvl="0" algn="ctr">
              <a:defRPr/>
            </a:pPr>
            <a:r>
              <a:rPr lang="en-US" sz="1100" kern="0" dirty="0">
                <a:solidFill>
                  <a:srgbClr val="63666A"/>
                </a:solidFill>
              </a:rPr>
              <a:t>Validation check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63666A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BE0A94-C045-4FB3-B773-203462C449D6}"/>
              </a:ext>
            </a:extLst>
          </p:cNvPr>
          <p:cNvSpPr/>
          <p:nvPr/>
        </p:nvSpPr>
        <p:spPr>
          <a:xfrm>
            <a:off x="6259948" y="1556657"/>
            <a:ext cx="1679188" cy="2049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Finance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82985C-7E0F-44A4-906B-CF58474E7120}"/>
              </a:ext>
            </a:extLst>
          </p:cNvPr>
          <p:cNvSpPr/>
          <p:nvPr/>
        </p:nvSpPr>
        <p:spPr>
          <a:xfrm>
            <a:off x="6259948" y="2401794"/>
            <a:ext cx="1679188" cy="2049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Rep SAP/Email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D464BF-F25D-4A7D-8713-D49FB180E92E}"/>
              </a:ext>
            </a:extLst>
          </p:cNvPr>
          <p:cNvSpPr/>
          <p:nvPr/>
        </p:nvSpPr>
        <p:spPr>
          <a:xfrm>
            <a:off x="8232072" y="1761556"/>
            <a:ext cx="1679188" cy="6400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t"/>
          <a:lstStyle/>
          <a:p>
            <a:pPr lvl="0" algn="ctr">
              <a:defRPr/>
            </a:pPr>
            <a:r>
              <a:rPr lang="en-US" sz="1100" kern="0" dirty="0">
                <a:solidFill>
                  <a:srgbClr val="63666A"/>
                </a:solidFill>
              </a:rPr>
              <a:t>Operation Confirmation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63666A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660FF4-0453-4094-A548-321F286EDB5D}"/>
              </a:ext>
            </a:extLst>
          </p:cNvPr>
          <p:cNvSpPr/>
          <p:nvPr/>
        </p:nvSpPr>
        <p:spPr>
          <a:xfrm>
            <a:off x="8232072" y="1556657"/>
            <a:ext cx="1679188" cy="2049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Ops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821C7E-ADE0-43A2-A5B8-F8DCD78736DD}"/>
              </a:ext>
            </a:extLst>
          </p:cNvPr>
          <p:cNvSpPr/>
          <p:nvPr/>
        </p:nvSpPr>
        <p:spPr>
          <a:xfrm>
            <a:off x="8232072" y="2401794"/>
            <a:ext cx="1679188" cy="2049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Rep SAP/Manual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573B99-5C4C-4000-A3FF-3D29106068D5}"/>
              </a:ext>
            </a:extLst>
          </p:cNvPr>
          <p:cNvSpPr/>
          <p:nvPr/>
        </p:nvSpPr>
        <p:spPr>
          <a:xfrm>
            <a:off x="10159045" y="1761555"/>
            <a:ext cx="1679188" cy="6400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t"/>
          <a:lstStyle/>
          <a:p>
            <a:pPr lvl="0" algn="ctr">
              <a:defRPr/>
            </a:pPr>
            <a:r>
              <a:rPr lang="en-US" sz="1100" kern="0" dirty="0">
                <a:solidFill>
                  <a:srgbClr val="63666A"/>
                </a:solidFill>
              </a:rPr>
              <a:t>Shipment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63666A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6376BF-D8AE-46A5-A8ED-A2E39B06A490}"/>
              </a:ext>
            </a:extLst>
          </p:cNvPr>
          <p:cNvSpPr/>
          <p:nvPr/>
        </p:nvSpPr>
        <p:spPr>
          <a:xfrm>
            <a:off x="10159045" y="1556656"/>
            <a:ext cx="1679188" cy="2049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Logistic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B32D92-AF1A-4CC4-BEE1-3F818B7B2526}"/>
              </a:ext>
            </a:extLst>
          </p:cNvPr>
          <p:cNvSpPr/>
          <p:nvPr/>
        </p:nvSpPr>
        <p:spPr>
          <a:xfrm>
            <a:off x="10159045" y="2401793"/>
            <a:ext cx="1679188" cy="2049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Rep SAP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6DCED9-D76F-4837-A133-A66E5C505A72}"/>
              </a:ext>
            </a:extLst>
          </p:cNvPr>
          <p:cNvSpPr/>
          <p:nvPr/>
        </p:nvSpPr>
        <p:spPr>
          <a:xfrm>
            <a:off x="10173195" y="3132633"/>
            <a:ext cx="1679188" cy="6400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t"/>
          <a:lstStyle/>
          <a:p>
            <a:pPr lvl="0" algn="ctr">
              <a:defRPr/>
            </a:pPr>
            <a:r>
              <a:rPr lang="en-US" sz="1100" kern="0" dirty="0">
                <a:solidFill>
                  <a:srgbClr val="63666A"/>
                </a:solidFill>
              </a:rPr>
              <a:t>Job Release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63666A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2112E1-0926-4E07-ADBB-B0F7CD497AE3}"/>
              </a:ext>
            </a:extLst>
          </p:cNvPr>
          <p:cNvSpPr/>
          <p:nvPr/>
        </p:nvSpPr>
        <p:spPr>
          <a:xfrm>
            <a:off x="10173195" y="2927734"/>
            <a:ext cx="1679188" cy="2049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Ops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3945D1-CA80-4EFF-A662-BBC4B366CC5C}"/>
              </a:ext>
            </a:extLst>
          </p:cNvPr>
          <p:cNvSpPr/>
          <p:nvPr/>
        </p:nvSpPr>
        <p:spPr>
          <a:xfrm>
            <a:off x="10173195" y="3772871"/>
            <a:ext cx="1679188" cy="2049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Rep SAP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C242F3-7030-4BFB-8DED-42A57AA74994}"/>
              </a:ext>
            </a:extLst>
          </p:cNvPr>
          <p:cNvSpPr/>
          <p:nvPr/>
        </p:nvSpPr>
        <p:spPr>
          <a:xfrm>
            <a:off x="8240401" y="3132464"/>
            <a:ext cx="1679188" cy="6400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t"/>
          <a:lstStyle/>
          <a:p>
            <a:pPr lvl="0" algn="ctr">
              <a:defRPr/>
            </a:pPr>
            <a:r>
              <a:rPr lang="en-US" sz="1100" kern="0" dirty="0">
                <a:solidFill>
                  <a:srgbClr val="63666A"/>
                </a:solidFill>
              </a:rPr>
              <a:t>Update Cost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63666A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B4574A-B10D-44F5-94F5-ADDC3F15B796}"/>
              </a:ext>
            </a:extLst>
          </p:cNvPr>
          <p:cNvSpPr/>
          <p:nvPr/>
        </p:nvSpPr>
        <p:spPr>
          <a:xfrm>
            <a:off x="8240401" y="2927565"/>
            <a:ext cx="1679188" cy="2049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Finance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4AD1E6-864C-442F-9B9E-733C37A9360B}"/>
              </a:ext>
            </a:extLst>
          </p:cNvPr>
          <p:cNvSpPr/>
          <p:nvPr/>
        </p:nvSpPr>
        <p:spPr>
          <a:xfrm>
            <a:off x="8240401" y="3772702"/>
            <a:ext cx="1679188" cy="2049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Rep SAP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6B1519F-73FE-4885-A568-A1F4D074C6F0}"/>
              </a:ext>
            </a:extLst>
          </p:cNvPr>
          <p:cNvSpPr/>
          <p:nvPr/>
        </p:nvSpPr>
        <p:spPr>
          <a:xfrm>
            <a:off x="6313429" y="3132295"/>
            <a:ext cx="1679188" cy="6400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t"/>
          <a:lstStyle/>
          <a:p>
            <a:pPr lvl="0" algn="ctr">
              <a:defRPr/>
            </a:pPr>
            <a:r>
              <a:rPr lang="en-US" sz="1100" kern="0" dirty="0">
                <a:solidFill>
                  <a:srgbClr val="63666A"/>
                </a:solidFill>
              </a:rPr>
              <a:t>Remove Billing Block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63666A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22063B1-F31D-48ED-AF71-C7789CC1E7CE}"/>
              </a:ext>
            </a:extLst>
          </p:cNvPr>
          <p:cNvSpPr/>
          <p:nvPr/>
        </p:nvSpPr>
        <p:spPr>
          <a:xfrm>
            <a:off x="6313429" y="2927396"/>
            <a:ext cx="1679188" cy="2049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Finance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09F90F-4855-47CF-B7C8-1FD46D4C51C5}"/>
              </a:ext>
            </a:extLst>
          </p:cNvPr>
          <p:cNvSpPr/>
          <p:nvPr/>
        </p:nvSpPr>
        <p:spPr>
          <a:xfrm>
            <a:off x="6313429" y="3772533"/>
            <a:ext cx="1679188" cy="2049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Rep SAP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2D610B3-32A4-4351-9298-0D6BAFCB15C3}"/>
              </a:ext>
            </a:extLst>
          </p:cNvPr>
          <p:cNvSpPr/>
          <p:nvPr/>
        </p:nvSpPr>
        <p:spPr>
          <a:xfrm>
            <a:off x="4390467" y="3136996"/>
            <a:ext cx="1679188" cy="6400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t"/>
          <a:lstStyle/>
          <a:p>
            <a:pPr lvl="0" algn="ctr">
              <a:defRPr/>
            </a:pPr>
            <a:r>
              <a:rPr lang="en-US" sz="1100" kern="0" dirty="0">
                <a:solidFill>
                  <a:srgbClr val="63666A"/>
                </a:solidFill>
              </a:rPr>
              <a:t>Create billing document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63666A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7192A40-1A58-494D-BBB0-D265C07212B4}"/>
              </a:ext>
            </a:extLst>
          </p:cNvPr>
          <p:cNvSpPr/>
          <p:nvPr/>
        </p:nvSpPr>
        <p:spPr>
          <a:xfrm>
            <a:off x="4390467" y="2932097"/>
            <a:ext cx="1679188" cy="2049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Finance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B8ADB9-01FF-4810-9179-CE77BC647E09}"/>
              </a:ext>
            </a:extLst>
          </p:cNvPr>
          <p:cNvSpPr/>
          <p:nvPr/>
        </p:nvSpPr>
        <p:spPr>
          <a:xfrm>
            <a:off x="4390467" y="3777234"/>
            <a:ext cx="1679188" cy="2049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Rep SAP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B2696F6-64D9-47FC-9F88-EF9484F11EC0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5996509" y="2081591"/>
            <a:ext cx="263439" cy="1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tailEnd type="triangle" w="lg" len="lg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FB6418-0CC1-4673-853B-A2C0B07C4A9D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7939136" y="2081591"/>
            <a:ext cx="29293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tailEnd type="triangle" w="lg" len="lg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8D96EA6-02E3-4B20-92B7-BDF26AC5FAD4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9911260" y="2081590"/>
            <a:ext cx="247785" cy="1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tailEnd type="triangle" w="lg" len="lg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B58E5BE-FD1C-4E26-8D43-E4819342DB4D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10998639" y="2606693"/>
            <a:ext cx="14150" cy="321041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tailEnd type="triangle" w="lg" len="lg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5EC6956-8FBE-4741-A715-FE1B214057D4}"/>
              </a:ext>
            </a:extLst>
          </p:cNvPr>
          <p:cNvCxnSpPr>
            <a:cxnSpLocks/>
            <a:stCxn id="29" idx="1"/>
            <a:endCxn id="32" idx="3"/>
          </p:cNvCxnSpPr>
          <p:nvPr/>
        </p:nvCxnSpPr>
        <p:spPr>
          <a:xfrm flipH="1" flipV="1">
            <a:off x="9919589" y="3452499"/>
            <a:ext cx="253606" cy="169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tailEnd type="triangle" w="lg" len="lg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1B410A-734C-41AB-8B58-CC8799CB8702}"/>
              </a:ext>
            </a:extLst>
          </p:cNvPr>
          <p:cNvCxnSpPr>
            <a:cxnSpLocks/>
            <a:stCxn id="32" idx="1"/>
            <a:endCxn id="35" idx="3"/>
          </p:cNvCxnSpPr>
          <p:nvPr/>
        </p:nvCxnSpPr>
        <p:spPr>
          <a:xfrm flipH="1" flipV="1">
            <a:off x="7992617" y="3452330"/>
            <a:ext cx="247784" cy="169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tailEnd type="triangle" w="lg" len="lg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8201A61-816B-488E-8A42-661C55B052D7}"/>
              </a:ext>
            </a:extLst>
          </p:cNvPr>
          <p:cNvCxnSpPr>
            <a:cxnSpLocks/>
            <a:stCxn id="35" idx="1"/>
            <a:endCxn id="38" idx="3"/>
          </p:cNvCxnSpPr>
          <p:nvPr/>
        </p:nvCxnSpPr>
        <p:spPr>
          <a:xfrm flipH="1">
            <a:off x="6069655" y="3452330"/>
            <a:ext cx="243774" cy="4701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tailEnd type="triangle" w="lg" len="lg"/>
          </a:ln>
          <a:effectLst/>
        </p:spPr>
      </p:cxn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969CC302-18A7-4696-BDE3-6D140A24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Capgemini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713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7E34700-8EF4-4ABF-A7AB-4AA9EA767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46" y="408890"/>
            <a:ext cx="11252200" cy="698501"/>
          </a:xfrm>
        </p:spPr>
        <p:txBody>
          <a:bodyPr/>
          <a:lstStyle/>
          <a:p>
            <a:r>
              <a:rPr lang="en-US" sz="2400" dirty="0">
                <a:solidFill>
                  <a:srgbClr val="1E4191"/>
                </a:solidFill>
                <a:highlight>
                  <a:srgbClr val="FFFF00"/>
                </a:highlight>
              </a:rPr>
              <a:t>Billing Bot for SAP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57074-A188-466B-BD1D-45BE3C4C182E}"/>
              </a:ext>
            </a:extLst>
          </p:cNvPr>
          <p:cNvSpPr/>
          <p:nvPr/>
        </p:nvSpPr>
        <p:spPr>
          <a:xfrm>
            <a:off x="215660" y="1033832"/>
            <a:ext cx="11810687" cy="5595568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08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199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BA077-A209-4D27-9905-28A1CBEA6855}"/>
              </a:ext>
            </a:extLst>
          </p:cNvPr>
          <p:cNvSpPr/>
          <p:nvPr/>
        </p:nvSpPr>
        <p:spPr>
          <a:xfrm>
            <a:off x="437890" y="1607644"/>
            <a:ext cx="1679188" cy="6400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t"/>
          <a:lstStyle/>
          <a:p>
            <a:pPr algn="ctr"/>
            <a:r>
              <a:rPr lang="en-US" sz="1100" dirty="0"/>
              <a:t>Check Billing queue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B1E6DB-73C4-4AC9-AF4A-72EB39E24CF5}"/>
              </a:ext>
            </a:extLst>
          </p:cNvPr>
          <p:cNvSpPr/>
          <p:nvPr/>
        </p:nvSpPr>
        <p:spPr>
          <a:xfrm>
            <a:off x="437890" y="1402745"/>
            <a:ext cx="1679188" cy="2049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Bot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3E9172-23B7-445C-BD56-E47E782B7791}"/>
              </a:ext>
            </a:extLst>
          </p:cNvPr>
          <p:cNvSpPr/>
          <p:nvPr/>
        </p:nvSpPr>
        <p:spPr>
          <a:xfrm>
            <a:off x="437890" y="2247882"/>
            <a:ext cx="1679188" cy="51905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Rep SAP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solidFill>
                  <a:prstClr val="white"/>
                </a:solidFill>
                <a:latin typeface="GE Inspira Sans"/>
              </a:rPr>
              <a:t>T-Code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361149-831B-4587-8D60-647AD2DFB0DE}"/>
              </a:ext>
            </a:extLst>
          </p:cNvPr>
          <p:cNvSpPr/>
          <p:nvPr/>
        </p:nvSpPr>
        <p:spPr>
          <a:xfrm>
            <a:off x="2839354" y="1596679"/>
            <a:ext cx="1679188" cy="6400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t"/>
          <a:lstStyle/>
          <a:p>
            <a:pPr algn="ctr"/>
            <a:r>
              <a:rPr lang="en-US" sz="1100" dirty="0"/>
              <a:t>Check for Open Commitments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AE8151-650F-4404-9773-E1992C7B8BCC}"/>
              </a:ext>
            </a:extLst>
          </p:cNvPr>
          <p:cNvSpPr/>
          <p:nvPr/>
        </p:nvSpPr>
        <p:spPr>
          <a:xfrm>
            <a:off x="2839354" y="1391780"/>
            <a:ext cx="1679188" cy="2049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Ops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88F85A-F266-4B17-B5DF-186F6F6087A1}"/>
              </a:ext>
            </a:extLst>
          </p:cNvPr>
          <p:cNvSpPr/>
          <p:nvPr/>
        </p:nvSpPr>
        <p:spPr>
          <a:xfrm>
            <a:off x="2839354" y="2236917"/>
            <a:ext cx="1679188" cy="48331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Rep </a:t>
            </a:r>
            <a:r>
              <a:rPr lang="en-US" sz="1100" b="1" kern="0" dirty="0">
                <a:solidFill>
                  <a:prstClr val="white"/>
                </a:solidFill>
                <a:latin typeface="GE Inspira Sans"/>
              </a:rPr>
              <a:t>SAP </a:t>
            </a:r>
          </a:p>
          <a:p>
            <a:pPr lvl="0" algn="ctr">
              <a:defRPr/>
            </a:pPr>
            <a:r>
              <a:rPr lang="en-US" sz="1100" b="1" kern="0" dirty="0">
                <a:solidFill>
                  <a:prstClr val="white"/>
                </a:solidFill>
                <a:latin typeface="GE Inspira Sans"/>
              </a:rPr>
              <a:t>T-Code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38925B-AFF4-4951-BF2F-B4458AB4E61F}"/>
              </a:ext>
            </a:extLst>
          </p:cNvPr>
          <p:cNvSpPr/>
          <p:nvPr/>
        </p:nvSpPr>
        <p:spPr>
          <a:xfrm>
            <a:off x="7982034" y="1598857"/>
            <a:ext cx="1532530" cy="6400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t"/>
          <a:lstStyle/>
          <a:p>
            <a:pPr lvl="0" algn="ctr">
              <a:defRPr/>
            </a:pPr>
            <a:r>
              <a:rPr lang="en-US" sz="1100" kern="0" dirty="0">
                <a:solidFill>
                  <a:srgbClr val="63666A"/>
                </a:solidFill>
              </a:rPr>
              <a:t>Run RA, OH  &amp; Settlement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63666A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E2512A-183C-481A-9537-20DCB91F9499}"/>
              </a:ext>
            </a:extLst>
          </p:cNvPr>
          <p:cNvSpPr/>
          <p:nvPr/>
        </p:nvSpPr>
        <p:spPr>
          <a:xfrm>
            <a:off x="7982034" y="1393958"/>
            <a:ext cx="1532530" cy="2049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Bot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ECEFF6-AC82-4227-9C34-BFCBBC4C9387}"/>
              </a:ext>
            </a:extLst>
          </p:cNvPr>
          <p:cNvSpPr/>
          <p:nvPr/>
        </p:nvSpPr>
        <p:spPr>
          <a:xfrm>
            <a:off x="7982034" y="2239095"/>
            <a:ext cx="1532530" cy="481132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Rep SAP</a:t>
            </a:r>
          </a:p>
          <a:p>
            <a:pPr lvl="0" algn="ctr"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T-Code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15874E-96FB-49FD-A3B5-7DBEA3E25CB2}"/>
              </a:ext>
            </a:extLst>
          </p:cNvPr>
          <p:cNvSpPr/>
          <p:nvPr/>
        </p:nvSpPr>
        <p:spPr>
          <a:xfrm>
            <a:off x="10263628" y="1612009"/>
            <a:ext cx="1490484" cy="6400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t"/>
          <a:lstStyle/>
          <a:p>
            <a:pPr lvl="0" algn="ctr">
              <a:defRPr/>
            </a:pPr>
            <a:r>
              <a:rPr lang="en-US" sz="1100" dirty="0"/>
              <a:t>Update billing date / pricing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63666A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7A4227-9389-478C-A8B3-DCEF5B6453D3}"/>
              </a:ext>
            </a:extLst>
          </p:cNvPr>
          <p:cNvSpPr/>
          <p:nvPr/>
        </p:nvSpPr>
        <p:spPr>
          <a:xfrm>
            <a:off x="10263628" y="1407110"/>
            <a:ext cx="1490484" cy="2049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Bot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46288C-6583-42BB-BB4A-E4E32CB4024E}"/>
              </a:ext>
            </a:extLst>
          </p:cNvPr>
          <p:cNvSpPr/>
          <p:nvPr/>
        </p:nvSpPr>
        <p:spPr>
          <a:xfrm>
            <a:off x="10263628" y="2252246"/>
            <a:ext cx="1490484" cy="478945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Rep SAP</a:t>
            </a:r>
          </a:p>
          <a:p>
            <a:pPr lvl="0" algn="ctr"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T-Code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7B67D-60E2-4F7E-80A1-F031A195D026}"/>
              </a:ext>
            </a:extLst>
          </p:cNvPr>
          <p:cNvSpPr/>
          <p:nvPr/>
        </p:nvSpPr>
        <p:spPr>
          <a:xfrm>
            <a:off x="8103382" y="5504132"/>
            <a:ext cx="1679188" cy="6400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t"/>
          <a:lstStyle/>
          <a:p>
            <a:pPr algn="ctr">
              <a:defRPr/>
            </a:pPr>
            <a:r>
              <a:rPr lang="en-US" sz="1100" dirty="0"/>
              <a:t>Update cost/ overwrite with fix price</a:t>
            </a:r>
          </a:p>
          <a:p>
            <a:pPr lvl="0" algn="ctr"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63666A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D2E81F-EDE1-42F9-9F38-6C828C6BA10E}"/>
              </a:ext>
            </a:extLst>
          </p:cNvPr>
          <p:cNvSpPr/>
          <p:nvPr/>
        </p:nvSpPr>
        <p:spPr>
          <a:xfrm>
            <a:off x="8103382" y="5299233"/>
            <a:ext cx="1679188" cy="2049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Bot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80D590-8B16-475E-AFB3-71217F58D77E}"/>
              </a:ext>
            </a:extLst>
          </p:cNvPr>
          <p:cNvSpPr/>
          <p:nvPr/>
        </p:nvSpPr>
        <p:spPr>
          <a:xfrm>
            <a:off x="8103382" y="6144370"/>
            <a:ext cx="1679188" cy="465612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Rep SAP</a:t>
            </a:r>
          </a:p>
          <a:p>
            <a:pPr lvl="0" algn="ctr"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T-Code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E8908D-54DE-4225-AC70-B709A7489009}"/>
              </a:ext>
            </a:extLst>
          </p:cNvPr>
          <p:cNvSpPr/>
          <p:nvPr/>
        </p:nvSpPr>
        <p:spPr>
          <a:xfrm>
            <a:off x="8103383" y="3927655"/>
            <a:ext cx="1679188" cy="6400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t"/>
          <a:lstStyle/>
          <a:p>
            <a:pPr algn="ctr"/>
            <a:r>
              <a:rPr lang="en-US" sz="1100" dirty="0"/>
              <a:t>Compute Sales Price based on project cost &amp; shop transfer price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E3A9E3-068C-47D1-9A1A-39E09CC19D2C}"/>
              </a:ext>
            </a:extLst>
          </p:cNvPr>
          <p:cNvSpPr/>
          <p:nvPr/>
        </p:nvSpPr>
        <p:spPr>
          <a:xfrm>
            <a:off x="8103383" y="3722756"/>
            <a:ext cx="1679188" cy="2049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Bot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BFA582-080A-4CCB-B2B2-3B50642746DD}"/>
              </a:ext>
            </a:extLst>
          </p:cNvPr>
          <p:cNvSpPr/>
          <p:nvPr/>
        </p:nvSpPr>
        <p:spPr>
          <a:xfrm>
            <a:off x="8103383" y="4567892"/>
            <a:ext cx="1679188" cy="357103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Rep SAP</a:t>
            </a:r>
          </a:p>
          <a:p>
            <a:pPr lvl="0" algn="ctr"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T-Code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4775C-0BFA-4489-9E80-012420F2B15C}"/>
              </a:ext>
            </a:extLst>
          </p:cNvPr>
          <p:cNvSpPr/>
          <p:nvPr/>
        </p:nvSpPr>
        <p:spPr>
          <a:xfrm>
            <a:off x="5346936" y="3925348"/>
            <a:ext cx="1679188" cy="6400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t"/>
          <a:lstStyle/>
          <a:p>
            <a:pPr algn="ctr"/>
            <a:r>
              <a:rPr lang="en-US" sz="1100" dirty="0"/>
              <a:t>Create Invoice / Release Invoice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A58F43-EAFF-4CC1-AC72-1B4091B3A486}"/>
              </a:ext>
            </a:extLst>
          </p:cNvPr>
          <p:cNvSpPr/>
          <p:nvPr/>
        </p:nvSpPr>
        <p:spPr>
          <a:xfrm>
            <a:off x="5346936" y="3720449"/>
            <a:ext cx="1679188" cy="2049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Bot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0764EB-49DA-4E45-8914-52EB3C82E573}"/>
              </a:ext>
            </a:extLst>
          </p:cNvPr>
          <p:cNvSpPr/>
          <p:nvPr/>
        </p:nvSpPr>
        <p:spPr>
          <a:xfrm>
            <a:off x="5346936" y="4565586"/>
            <a:ext cx="1679188" cy="500992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Rep SAP</a:t>
            </a:r>
          </a:p>
          <a:p>
            <a:pPr lvl="0" algn="ctr"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T-Code</a:t>
            </a:r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A6AE5AE8-3CDA-4AF4-9CC6-B4C6A0EA4CAA}"/>
              </a:ext>
            </a:extLst>
          </p:cNvPr>
          <p:cNvSpPr/>
          <p:nvPr/>
        </p:nvSpPr>
        <p:spPr>
          <a:xfrm>
            <a:off x="5169432" y="1395692"/>
            <a:ext cx="1742631" cy="1046125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Open Commitment </a:t>
            </a:r>
            <a:r>
              <a:rPr lang="en-US" sz="9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DEB44B98-4C5A-453C-B359-947E30E8E667}"/>
              </a:ext>
            </a:extLst>
          </p:cNvPr>
          <p:cNvSpPr/>
          <p:nvPr/>
        </p:nvSpPr>
        <p:spPr>
          <a:xfrm>
            <a:off x="5346936" y="2716678"/>
            <a:ext cx="1417985" cy="679754"/>
          </a:xfrm>
          <a:prstGeom prst="flowChartTermina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chemeClr val="tx1"/>
                </a:solidFill>
              </a:rPr>
              <a:t>Stop.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Notify Finance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66CDFE-7577-4A36-B054-7E06BCE3D909}"/>
              </a:ext>
            </a:extLst>
          </p:cNvPr>
          <p:cNvSpPr txBox="1"/>
          <p:nvPr/>
        </p:nvSpPr>
        <p:spPr>
          <a:xfrm>
            <a:off x="5546203" y="2478968"/>
            <a:ext cx="494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ED78A2-FCF2-4333-B21D-7C4EE225F984}"/>
              </a:ext>
            </a:extLst>
          </p:cNvPr>
          <p:cNvCxnSpPr>
            <a:cxnSpLocks/>
            <a:stCxn id="9" idx="3"/>
            <a:endCxn id="27" idx="1"/>
          </p:cNvCxnSpPr>
          <p:nvPr/>
        </p:nvCxnSpPr>
        <p:spPr>
          <a:xfrm>
            <a:off x="4518542" y="1916714"/>
            <a:ext cx="650890" cy="2041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miter lim="800000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FC488A-5B9F-4450-A505-5CF0B04A95E1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2117078" y="1916714"/>
            <a:ext cx="722276" cy="1096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miter lim="800000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18B862-0503-41E2-B1F0-1D3112128349}"/>
              </a:ext>
            </a:extLst>
          </p:cNvPr>
          <p:cNvCxnSpPr>
            <a:cxnSpLocks/>
            <a:stCxn id="27" idx="3"/>
            <a:endCxn id="12" idx="1"/>
          </p:cNvCxnSpPr>
          <p:nvPr/>
        </p:nvCxnSpPr>
        <p:spPr>
          <a:xfrm>
            <a:off x="6912063" y="1918755"/>
            <a:ext cx="1069971" cy="137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miter lim="800000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9766FF-8A40-4692-B5ED-C5EBA3151766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9514564" y="1918892"/>
            <a:ext cx="749064" cy="13152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miter lim="800000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0C23038-CC06-42DD-A068-F6EF09EB2F31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6040747" y="2441817"/>
            <a:ext cx="1" cy="274861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miter lim="800000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C583920-47FE-49AF-BB4B-19DA3C6E774F}"/>
              </a:ext>
            </a:extLst>
          </p:cNvPr>
          <p:cNvSpPr txBox="1"/>
          <p:nvPr/>
        </p:nvSpPr>
        <p:spPr>
          <a:xfrm>
            <a:off x="6709270" y="1566595"/>
            <a:ext cx="615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D19B9B4B-A794-4482-998A-F3429BBFB900}"/>
              </a:ext>
            </a:extLst>
          </p:cNvPr>
          <p:cNvSpPr/>
          <p:nvPr/>
        </p:nvSpPr>
        <p:spPr>
          <a:xfrm>
            <a:off x="10137554" y="3731420"/>
            <a:ext cx="1742631" cy="1046125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CH or IS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12E9E3D-051B-4DDD-A17E-78315571B1AC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>
            <a:off x="11008870" y="2731191"/>
            <a:ext cx="0" cy="1000229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miter lim="800000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148253-E461-474F-A98F-4EDBE2C5996D}"/>
              </a:ext>
            </a:extLst>
          </p:cNvPr>
          <p:cNvCxnSpPr>
            <a:stCxn id="36" idx="1"/>
            <a:endCxn id="21" idx="3"/>
          </p:cNvCxnSpPr>
          <p:nvPr/>
        </p:nvCxnSpPr>
        <p:spPr>
          <a:xfrm flipH="1" flipV="1">
            <a:off x="9782571" y="4247690"/>
            <a:ext cx="354983" cy="6793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miter lim="800000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D457731-6331-4D78-B193-DD485EDB7D7C}"/>
              </a:ext>
            </a:extLst>
          </p:cNvPr>
          <p:cNvSpPr txBox="1"/>
          <p:nvPr/>
        </p:nvSpPr>
        <p:spPr>
          <a:xfrm>
            <a:off x="9887931" y="3925182"/>
            <a:ext cx="49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860D3E9-8611-4E24-8E2A-8AF2DB0B21CE}"/>
              </a:ext>
            </a:extLst>
          </p:cNvPr>
          <p:cNvCxnSpPr>
            <a:stCxn id="36" idx="2"/>
            <a:endCxn id="18" idx="3"/>
          </p:cNvCxnSpPr>
          <p:nvPr/>
        </p:nvCxnSpPr>
        <p:spPr>
          <a:xfrm rot="5400000">
            <a:off x="9872409" y="4687706"/>
            <a:ext cx="1046622" cy="1226300"/>
          </a:xfrm>
          <a:prstGeom prst="bentConnector2">
            <a:avLst/>
          </a:prstGeom>
          <a:noFill/>
          <a:ln w="28575">
            <a:solidFill>
              <a:schemeClr val="accent2"/>
            </a:solidFill>
            <a:miter lim="800000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A239BCC-4743-46E5-990F-D5B9255B8A88}"/>
              </a:ext>
            </a:extLst>
          </p:cNvPr>
          <p:cNvCxnSpPr>
            <a:stCxn id="21" idx="1"/>
            <a:endCxn id="24" idx="3"/>
          </p:cNvCxnSpPr>
          <p:nvPr/>
        </p:nvCxnSpPr>
        <p:spPr>
          <a:xfrm flipH="1" flipV="1">
            <a:off x="7026124" y="4245383"/>
            <a:ext cx="1077259" cy="2307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miter lim="800000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484540D-9D10-4F4F-AF82-63EA8EDB405C}"/>
              </a:ext>
            </a:extLst>
          </p:cNvPr>
          <p:cNvCxnSpPr>
            <a:stCxn id="18" idx="1"/>
            <a:endCxn id="24" idx="3"/>
          </p:cNvCxnSpPr>
          <p:nvPr/>
        </p:nvCxnSpPr>
        <p:spPr>
          <a:xfrm rot="10800000">
            <a:off x="7026124" y="4245383"/>
            <a:ext cx="1077258" cy="1578784"/>
          </a:xfrm>
          <a:prstGeom prst="bentConnector3">
            <a:avLst/>
          </a:prstGeom>
          <a:noFill/>
          <a:ln w="28575">
            <a:solidFill>
              <a:schemeClr val="accent2"/>
            </a:solidFill>
            <a:miter lim="800000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Flowchart: Terminator 42">
            <a:extLst>
              <a:ext uri="{FF2B5EF4-FFF2-40B4-BE49-F238E27FC236}">
                <a16:creationId xmlns:a16="http://schemas.microsoft.com/office/drawing/2014/main" id="{837AB7A9-5648-4D5C-9955-37E1DFD5A3D0}"/>
              </a:ext>
            </a:extLst>
          </p:cNvPr>
          <p:cNvSpPr/>
          <p:nvPr/>
        </p:nvSpPr>
        <p:spPr>
          <a:xfrm>
            <a:off x="1038669" y="3837973"/>
            <a:ext cx="1742630" cy="843263"/>
          </a:xfrm>
          <a:prstGeom prst="flowChartTermina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Complete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Notify Finance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39452BB-4087-42D7-A2F5-BB0DD8547D69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2781299" y="4259605"/>
            <a:ext cx="448644" cy="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miter lim="800000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AC9E2B2-835C-4FCD-B009-968F91D715BA}"/>
              </a:ext>
            </a:extLst>
          </p:cNvPr>
          <p:cNvSpPr/>
          <p:nvPr/>
        </p:nvSpPr>
        <p:spPr>
          <a:xfrm>
            <a:off x="3221811" y="3927790"/>
            <a:ext cx="1532530" cy="6400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t"/>
          <a:lstStyle/>
          <a:p>
            <a:pPr lvl="0" algn="ctr">
              <a:defRPr/>
            </a:pPr>
            <a:r>
              <a:rPr lang="en-US" sz="1100" kern="0" dirty="0">
                <a:solidFill>
                  <a:srgbClr val="63666A"/>
                </a:solidFill>
              </a:rPr>
              <a:t>Run RA &amp; Settlement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63666A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259058-F883-44AF-8699-68E410E850C9}"/>
              </a:ext>
            </a:extLst>
          </p:cNvPr>
          <p:cNvSpPr/>
          <p:nvPr/>
        </p:nvSpPr>
        <p:spPr>
          <a:xfrm>
            <a:off x="3221811" y="3722891"/>
            <a:ext cx="1532530" cy="2049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Bot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3602BE-F234-4F8F-B76E-9386A6582995}"/>
              </a:ext>
            </a:extLst>
          </p:cNvPr>
          <p:cNvSpPr/>
          <p:nvPr/>
        </p:nvSpPr>
        <p:spPr>
          <a:xfrm>
            <a:off x="3221811" y="4568028"/>
            <a:ext cx="1532530" cy="46724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Rep SAP</a:t>
            </a:r>
          </a:p>
          <a:p>
            <a:pPr lvl="0" algn="ctr"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T-Code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BA54897-BC13-4A89-A5EA-25D15C86E812}"/>
              </a:ext>
            </a:extLst>
          </p:cNvPr>
          <p:cNvCxnSpPr>
            <a:cxnSpLocks/>
            <a:stCxn id="24" idx="1"/>
            <a:endCxn id="45" idx="3"/>
          </p:cNvCxnSpPr>
          <p:nvPr/>
        </p:nvCxnSpPr>
        <p:spPr>
          <a:xfrm flipH="1">
            <a:off x="4754341" y="4245383"/>
            <a:ext cx="592595" cy="2442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miter lim="800000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Footer Placeholder 48">
            <a:extLst>
              <a:ext uri="{FF2B5EF4-FFF2-40B4-BE49-F238E27FC236}">
                <a16:creationId xmlns:a16="http://schemas.microsoft.com/office/drawing/2014/main" id="{C0E33C12-AC33-478F-BB04-12B3A164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Capgemini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6898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46CD246A3A79429B883B33CF5C0C7F" ma:contentTypeVersion="9" ma:contentTypeDescription="Create a new document." ma:contentTypeScope="" ma:versionID="f9d1f32363d70d57dcd87133e5cbd886">
  <xsd:schema xmlns:xsd="http://www.w3.org/2001/XMLSchema" xmlns:xs="http://www.w3.org/2001/XMLSchema" xmlns:p="http://schemas.microsoft.com/office/2006/metadata/properties" xmlns:ns2="ae1afff7-ac0a-45a2-b072-6435817919e0" targetNamespace="http://schemas.microsoft.com/office/2006/metadata/properties" ma:root="true" ma:fieldsID="ad0b52691bb8eb5c85c2caaa2b084707" ns2:_="">
    <xsd:import namespace="ae1afff7-ac0a-45a2-b072-6435817919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1afff7-ac0a-45a2-b072-6435817919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C731C2-2765-4501-B6D7-A37EA2008E4F}"/>
</file>

<file path=customXml/itemProps2.xml><?xml version="1.0" encoding="utf-8"?>
<ds:datastoreItem xmlns:ds="http://schemas.openxmlformats.org/officeDocument/2006/customXml" ds:itemID="{BADD07E2-F7E7-4DC0-A9A8-BD7A9171C651}"/>
</file>

<file path=customXml/itemProps3.xml><?xml version="1.0" encoding="utf-8"?>
<ds:datastoreItem xmlns:ds="http://schemas.openxmlformats.org/officeDocument/2006/customXml" ds:itemID="{97580E99-8C50-4D71-9377-9FA8398252E1}"/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167</Words>
  <Application>Microsoft Office PowerPoint</Application>
  <PresentationFormat>Widescreen</PresentationFormat>
  <Paragraphs>76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GE Inspira Pitch</vt:lpstr>
      <vt:lpstr>GE Inspira Sans</vt:lpstr>
      <vt:lpstr>Office Theme</vt:lpstr>
      <vt:lpstr>PowerPoint Presentation</vt:lpstr>
      <vt:lpstr>Billing Bot for SAP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Kamble</dc:creator>
  <cp:lastModifiedBy>Priyanka Kamble</cp:lastModifiedBy>
  <cp:revision>6</cp:revision>
  <dcterms:created xsi:type="dcterms:W3CDTF">2020-10-01T14:56:26Z</dcterms:created>
  <dcterms:modified xsi:type="dcterms:W3CDTF">2020-10-01T15:01:11Z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0x0101001046CD246A3A79429B883B33CF5C0C7F</vt:lpwstr>
  </property>
</Properties>
</file>