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4E11-C09D-4A3A-9B63-60B08B92E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8E951-E46F-40A1-801D-DEE2AAA9A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43646-B3BE-4F38-B5DB-3AC4AA83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8141-46CE-41E6-B292-0D72FCC78E53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72248-9E71-4A26-B3CA-FFE344949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404C2-9319-49F2-89D9-8D8C8662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AC7E-83A4-4C5F-B6FA-745E30D94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74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E227-8B23-4E94-86A9-15A0795E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F7A0B-408B-4927-9347-482119CA0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7ABBF-720A-43F7-8C78-145226AE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8141-46CE-41E6-B292-0D72FCC78E53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35D46-93E8-4ADB-AE8D-5F751B723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8D9E8-A431-40A2-86FB-A5F0FA60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AC7E-83A4-4C5F-B6FA-745E30D94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05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80B7E-5E38-42D7-BE67-1DA5B2EB2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4468D-08A3-4735-B79A-D6773F263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42DC1-1A56-4C43-953A-0171B6EF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8141-46CE-41E6-B292-0D72FCC78E53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E7CE9-8D4A-44A8-9CCE-6BFC90B3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31A21-69A0-411A-8C6B-223F78F7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AC7E-83A4-4C5F-B6FA-745E30D94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27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0072-EEF0-4671-923B-910A99C7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C675B-4718-44C9-963E-398847F05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46300-466B-4D5A-BE8E-AE69D7F5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8141-46CE-41E6-B292-0D72FCC78E53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71BD2-AAFC-40C7-B4CE-F1FD4888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D434B-2FC4-48B6-A18C-E76F3523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AC7E-83A4-4C5F-B6FA-745E30D94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58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31BF-5F94-4191-B036-3AB2F770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16167-F2FE-4F09-943F-D9F69B587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30136-9F1D-41EE-AE08-A585FEEE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8141-46CE-41E6-B292-0D72FCC78E53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2DA15-C313-4FB0-9F2D-C67F1A77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2B62B-C8DF-4FAB-9206-E78530E9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AC7E-83A4-4C5F-B6FA-745E30D94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75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A675-118B-40D1-8FD5-F423274D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E9F4A-5278-49F7-8B48-895393F6C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A6A21-663C-44C7-9C7E-340A9F022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C2F85-E9F4-44E9-8E63-2011F0CB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8141-46CE-41E6-B292-0D72FCC78E53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AC644-A41E-409F-B0A1-4E174820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C6379-D29D-4CBA-9F72-A39E52698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AC7E-83A4-4C5F-B6FA-745E30D94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21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F76D2-9F16-4DD4-A557-21B8870C2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B04C3-6581-4CD5-A9C7-7DDF4ABAF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5BE0F-057A-4E50-96A3-B8BB84402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57DC5-3F95-4764-8E48-3581D3A0A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EF197B-E4FB-45E1-85EE-820347CCA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7792E-519C-4F6D-8463-C61C05E9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8141-46CE-41E6-B292-0D72FCC78E53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4F6E8-D06C-461B-92F2-523C626D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15450-E5A2-4A29-8374-F8914D35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AC7E-83A4-4C5F-B6FA-745E30D94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22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8299-0518-40DE-8A54-CC42EF6D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2125A-61FA-489E-AF3F-56C882B1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8141-46CE-41E6-B292-0D72FCC78E53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C0CAE-0012-4A73-BAC2-6E852400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217D9-9F54-46A0-9FC6-49404347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AC7E-83A4-4C5F-B6FA-745E30D94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92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FA276-121F-4503-A074-B6B4F527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8141-46CE-41E6-B292-0D72FCC78E53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B63DE-4027-401F-8471-5479FDB53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29F5D-D14A-47BB-AE0B-74B20442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AC7E-83A4-4C5F-B6FA-745E30D94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69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FC9DE-CE54-4E5B-8849-49C197C1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58820-A8F6-41DE-9CE7-9C689A327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450F8-ACAD-4FEE-854B-121B83925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F7BE8-8A8C-41C4-A755-3585D2B6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8141-46CE-41E6-B292-0D72FCC78E53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4A135-B095-4928-82B8-19295E0A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998AB-D1E3-441A-9F6A-915C324B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AC7E-83A4-4C5F-B6FA-745E30D94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73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04E0-B5B5-4698-99CA-CBEFF61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CA559-5DC8-49B0-8A53-52E516A05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D7185-913F-46A3-9C3C-0D0C939DE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BEDA6-D78D-431D-9F6F-9E7FC16D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8141-46CE-41E6-B292-0D72FCC78E53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B07DA-9FF3-407B-B35F-12448867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B6963-8A01-4F01-88D8-A17D7FCB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AC7E-83A4-4C5F-B6FA-745E30D94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84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D441B1-808D-48D9-914A-38ABE1AF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3C5FC-0404-4999-B0F6-00B79EB0D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5AA67-041E-4E38-AB5B-8D98CB289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18141-46CE-41E6-B292-0D72FCC78E53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2BD17-EFF3-45D5-86BD-524923FEB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441D3-FA86-4CEB-A5F2-92F652B96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0AC7E-83A4-4C5F-B6FA-745E30D94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54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E4F4E2-A96F-4325-9D59-1D704E698B21}"/>
              </a:ext>
            </a:extLst>
          </p:cNvPr>
          <p:cNvSpPr/>
          <p:nvPr/>
        </p:nvSpPr>
        <p:spPr>
          <a:xfrm>
            <a:off x="222990" y="737154"/>
            <a:ext cx="11810687" cy="4823110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08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199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6841AA9-A838-4765-A5F6-071DFCD25FF5}"/>
              </a:ext>
            </a:extLst>
          </p:cNvPr>
          <p:cNvSpPr txBox="1">
            <a:spLocks/>
          </p:cNvSpPr>
          <p:nvPr/>
        </p:nvSpPr>
        <p:spPr>
          <a:xfrm>
            <a:off x="502234" y="269844"/>
            <a:ext cx="11252200" cy="48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Service </a:t>
            </a:r>
            <a:r>
              <a:rPr lang="en-US" sz="2400" dirty="0" smtClean="0"/>
              <a:t>Report </a:t>
            </a:r>
            <a:r>
              <a:rPr lang="en-US" sz="2400" dirty="0"/>
              <a:t>Automation 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AE6510FF-D830-497A-A233-4B20F5AAC930}"/>
              </a:ext>
            </a:extLst>
          </p:cNvPr>
          <p:cNvSpPr txBox="1">
            <a:spLocks/>
          </p:cNvSpPr>
          <p:nvPr/>
        </p:nvSpPr>
        <p:spPr>
          <a:xfrm>
            <a:off x="405596" y="681020"/>
            <a:ext cx="2333001" cy="158314"/>
          </a:xfrm>
          <a:prstGeom prst="rect">
            <a:avLst/>
          </a:prstGeom>
          <a:solidFill>
            <a:sysClr val="window" lastClr="FFFFFF"/>
          </a:solidFill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marL="122238" lvl="0" indent="-122238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400" spc="0" baseline="0">
                <a:solidFill>
                  <a:srgbClr val="63666A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b="1" kern="0" dirty="0" smtClean="0">
                <a:solidFill>
                  <a:srgbClr val="00B0F0"/>
                </a:solidFill>
                <a:latin typeface="GE Inspira Sans"/>
              </a:rPr>
              <a:t>AS-IS</a:t>
            </a:r>
            <a:r>
              <a:rPr lang="en-US" sz="1600" b="1" kern="0" dirty="0" smtClean="0">
                <a:solidFill>
                  <a:srgbClr val="00B0F0"/>
                </a:solidFill>
                <a:latin typeface="GE Inspira Sans"/>
              </a:rPr>
              <a:t>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E Inspira Sans"/>
                <a:ea typeface="+mj-ea"/>
                <a:cs typeface="+mj-cs"/>
              </a:rPr>
              <a:t>Process </a:t>
            </a:r>
            <a:r>
              <a:rPr lang="en-US" sz="1600" b="1" kern="0" dirty="0">
                <a:solidFill>
                  <a:srgbClr val="00B0F0"/>
                </a:solidFill>
                <a:latin typeface="GE Inspira Sans"/>
              </a:rPr>
              <a:t>Do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E Inspira Sans"/>
                <a:ea typeface="+mj-ea"/>
                <a:cs typeface="+mj-cs"/>
              </a:rPr>
              <a:t>ne by User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GE Inspira Sans"/>
              <a:ea typeface="+mj-ea"/>
              <a:cs typeface="+mj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40D8EA-5506-4140-92FA-1D2923FC9C15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2297052" y="2899243"/>
            <a:ext cx="283393" cy="931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tailEnd type="triangle" w="lg" len="lg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2FF622-1552-4DB3-924D-5BA6334D6DE5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4259633" y="2899243"/>
            <a:ext cx="247785" cy="5277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tailEnd type="triangle" w="lg" len="lg"/>
          </a:ln>
          <a:effectLst/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1A339E3-2F30-4B7F-9044-819C06C3D060}"/>
              </a:ext>
            </a:extLst>
          </p:cNvPr>
          <p:cNvSpPr/>
          <p:nvPr/>
        </p:nvSpPr>
        <p:spPr>
          <a:xfrm>
            <a:off x="630897" y="2550868"/>
            <a:ext cx="1666155" cy="6986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lvl="0" algn="ctr">
              <a:defRPr/>
            </a:pPr>
            <a:r>
              <a:rPr lang="en-US" sz="1100" kern="0" dirty="0">
                <a:solidFill>
                  <a:srgbClr val="63666A"/>
                </a:solidFill>
              </a:rPr>
              <a:t>Receive Service Revenue Dashboard report per mail (excel sheet template)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63666A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981AFB-4B57-4A9D-95B8-4857DEE96D5F}"/>
              </a:ext>
            </a:extLst>
          </p:cNvPr>
          <p:cNvSpPr/>
          <p:nvPr/>
        </p:nvSpPr>
        <p:spPr>
          <a:xfrm>
            <a:off x="627986" y="2335763"/>
            <a:ext cx="1679188" cy="2049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 smtClean="0">
                <a:solidFill>
                  <a:prstClr val="white"/>
                </a:solidFill>
              </a:rPr>
              <a:t>Ops</a:t>
            </a:r>
            <a:endParaRPr lang="en-US" sz="1100" b="1" kern="0" dirty="0">
              <a:solidFill>
                <a:prstClr val="white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0222B2-FDBA-473A-828A-4687125AB6DC}"/>
              </a:ext>
            </a:extLst>
          </p:cNvPr>
          <p:cNvSpPr/>
          <p:nvPr/>
        </p:nvSpPr>
        <p:spPr>
          <a:xfrm>
            <a:off x="627986" y="3262478"/>
            <a:ext cx="1679188" cy="2049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Outlook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2F03E4-C5B1-474F-BB15-DF3E84C114B0}"/>
              </a:ext>
            </a:extLst>
          </p:cNvPr>
          <p:cNvSpPr/>
          <p:nvPr/>
        </p:nvSpPr>
        <p:spPr>
          <a:xfrm>
            <a:off x="2580445" y="2579208"/>
            <a:ext cx="1679188" cy="6400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lvl="0" algn="ctr">
              <a:defRPr/>
            </a:pPr>
            <a:r>
              <a:rPr lang="en-US" sz="1100" kern="0" dirty="0">
                <a:solidFill>
                  <a:srgbClr val="63666A"/>
                </a:solidFill>
                <a:latin typeface="GE Inspira Sans"/>
              </a:rPr>
              <a:t>Run the Macro in Service Revenue Dashboard Report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A80E19-FA83-425D-8FE9-ECC7048F5BC8}"/>
              </a:ext>
            </a:extLst>
          </p:cNvPr>
          <p:cNvSpPr/>
          <p:nvPr/>
        </p:nvSpPr>
        <p:spPr>
          <a:xfrm>
            <a:off x="2580445" y="2374309"/>
            <a:ext cx="1679188" cy="2049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FE5806-4C7E-498E-BE10-EE06DE4DA5CF}"/>
              </a:ext>
            </a:extLst>
          </p:cNvPr>
          <p:cNvSpPr/>
          <p:nvPr/>
        </p:nvSpPr>
        <p:spPr>
          <a:xfrm>
            <a:off x="2580445" y="3219445"/>
            <a:ext cx="1679188" cy="289249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Excel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5CED2F-7292-45D2-BFC5-5C4FC2D3893B}"/>
              </a:ext>
            </a:extLst>
          </p:cNvPr>
          <p:cNvSpPr/>
          <p:nvPr/>
        </p:nvSpPr>
        <p:spPr>
          <a:xfrm>
            <a:off x="4507418" y="2559658"/>
            <a:ext cx="1679188" cy="6897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lvl="0" algn="ctr"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Resulted Marco</a:t>
            </a:r>
            <a:r>
              <a:rPr kumimoji="0" lang="en-US" sz="1100" b="0" i="0" u="none" strike="noStrike" kern="0" cap="none" spc="0" normalizeH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t> values copy and paste in NA Service Revenue Run Charts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63666A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0201E6-88CD-4D37-ADE2-980AC5F79F4F}"/>
              </a:ext>
            </a:extLst>
          </p:cNvPr>
          <p:cNvSpPr/>
          <p:nvPr/>
        </p:nvSpPr>
        <p:spPr>
          <a:xfrm>
            <a:off x="4507418" y="2342035"/>
            <a:ext cx="1679188" cy="2049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Ops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B50A4E-9D69-4AF7-A9A7-94469EC98834}"/>
              </a:ext>
            </a:extLst>
          </p:cNvPr>
          <p:cNvSpPr/>
          <p:nvPr/>
        </p:nvSpPr>
        <p:spPr>
          <a:xfrm>
            <a:off x="4507418" y="3251719"/>
            <a:ext cx="1679188" cy="247653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Excel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FC3062-E5CE-4BD4-AC53-8BD79EC143A4}"/>
              </a:ext>
            </a:extLst>
          </p:cNvPr>
          <p:cNvSpPr/>
          <p:nvPr/>
        </p:nvSpPr>
        <p:spPr>
          <a:xfrm>
            <a:off x="6469998" y="2523677"/>
            <a:ext cx="1916851" cy="7601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lvl="0" algn="ctr">
              <a:defRPr/>
            </a:pPr>
            <a:r>
              <a:rPr lang="en-US" sz="1100" kern="0" dirty="0">
                <a:solidFill>
                  <a:srgbClr val="63666A"/>
                </a:solidFill>
                <a:latin typeface="GE Inspira Sans"/>
              </a:rPr>
              <a:t>Resulted NA service Revenue Run charts values automatically populated in </a:t>
            </a:r>
            <a:r>
              <a:rPr lang="en-US" sz="1100" kern="0" dirty="0" smtClean="0">
                <a:solidFill>
                  <a:srgbClr val="63666A"/>
                </a:solidFill>
                <a:latin typeface="GE Inspira Sans"/>
              </a:rPr>
              <a:t>Forecast </a:t>
            </a:r>
            <a:r>
              <a:rPr lang="en-US" sz="1100" kern="0" dirty="0">
                <a:solidFill>
                  <a:srgbClr val="63666A"/>
                </a:solidFill>
                <a:latin typeface="GE Inspira Sans"/>
              </a:rPr>
              <a:t>daily Excel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BE0A94-C045-4FB3-B773-203462C449D6}"/>
              </a:ext>
            </a:extLst>
          </p:cNvPr>
          <p:cNvSpPr/>
          <p:nvPr/>
        </p:nvSpPr>
        <p:spPr>
          <a:xfrm>
            <a:off x="6469997" y="2335763"/>
            <a:ext cx="1916851" cy="2049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 smtClean="0">
                <a:solidFill>
                  <a:prstClr val="white"/>
                </a:solidFill>
              </a:rPr>
              <a:t>Ops</a:t>
            </a:r>
            <a:endParaRPr lang="en-US" sz="1100" b="1" kern="0" dirty="0">
              <a:solidFill>
                <a:prstClr val="whit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82985C-7E0F-44A4-906B-CF58474E7120}"/>
              </a:ext>
            </a:extLst>
          </p:cNvPr>
          <p:cNvSpPr/>
          <p:nvPr/>
        </p:nvSpPr>
        <p:spPr>
          <a:xfrm>
            <a:off x="6450044" y="3294750"/>
            <a:ext cx="1936803" cy="201307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Excel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B2696F6-64D9-47FC-9F88-EF9484F11EC0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186606" y="2903751"/>
            <a:ext cx="283392" cy="769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tailEnd type="triangle" w="lg" len="lg"/>
          </a:ln>
          <a:effectLst/>
        </p:spPr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85CED2F-7292-45D2-BFC5-5C4FC2D3893B}"/>
              </a:ext>
            </a:extLst>
          </p:cNvPr>
          <p:cNvSpPr/>
          <p:nvPr/>
        </p:nvSpPr>
        <p:spPr>
          <a:xfrm>
            <a:off x="8802463" y="2540663"/>
            <a:ext cx="1679188" cy="7431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lvl="0" algn="ctr">
              <a:defRPr/>
            </a:pPr>
            <a:r>
              <a:rPr lang="en-US" sz="1100" kern="0" dirty="0">
                <a:solidFill>
                  <a:srgbClr val="63666A"/>
                </a:solidFill>
                <a:latin typeface="GE Inspira Sans"/>
              </a:rPr>
              <a:t>Send mail to concerned team </a:t>
            </a:r>
            <a:r>
              <a:rPr lang="en-US" sz="1100" kern="0" dirty="0" smtClean="0">
                <a:solidFill>
                  <a:srgbClr val="63666A"/>
                </a:solidFill>
                <a:latin typeface="GE Inspira Sans"/>
              </a:rPr>
              <a:t>(</a:t>
            </a:r>
            <a:r>
              <a:rPr lang="en-US" sz="1100" kern="0" dirty="0">
                <a:solidFill>
                  <a:srgbClr val="63666A"/>
                </a:solidFill>
                <a:latin typeface="GE Inspira Sans"/>
              </a:rPr>
              <a:t>with resulted </a:t>
            </a:r>
            <a:r>
              <a:rPr lang="en-US" sz="1100" kern="0" dirty="0" smtClean="0">
                <a:solidFill>
                  <a:srgbClr val="63666A"/>
                </a:solidFill>
                <a:latin typeface="GE Inspira Sans"/>
              </a:rPr>
              <a:t>Forecast </a:t>
            </a:r>
            <a:r>
              <a:rPr lang="en-US" sz="1100" kern="0" dirty="0">
                <a:solidFill>
                  <a:srgbClr val="63666A"/>
                </a:solidFill>
                <a:latin typeface="GE Inspira Sans"/>
              </a:rPr>
              <a:t>attachment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63666A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D0201E6-88CD-4D37-ADE2-980AC5F79F4F}"/>
              </a:ext>
            </a:extLst>
          </p:cNvPr>
          <p:cNvSpPr/>
          <p:nvPr/>
        </p:nvSpPr>
        <p:spPr>
          <a:xfrm>
            <a:off x="8802463" y="2327681"/>
            <a:ext cx="1679188" cy="2049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 smtClean="0">
                <a:solidFill>
                  <a:prstClr val="white"/>
                </a:solidFill>
              </a:rPr>
              <a:t>Ops</a:t>
            </a:r>
            <a:endParaRPr lang="en-US" sz="1100" b="1" kern="0" dirty="0">
              <a:solidFill>
                <a:prstClr val="white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6B50A4E-9D69-4AF7-A9A7-94469EC98834}"/>
              </a:ext>
            </a:extLst>
          </p:cNvPr>
          <p:cNvSpPr/>
          <p:nvPr/>
        </p:nvSpPr>
        <p:spPr>
          <a:xfrm>
            <a:off x="8802463" y="3291157"/>
            <a:ext cx="1679188" cy="2049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Outlook</a:t>
            </a:r>
          </a:p>
        </p:txBody>
      </p:sp>
      <p:cxnSp>
        <p:nvCxnSpPr>
          <p:cNvPr id="44" name="Straight Arrow Connector 43"/>
          <p:cNvCxnSpPr>
            <a:stCxn id="20" idx="3"/>
            <a:endCxn id="92" idx="1"/>
          </p:cNvCxnSpPr>
          <p:nvPr/>
        </p:nvCxnSpPr>
        <p:spPr>
          <a:xfrm>
            <a:off x="8386849" y="2903751"/>
            <a:ext cx="415614" cy="8493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707131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563AF3500B2D4797A55B53366751AE" ma:contentTypeVersion="7" ma:contentTypeDescription="Create a new document." ma:contentTypeScope="" ma:versionID="87860257c9265e570c710fac605a0b69">
  <xsd:schema xmlns:xsd="http://www.w3.org/2001/XMLSchema" xmlns:xs="http://www.w3.org/2001/XMLSchema" xmlns:p="http://schemas.microsoft.com/office/2006/metadata/properties" xmlns:ns2="a7fd7634-bc11-4bb4-b60f-509415f5a1d1" targetNamespace="http://schemas.microsoft.com/office/2006/metadata/properties" ma:root="true" ma:fieldsID="1e7010251025668d3372835637d34041" ns2:_="">
    <xsd:import namespace="a7fd7634-bc11-4bb4-b60f-509415f5a1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fd7634-bc11-4bb4-b60f-509415f5a1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FE57C3-2A07-4973-A762-40C8B53182B8}"/>
</file>

<file path=customXml/itemProps2.xml><?xml version="1.0" encoding="utf-8"?>
<ds:datastoreItem xmlns:ds="http://schemas.openxmlformats.org/officeDocument/2006/customXml" ds:itemID="{D0BF2082-36A6-41A3-ADC4-F3A6B1C6B46D}"/>
</file>

<file path=customXml/itemProps3.xml><?xml version="1.0" encoding="utf-8"?>
<ds:datastoreItem xmlns:ds="http://schemas.openxmlformats.org/officeDocument/2006/customXml" ds:itemID="{9AF43923-87D9-4B26-AC7E-CD8981D7C10B}"/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74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 Inspira Pitch</vt:lpstr>
      <vt:lpstr>GE Inspira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Kamble</dc:creator>
  <cp:lastModifiedBy>Eranti, Sundeep kumar</cp:lastModifiedBy>
  <cp:revision>221</cp:revision>
  <dcterms:created xsi:type="dcterms:W3CDTF">2020-10-01T14:56:26Z</dcterms:created>
  <dcterms:modified xsi:type="dcterms:W3CDTF">2020-10-29T01:43:32Z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0x010100DA563AF3500B2D4797A55B53366751AE</vt:lpwstr>
  </property>
</Properties>
</file>