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4E11-C09D-4A3A-9B63-60B08B92E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8E951-E46F-40A1-801D-DEE2AAA9A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3646-B3BE-4F38-B5DB-3AC4AA83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2248-9E71-4A26-B3CA-FFE34494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404C2-9319-49F2-89D9-8D8C8662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4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E227-8B23-4E94-86A9-15A0795E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F7A0B-408B-4927-9347-482119CA0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ABBF-720A-43F7-8C78-145226AE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5D46-93E8-4ADB-AE8D-5F751B72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D9E8-A431-40A2-86FB-A5F0FA60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5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80B7E-5E38-42D7-BE67-1DA5B2EB2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4468D-08A3-4735-B79A-D6773F263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2DC1-1A56-4C43-953A-0171B6EF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E7CE9-8D4A-44A8-9CCE-6BFC90B3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1A21-69A0-411A-8C6B-223F78F7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27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0072-EEF0-4671-923B-910A99C7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675B-4718-44C9-963E-398847F0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46300-466B-4D5A-BE8E-AE69D7F5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71BD2-AAFC-40C7-B4CE-F1FD4888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D434B-2FC4-48B6-A18C-E76F3523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8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1BF-5F94-4191-B036-3AB2F770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6167-F2FE-4F09-943F-D9F69B58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0136-9F1D-41EE-AE08-A585FEEE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DA15-C313-4FB0-9F2D-C67F1A77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B62B-C8DF-4FAB-9206-E78530E9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A675-118B-40D1-8FD5-F423274D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9F4A-5278-49F7-8B48-895393F6C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A6A21-663C-44C7-9C7E-340A9F022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2F85-E9F4-44E9-8E63-2011F0CB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C644-A41E-409F-B0A1-4E174820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C6379-D29D-4CBA-9F72-A39E5269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2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76D2-9F16-4DD4-A557-21B8870C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B04C3-6581-4CD5-A9C7-7DDF4ABA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5BE0F-057A-4E50-96A3-B8BB84402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57DC5-3F95-4764-8E48-3581D3A0A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F197B-E4FB-45E1-85EE-820347CCA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7792E-519C-4F6D-8463-C61C05E9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4F6E8-D06C-461B-92F2-523C626D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15450-E5A2-4A29-8374-F8914D35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2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8299-0518-40DE-8A54-CC42EF6D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2125A-61FA-489E-AF3F-56C882B1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C0CAE-0012-4A73-BAC2-6E852400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217D9-9F54-46A0-9FC6-49404347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92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FA276-121F-4503-A074-B6B4F527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63DE-4027-401F-8471-5479FDB5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29F5D-D14A-47BB-AE0B-74B2044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C9DE-CE54-4E5B-8849-49C197C1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8820-A8F6-41DE-9CE7-9C689A32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450F8-ACAD-4FEE-854B-121B83925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F7BE8-8A8C-41C4-A755-3585D2B6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4A135-B095-4928-82B8-19295E0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998AB-D1E3-441A-9F6A-915C324B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3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04E0-B5B5-4698-99CA-CBEFF61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CA559-5DC8-49B0-8A53-52E516A05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D7185-913F-46A3-9C3C-0D0C939D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BEDA6-D78D-431D-9F6F-9E7FC16D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B07DA-9FF3-407B-B35F-12448867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B6963-8A01-4F01-88D8-A17D7FCB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441B1-808D-48D9-914A-38ABE1AF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C5FC-0404-4999-B0F6-00B79EB0D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AA67-041E-4E38-AB5B-8D98CB289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2BD17-EFF3-45D5-86BD-524923FEB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41D3-FA86-4CEB-A5F2-92F652B96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4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E4F4E2-A96F-4325-9D59-1D704E698B21}"/>
              </a:ext>
            </a:extLst>
          </p:cNvPr>
          <p:cNvSpPr/>
          <p:nvPr/>
        </p:nvSpPr>
        <p:spPr>
          <a:xfrm>
            <a:off x="222990" y="737154"/>
            <a:ext cx="11810687" cy="482311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8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19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6841AA9-A838-4765-A5F6-071DFCD25FF5}"/>
              </a:ext>
            </a:extLst>
          </p:cNvPr>
          <p:cNvSpPr txBox="1">
            <a:spLocks/>
          </p:cNvSpPr>
          <p:nvPr/>
        </p:nvSpPr>
        <p:spPr>
          <a:xfrm>
            <a:off x="502234" y="269844"/>
            <a:ext cx="11252200" cy="48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/>
              <a:t>Service Report </a:t>
            </a:r>
            <a:r>
              <a:rPr lang="en-US" sz="2400" dirty="0" smtClean="0"/>
              <a:t>Automation </a:t>
            </a:r>
            <a:endParaRPr lang="en-US" sz="24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E6510FF-D830-497A-A233-4B20F5AAC930}"/>
              </a:ext>
            </a:extLst>
          </p:cNvPr>
          <p:cNvSpPr txBox="1">
            <a:spLocks/>
          </p:cNvSpPr>
          <p:nvPr/>
        </p:nvSpPr>
        <p:spPr>
          <a:xfrm>
            <a:off x="405596" y="681020"/>
            <a:ext cx="2333001" cy="158314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122238" lvl="0" indent="-122238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400" spc="0" baseline="0">
                <a:solidFill>
                  <a:srgbClr val="63666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E Inspira Sans"/>
                <a:ea typeface="+mj-ea"/>
                <a:cs typeface="+mj-cs"/>
              </a:rPr>
              <a:t>To-Be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E Inspira Sans"/>
                <a:ea typeface="+mj-ea"/>
                <a:cs typeface="+mj-cs"/>
              </a:rPr>
              <a:t>Process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E Inspira Sans"/>
              <a:ea typeface="+mj-ea"/>
              <a:cs typeface="+mj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0D8EA-5506-4140-92FA-1D2923FC9C1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2297052" y="2899243"/>
            <a:ext cx="283393" cy="931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2FF622-1552-4DB3-924D-5BA6334D6DE5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4259633" y="2899243"/>
            <a:ext cx="247785" cy="5277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339E3-2F30-4B7F-9044-819C06C3D060}"/>
              </a:ext>
            </a:extLst>
          </p:cNvPr>
          <p:cNvSpPr/>
          <p:nvPr/>
        </p:nvSpPr>
        <p:spPr>
          <a:xfrm>
            <a:off x="630897" y="2550868"/>
            <a:ext cx="1666155" cy="6986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</a:rPr>
              <a:t>Receive </a:t>
            </a:r>
            <a:r>
              <a:rPr lang="en-US" sz="1100" kern="0" dirty="0" smtClean="0">
                <a:solidFill>
                  <a:srgbClr val="63666A"/>
                </a:solidFill>
              </a:rPr>
              <a:t>Service Revenue Dashboard report per </a:t>
            </a:r>
            <a:r>
              <a:rPr lang="en-US" sz="1100" kern="0" dirty="0">
                <a:solidFill>
                  <a:srgbClr val="63666A"/>
                </a:solidFill>
              </a:rPr>
              <a:t>mail (excel sheet </a:t>
            </a:r>
            <a:r>
              <a:rPr lang="en-US" sz="1100" kern="0" dirty="0" smtClean="0">
                <a:solidFill>
                  <a:srgbClr val="63666A"/>
                </a:solidFill>
              </a:rPr>
              <a:t>template)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81AFB-4B57-4A9D-95B8-4857DEE96D5F}"/>
              </a:ext>
            </a:extLst>
          </p:cNvPr>
          <p:cNvSpPr/>
          <p:nvPr/>
        </p:nvSpPr>
        <p:spPr>
          <a:xfrm>
            <a:off x="627986" y="2335763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Bot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222B2-FDBA-473A-828A-4687125AB6DC}"/>
              </a:ext>
            </a:extLst>
          </p:cNvPr>
          <p:cNvSpPr/>
          <p:nvPr/>
        </p:nvSpPr>
        <p:spPr>
          <a:xfrm>
            <a:off x="627986" y="3262478"/>
            <a:ext cx="1679188" cy="2049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prstClr val="white"/>
                </a:solidFill>
              </a:rPr>
              <a:t>Outlook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F03E4-C5B1-474F-BB15-DF3E84C114B0}"/>
              </a:ext>
            </a:extLst>
          </p:cNvPr>
          <p:cNvSpPr/>
          <p:nvPr/>
        </p:nvSpPr>
        <p:spPr>
          <a:xfrm>
            <a:off x="2580445" y="2579208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 smtClean="0">
                <a:solidFill>
                  <a:srgbClr val="63666A"/>
                </a:solidFill>
                <a:latin typeface="GE Inspira Sans"/>
              </a:rPr>
              <a:t>Run the Macro in Service Revenue Dashboard Report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A80E19-FA83-425D-8FE9-ECC7048F5BC8}"/>
              </a:ext>
            </a:extLst>
          </p:cNvPr>
          <p:cNvSpPr/>
          <p:nvPr/>
        </p:nvSpPr>
        <p:spPr>
          <a:xfrm>
            <a:off x="2580445" y="2374309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 smtClean="0">
                <a:solidFill>
                  <a:prstClr val="white"/>
                </a:solidFill>
              </a:rPr>
              <a:t>Bot</a:t>
            </a:r>
            <a:endParaRPr 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FE5806-4C7E-498E-BE10-EE06DE4DA5CF}"/>
              </a:ext>
            </a:extLst>
          </p:cNvPr>
          <p:cNvSpPr/>
          <p:nvPr/>
        </p:nvSpPr>
        <p:spPr>
          <a:xfrm>
            <a:off x="2580445" y="3219445"/>
            <a:ext cx="1679188" cy="289249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 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Excel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5CED2F-7292-45D2-BFC5-5C4FC2D3893B}"/>
              </a:ext>
            </a:extLst>
          </p:cNvPr>
          <p:cNvSpPr/>
          <p:nvPr/>
        </p:nvSpPr>
        <p:spPr>
          <a:xfrm>
            <a:off x="4507418" y="2559658"/>
            <a:ext cx="1679188" cy="6897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Resulted Marco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 values copy and paste in NA Service Revenue Run Charts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0201E6-88CD-4D37-ADE2-980AC5F79F4F}"/>
              </a:ext>
            </a:extLst>
          </p:cNvPr>
          <p:cNvSpPr/>
          <p:nvPr/>
        </p:nvSpPr>
        <p:spPr>
          <a:xfrm>
            <a:off x="4507418" y="2342035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 smtClean="0">
                <a:solidFill>
                  <a:prstClr val="white"/>
                </a:solidFill>
              </a:rPr>
              <a:t>Bot</a:t>
            </a:r>
            <a:endParaRPr 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B50A4E-9D69-4AF7-A9A7-94469EC98834}"/>
              </a:ext>
            </a:extLst>
          </p:cNvPr>
          <p:cNvSpPr/>
          <p:nvPr/>
        </p:nvSpPr>
        <p:spPr>
          <a:xfrm>
            <a:off x="4507418" y="3251719"/>
            <a:ext cx="1679188" cy="24765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 smtClean="0">
                <a:solidFill>
                  <a:prstClr val="white"/>
                </a:solidFill>
              </a:rPr>
              <a:t>Excel</a:t>
            </a:r>
            <a:endParaRPr 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FC3062-E5CE-4BD4-AC53-8BD79EC143A4}"/>
              </a:ext>
            </a:extLst>
          </p:cNvPr>
          <p:cNvSpPr/>
          <p:nvPr/>
        </p:nvSpPr>
        <p:spPr>
          <a:xfrm>
            <a:off x="6469998" y="2491403"/>
            <a:ext cx="1916851" cy="8033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 smtClean="0">
                <a:solidFill>
                  <a:srgbClr val="63666A"/>
                </a:solidFill>
                <a:latin typeface="GE Inspira Sans"/>
              </a:rPr>
              <a:t>Resulted NA service Revenue Run charts values automatically populated in Forecast daily Excel </a:t>
            </a:r>
            <a:endParaRPr lang="en-US" sz="1100" kern="0" dirty="0">
              <a:solidFill>
                <a:srgbClr val="63666A"/>
              </a:solidFill>
              <a:latin typeface="GE Inspira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BE0A94-C045-4FB3-B773-203462C449D6}"/>
              </a:ext>
            </a:extLst>
          </p:cNvPr>
          <p:cNvSpPr/>
          <p:nvPr/>
        </p:nvSpPr>
        <p:spPr>
          <a:xfrm>
            <a:off x="6459877" y="2284648"/>
            <a:ext cx="1926972" cy="19755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 smtClean="0">
                <a:solidFill>
                  <a:prstClr val="white"/>
                </a:solidFill>
              </a:rPr>
              <a:t>Bot</a:t>
            </a:r>
            <a:endParaRPr 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82985C-7E0F-44A4-906B-CF58474E7120}"/>
              </a:ext>
            </a:extLst>
          </p:cNvPr>
          <p:cNvSpPr/>
          <p:nvPr/>
        </p:nvSpPr>
        <p:spPr>
          <a:xfrm>
            <a:off x="6469541" y="3294752"/>
            <a:ext cx="1917307" cy="24621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 smtClean="0">
                <a:solidFill>
                  <a:prstClr val="white"/>
                </a:solidFill>
              </a:rPr>
              <a:t>Excel</a:t>
            </a:r>
            <a:endParaRPr lang="en-US" sz="1100" b="1" kern="0" dirty="0">
              <a:solidFill>
                <a:prstClr val="white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2696F6-64D9-47FC-9F88-EF9484F11EC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186606" y="2893078"/>
            <a:ext cx="283392" cy="1144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sp>
        <p:nvSpPr>
          <p:cNvPr id="104" name="Oval 103"/>
          <p:cNvSpPr/>
          <p:nvPr/>
        </p:nvSpPr>
        <p:spPr>
          <a:xfrm>
            <a:off x="566717" y="1722307"/>
            <a:ext cx="229579" cy="2437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Elbow Connector 28"/>
          <p:cNvCxnSpPr>
            <a:stCxn id="104" idx="6"/>
            <a:endCxn id="12" idx="0"/>
          </p:cNvCxnSpPr>
          <p:nvPr/>
        </p:nvCxnSpPr>
        <p:spPr>
          <a:xfrm>
            <a:off x="796296" y="1844178"/>
            <a:ext cx="671284" cy="491585"/>
          </a:xfrm>
          <a:prstGeom prst="bentConnector2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172117" y="1406103"/>
            <a:ext cx="13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kern="0" dirty="0">
                <a:solidFill>
                  <a:srgbClr val="63666A"/>
                </a:solidFill>
              </a:rPr>
              <a:t>Process</a:t>
            </a:r>
            <a:r>
              <a:rPr lang="en-IN" dirty="0" smtClean="0"/>
              <a:t> </a:t>
            </a:r>
            <a:r>
              <a:rPr lang="en-IN" sz="1400" kern="0" dirty="0">
                <a:solidFill>
                  <a:srgbClr val="63666A"/>
                </a:solidFill>
              </a:rPr>
              <a:t>Start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908518" y="4328194"/>
            <a:ext cx="112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kern="0" dirty="0">
                <a:solidFill>
                  <a:srgbClr val="63666A"/>
                </a:solidFill>
              </a:rPr>
              <a:t>Process</a:t>
            </a:r>
            <a:r>
              <a:rPr lang="en-IN" sz="1400" dirty="0" smtClean="0"/>
              <a:t> </a:t>
            </a:r>
            <a:r>
              <a:rPr lang="en-IN" sz="1400" kern="0" dirty="0">
                <a:solidFill>
                  <a:srgbClr val="63666A"/>
                </a:solidFill>
              </a:rPr>
              <a:t>End</a:t>
            </a:r>
          </a:p>
        </p:txBody>
      </p:sp>
      <p:sp>
        <p:nvSpPr>
          <p:cNvPr id="106" name="Oval 105"/>
          <p:cNvSpPr/>
          <p:nvPr/>
        </p:nvSpPr>
        <p:spPr>
          <a:xfrm>
            <a:off x="11252866" y="4102117"/>
            <a:ext cx="229579" cy="2437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878" y="876928"/>
            <a:ext cx="1297303" cy="358852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385CED2F-7292-45D2-BFC5-5C4FC2D3893B}"/>
              </a:ext>
            </a:extLst>
          </p:cNvPr>
          <p:cNvSpPr/>
          <p:nvPr/>
        </p:nvSpPr>
        <p:spPr>
          <a:xfrm>
            <a:off x="8856253" y="2448482"/>
            <a:ext cx="1679188" cy="8857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 smtClean="0">
                <a:solidFill>
                  <a:srgbClr val="63666A"/>
                </a:solidFill>
                <a:latin typeface="GE Inspira Sans"/>
              </a:rPr>
              <a:t>Send mail to concerned team for Bot </a:t>
            </a:r>
            <a:r>
              <a:rPr lang="en-US" sz="1100" kern="0" dirty="0">
                <a:solidFill>
                  <a:srgbClr val="63666A"/>
                </a:solidFill>
                <a:latin typeface="GE Inspira Sans"/>
              </a:rPr>
              <a:t>completion </a:t>
            </a:r>
            <a:r>
              <a:rPr lang="en-US" sz="1100" kern="0" dirty="0" smtClean="0">
                <a:solidFill>
                  <a:srgbClr val="63666A"/>
                </a:solidFill>
                <a:latin typeface="GE Inspira Sans"/>
              </a:rPr>
              <a:t>(with resulted Forecast </a:t>
            </a:r>
            <a:r>
              <a:rPr lang="en-US" sz="1100" kern="0" dirty="0" smtClean="0">
                <a:solidFill>
                  <a:srgbClr val="63666A"/>
                </a:solidFill>
                <a:latin typeface="GE Inspira Sans"/>
              </a:rPr>
              <a:t>attachment)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D0201E6-88CD-4D37-ADE2-980AC5F79F4F}"/>
              </a:ext>
            </a:extLst>
          </p:cNvPr>
          <p:cNvSpPr/>
          <p:nvPr/>
        </p:nvSpPr>
        <p:spPr>
          <a:xfrm>
            <a:off x="8856253" y="2241617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 smtClean="0">
                <a:solidFill>
                  <a:prstClr val="white"/>
                </a:solidFill>
              </a:rPr>
              <a:t>Bot</a:t>
            </a:r>
            <a:endParaRPr 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B50A4E-9D69-4AF7-A9A7-94469EC98834}"/>
              </a:ext>
            </a:extLst>
          </p:cNvPr>
          <p:cNvSpPr/>
          <p:nvPr/>
        </p:nvSpPr>
        <p:spPr>
          <a:xfrm>
            <a:off x="8856253" y="3334186"/>
            <a:ext cx="1679188" cy="2049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 smtClean="0">
                <a:solidFill>
                  <a:prstClr val="white"/>
                </a:solidFill>
              </a:rPr>
              <a:t>Outlook</a:t>
            </a:r>
            <a:endParaRPr lang="en-US" sz="1100" b="1" kern="0" dirty="0">
              <a:solidFill>
                <a:prstClr val="white"/>
              </a:solidFill>
            </a:endParaRPr>
          </a:p>
        </p:txBody>
      </p:sp>
      <p:cxnSp>
        <p:nvCxnSpPr>
          <p:cNvPr id="44" name="Straight Arrow Connector 43"/>
          <p:cNvCxnSpPr>
            <a:stCxn id="20" idx="3"/>
            <a:endCxn id="92" idx="1"/>
          </p:cNvCxnSpPr>
          <p:nvPr/>
        </p:nvCxnSpPr>
        <p:spPr>
          <a:xfrm flipV="1">
            <a:off x="8386849" y="2891334"/>
            <a:ext cx="469404" cy="1744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cxnSp>
        <p:nvCxnSpPr>
          <p:cNvPr id="50" name="Elbow Connector 49"/>
          <p:cNvCxnSpPr>
            <a:stCxn id="92" idx="3"/>
          </p:cNvCxnSpPr>
          <p:nvPr/>
        </p:nvCxnSpPr>
        <p:spPr>
          <a:xfrm>
            <a:off x="10535441" y="2891334"/>
            <a:ext cx="846157" cy="1207329"/>
          </a:xfrm>
          <a:prstGeom prst="bentConnector2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0713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63AF3500B2D4797A55B53366751AE" ma:contentTypeVersion="7" ma:contentTypeDescription="Create a new document." ma:contentTypeScope="" ma:versionID="87860257c9265e570c710fac605a0b69">
  <xsd:schema xmlns:xsd="http://www.w3.org/2001/XMLSchema" xmlns:xs="http://www.w3.org/2001/XMLSchema" xmlns:p="http://schemas.microsoft.com/office/2006/metadata/properties" xmlns:ns2="a7fd7634-bc11-4bb4-b60f-509415f5a1d1" targetNamespace="http://schemas.microsoft.com/office/2006/metadata/properties" ma:root="true" ma:fieldsID="1e7010251025668d3372835637d34041" ns2:_="">
    <xsd:import namespace="a7fd7634-bc11-4bb4-b60f-509415f5a1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d7634-bc11-4bb4-b60f-509415f5a1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864C7E-59EE-4676-8E52-5907092E8481}"/>
</file>

<file path=customXml/itemProps2.xml><?xml version="1.0" encoding="utf-8"?>
<ds:datastoreItem xmlns:ds="http://schemas.openxmlformats.org/officeDocument/2006/customXml" ds:itemID="{8C7E933F-5530-4188-BA58-3C783EBC1ABA}"/>
</file>

<file path=customXml/itemProps3.xml><?xml version="1.0" encoding="utf-8"?>
<ds:datastoreItem xmlns:ds="http://schemas.openxmlformats.org/officeDocument/2006/customXml" ds:itemID="{BF029CB6-7893-49BE-AB89-63044C1575A6}"/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 Inspira Pitch</vt:lpstr>
      <vt:lpstr>GE Inspira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Kamble</dc:creator>
  <cp:lastModifiedBy>Eranti, Sundeep kumar</cp:lastModifiedBy>
  <cp:revision>220</cp:revision>
  <dcterms:created xsi:type="dcterms:W3CDTF">2020-10-01T14:56:26Z</dcterms:created>
  <dcterms:modified xsi:type="dcterms:W3CDTF">2020-10-29T07:07:14Z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0x010100DA563AF3500B2D4797A55B53366751AE</vt:lpwstr>
  </property>
</Properties>
</file>