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558"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852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1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9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41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066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3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5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90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140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94309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47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0946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214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10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91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25154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45983" y="1116395"/>
            <a:ext cx="11462223" cy="1247777"/>
          </a:xfrm>
          <a:prstGeom prst="rect">
            <a:avLst/>
          </a:prstGeom>
        </p:spPr>
        <p:txBody>
          <a:bodyPr vert="horz" wrap="square" lIns="0" tIns="16510" rIns="0" bIns="0" rtlCol="0">
            <a:spAutoFit/>
          </a:bodyPr>
          <a:lstStyle/>
          <a:p>
            <a:pPr marL="3213735">
              <a:spcBef>
                <a:spcPts val="130"/>
              </a:spcBef>
            </a:pPr>
            <a:r>
              <a:rPr lang="en-US" sz="4000" b="1" dirty="0">
                <a:solidFill>
                  <a:schemeClr val="accent4"/>
                </a:solidFill>
                <a:latin typeface="Times New Roman" panose="02020603050405020304" pitchFamily="18" charset="0"/>
                <a:cs typeface="Times New Roman" panose="02020603050405020304" pitchFamily="18" charset="0"/>
              </a:rPr>
              <a:t>Employee Data Analysis using Excel</a:t>
            </a:r>
            <a:r>
              <a:rPr lang="en-US" sz="4000" b="1" i="0" dirty="0">
                <a:solidFill>
                  <a:schemeClr val="accent4"/>
                </a:solidFill>
                <a:effectLst/>
                <a:latin typeface="Times New Roman" panose="02020603050405020304" pitchFamily="18" charset="0"/>
                <a:cs typeface="Times New Roman" panose="02020603050405020304" pitchFamily="18" charset="0"/>
              </a:rPr>
              <a:t> </a:t>
            </a:r>
            <a:r>
              <a:rPr lang="en-US" sz="4000" b="1" i="0" dirty="0">
                <a:solidFill>
                  <a:schemeClr val="accent4"/>
                </a:solidFill>
                <a:effectLst/>
                <a:latin typeface="Roboto" panose="020F0502020204030204" pitchFamily="2" charset="0"/>
              </a:rPr>
              <a:t/>
            </a:r>
            <a:br>
              <a:rPr lang="en-US" sz="4000" b="1" i="0" dirty="0">
                <a:solidFill>
                  <a:schemeClr val="accent4"/>
                </a:solidFill>
                <a:effectLst/>
                <a:latin typeface="Roboto" panose="020F0502020204030204" pitchFamily="2" charset="0"/>
              </a:rPr>
            </a:br>
            <a:endParaRPr sz="4000" spc="15" dirty="0">
              <a:solidFill>
                <a:schemeClr val="accent4"/>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863991" y="2871348"/>
            <a:ext cx="10290835" cy="2308324"/>
          </a:xfrm>
          <a:prstGeom prst="rect">
            <a:avLst/>
          </a:prstGeom>
          <a:noFill/>
        </p:spPr>
        <p:txBody>
          <a:bodyPr wrap="square" rtlCol="0">
            <a:spAutoFit/>
          </a:bodyPr>
          <a:lstStyle/>
          <a:p>
            <a:r>
              <a:rPr lang="en-US" sz="2400" b="1"/>
              <a:t>STUDENT </a:t>
            </a:r>
            <a:r>
              <a:rPr lang="en-US" sz="2400" b="1" smtClean="0"/>
              <a:t>NAME :  </a:t>
            </a:r>
            <a:r>
              <a:rPr lang="en-US" sz="2400" b="1" dirty="0" err="1"/>
              <a:t>Radha</a:t>
            </a:r>
            <a:r>
              <a:rPr lang="en-US" sz="2400" b="1" dirty="0"/>
              <a:t> </a:t>
            </a:r>
            <a:r>
              <a:rPr lang="en-US" sz="2400" b="1" dirty="0" err="1"/>
              <a:t>Abinaya.M</a:t>
            </a:r>
            <a:endParaRPr lang="en-US" sz="2400" b="1" dirty="0"/>
          </a:p>
          <a:p>
            <a:r>
              <a:rPr lang="en-US" sz="2400" b="1" dirty="0"/>
              <a:t>REGISTER NO      :  </a:t>
            </a:r>
            <a:r>
              <a:rPr lang="en-US" sz="2400" b="1" dirty="0"/>
              <a:t>312201126</a:t>
            </a:r>
            <a:endParaRPr lang="en-US" sz="2400" b="1" dirty="0"/>
          </a:p>
          <a:p>
            <a:r>
              <a:rPr lang="en-US" sz="2400" b="1" dirty="0"/>
              <a:t>NM ID                  </a:t>
            </a:r>
            <a:r>
              <a:rPr lang="en-US" sz="2400" b="1" dirty="0" smtClean="0"/>
              <a:t>  </a:t>
            </a:r>
            <a:r>
              <a:rPr lang="en-GB" sz="2400" b="1" dirty="0" smtClean="0"/>
              <a:t> </a:t>
            </a:r>
            <a:r>
              <a:rPr lang="en-GB" sz="2400" b="1" dirty="0"/>
              <a:t>: </a:t>
            </a:r>
            <a:r>
              <a:rPr lang="en-GB" sz="2400" b="1" dirty="0"/>
              <a:t>47D25C6319B8CE7AE89403B01312052F</a:t>
            </a:r>
            <a:endParaRPr lang="en-US" sz="2400" b="1" dirty="0"/>
          </a:p>
          <a:p>
            <a:r>
              <a:rPr lang="en-US" sz="2400" b="1" dirty="0"/>
              <a:t>DEPARTMENT     :  B.COM (ACCOUNTING AND FINANCE)</a:t>
            </a:r>
          </a:p>
          <a:p>
            <a:r>
              <a:rPr lang="en-US" sz="2400" b="1" dirty="0"/>
              <a:t>COLLEGE              :  D.R.B.C.C.C.HINDU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b="1" dirty="0">
              <a:solidFill>
                <a:schemeClr val="accent4"/>
              </a:solidFill>
              <a:latin typeface="Trebuchet MS"/>
              <a:cs typeface="Trebuchet MS"/>
            </a:endParaRPr>
          </a:p>
        </p:txBody>
      </p:sp>
      <p:sp>
        <p:nvSpPr>
          <p:cNvPr id="3" name="TextBox 2">
            <a:extLst>
              <a:ext uri="{FF2B5EF4-FFF2-40B4-BE49-F238E27FC236}">
                <a16:creationId xmlns:a16="http://schemas.microsoft.com/office/drawing/2014/main" xmlns="" id="{D06D1A6C-8E16-9B16-EB1D-DD63B5098501}"/>
              </a:ext>
            </a:extLst>
          </p:cNvPr>
          <p:cNvSpPr txBox="1"/>
          <p:nvPr/>
        </p:nvSpPr>
        <p:spPr>
          <a:xfrm>
            <a:off x="1942110" y="1556431"/>
            <a:ext cx="8040090" cy="4370427"/>
          </a:xfrm>
          <a:prstGeom prst="rect">
            <a:avLst/>
          </a:prstGeom>
          <a:noFill/>
        </p:spPr>
        <p:txBody>
          <a:bodyPr wrap="square">
            <a:spAutoFit/>
          </a:bodyPr>
          <a:lstStyle/>
          <a:p>
            <a:endParaRPr lang="en-US" dirty="0"/>
          </a:p>
          <a:p>
            <a:r>
              <a:rPr lang="en-US" sz="2000" b="1" dirty="0"/>
              <a:t>Data Sources</a:t>
            </a:r>
            <a:r>
              <a:rPr lang="en-US" sz="2000" dirty="0"/>
              <a:t>:</a:t>
            </a:r>
          </a:p>
          <a:p>
            <a:r>
              <a:rPr lang="en-US" sz="2000" dirty="0"/>
              <a:t>Performance ratings are differentiated by employee type - Contract, Full-Time, Part-Time - and levels - HIGH, MEDIUM, LOW, VERY HIGH - business-unit-wise.</a:t>
            </a:r>
          </a:p>
          <a:p>
            <a:endParaRPr lang="en-US" sz="2000" dirty="0"/>
          </a:p>
          <a:p>
            <a:r>
              <a:rPr lang="en-US" sz="2000" b="1" dirty="0"/>
              <a:t>Tools Used: </a:t>
            </a:r>
          </a:p>
          <a:p>
            <a:r>
              <a:rPr lang="en-US" sz="2000" dirty="0"/>
              <a:t>              1. </a:t>
            </a:r>
            <a:r>
              <a:rPr lang="en-US" sz="2000" b="1" dirty="0"/>
              <a:t>Pivot Table</a:t>
            </a:r>
            <a:r>
              <a:rPr lang="en-US" sz="2000" dirty="0"/>
              <a:t>: Provides the count of employees in each performance category by business unit, filtered by employee type. </a:t>
            </a:r>
          </a:p>
          <a:p>
            <a:r>
              <a:rPr lang="en-US" sz="2000" dirty="0"/>
              <a:t>              2. </a:t>
            </a:r>
            <a:r>
              <a:rPr lang="en-US" sz="2000" b="1" dirty="0"/>
              <a:t>Slicers</a:t>
            </a:r>
            <a:r>
              <a:rPr lang="en-US" sz="2000" dirty="0"/>
              <a:t>: Allows dynamic filtering of data by employee type for focused analysis.</a:t>
            </a:r>
          </a:p>
          <a:p>
            <a:endParaRPr lang="en-US" sz="2000" dirty="0"/>
          </a:p>
          <a:p>
            <a:r>
              <a:rPr lang="en-US" sz="2000" dirty="0"/>
              <a:t>              3</a:t>
            </a:r>
            <a:r>
              <a:rPr lang="en-US" sz="2000" b="1" dirty="0"/>
              <a:t>. Graph</a:t>
            </a:r>
            <a:r>
              <a:rPr lang="en-US" sz="2000" dirty="0"/>
              <a:t>: Presents the distribution of performance levels across business units and hence makes data comparison and interpretation easier.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3E6E9C1-EBC4-44A3-B7DB-71D47DFE6E64}"/>
              </a:ext>
            </a:extLst>
          </p:cNvPr>
          <p:cNvSpPr>
            <a:spLocks noGrp="1"/>
          </p:cNvSpPr>
          <p:nvPr>
            <p:ph type="subTitle" idx="4"/>
          </p:nvPr>
        </p:nvSpPr>
        <p:spPr>
          <a:xfrm>
            <a:off x="1828800" y="964871"/>
            <a:ext cx="8534400" cy="4737759"/>
          </a:xfrm>
        </p:spPr>
        <p:txBody>
          <a:bodyPr/>
          <a:lstStyle/>
          <a:p>
            <a:r>
              <a:rPr lang="en-GB" dirty="0"/>
              <a:t>Data Collection: Gather data from performance reviews, productivity metrics, and employee feedback.
Metric Development: Define key performance indicators (KPIs) and evaluation criteria.
Analytical Framework: Use statistical methods and machine learning to </a:t>
            </a:r>
            <a:r>
              <a:rPr lang="en-GB" dirty="0" err="1"/>
              <a:t>analyze</a:t>
            </a:r>
            <a:r>
              <a:rPr lang="en-GB" dirty="0"/>
              <a:t> performance trends and patterns.
Visualization: Create dashboards and reports to present insights in an accessible and actionable format.</a:t>
            </a:r>
            <a:endParaRPr lang="en-US" dirty="0"/>
          </a:p>
        </p:txBody>
      </p:sp>
    </p:spTree>
    <p:extLst>
      <p:ext uri="{BB962C8B-B14F-4D97-AF65-F5344CB8AC3E}">
        <p14:creationId xmlns:p14="http://schemas.microsoft.com/office/powerpoint/2010/main" val="259133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596518" y="629437"/>
            <a:ext cx="10680700" cy="690574"/>
          </a:xfrm>
          <a:prstGeom prst="rect">
            <a:avLst/>
          </a:prstGeom>
        </p:spPr>
        <p:txBody>
          <a:bodyPr vert="horz" wrap="square" lIns="0" tIns="13335" rIns="0" bIns="0" rtlCol="0">
            <a:spAutoFit/>
          </a:bodyPr>
          <a:lstStyle/>
          <a:p>
            <a:pPr marL="12700">
              <a:lnSpc>
                <a:spcPct val="100000"/>
              </a:lnSpc>
              <a:spcBef>
                <a:spcPts val="105"/>
              </a:spcBef>
            </a:pPr>
            <a:r>
              <a:rPr lang="en-US" b="1" dirty="0">
                <a:solidFill>
                  <a:schemeClr val="accent4"/>
                </a:solidFill>
              </a:rPr>
              <a:t>   </a:t>
            </a:r>
            <a:r>
              <a:rPr b="1" dirty="0">
                <a:solidFill>
                  <a:schemeClr val="accent4"/>
                </a:solidFill>
              </a:rPr>
              <a:t>R</a:t>
            </a:r>
            <a:r>
              <a:rPr b="1" spc="-40" dirty="0">
                <a:solidFill>
                  <a:schemeClr val="accent4"/>
                </a:solidFill>
              </a:rPr>
              <a:t>E</a:t>
            </a:r>
            <a:r>
              <a:rPr b="1" spc="15" dirty="0">
                <a:solidFill>
                  <a:schemeClr val="accent4"/>
                </a:solidFill>
              </a:rPr>
              <a:t>S</a:t>
            </a:r>
            <a:r>
              <a:rPr b="1" spc="-30" dirty="0">
                <a:solidFill>
                  <a:schemeClr val="accent4"/>
                </a:solidFill>
              </a:rPr>
              <a:t>U</a:t>
            </a:r>
            <a:r>
              <a:rPr b="1" spc="-405" dirty="0">
                <a:solidFill>
                  <a:schemeClr val="accent4"/>
                </a:solidFill>
              </a:rPr>
              <a:t>L</a:t>
            </a:r>
            <a:r>
              <a:rPr b="1"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xmlns="" id="{13320D0A-9A4C-3411-0196-FB4C1060C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39" y="1467379"/>
            <a:ext cx="7749886" cy="4352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599775"/>
            <a:ext cx="10681335" cy="758190"/>
          </a:xfrm>
        </p:spPr>
        <p:txBody>
          <a:bodyPr>
            <a:normAutofit fontScale="90000"/>
          </a:bodyPr>
          <a:lstStyle/>
          <a:p>
            <a:r>
              <a:rPr lang="en-GB" b="1" dirty="0">
                <a:solidFill>
                  <a:schemeClr val="accent4"/>
                </a:solidFill>
                <a:latin typeface="Times New Roman" panose="02020603050405020304" pitchFamily="18" charset="0"/>
                <a:cs typeface="Times New Roman" panose="02020603050405020304" pitchFamily="18" charset="0"/>
              </a:rPr>
              <a:t>CONCLUSION </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A46C388-1972-E751-348F-DA602F2A6A55}"/>
              </a:ext>
            </a:extLst>
          </p:cNvPr>
          <p:cNvSpPr txBox="1"/>
          <p:nvPr/>
        </p:nvSpPr>
        <p:spPr>
          <a:xfrm>
            <a:off x="1532413" y="1357965"/>
            <a:ext cx="8839200" cy="4524315"/>
          </a:xfrm>
          <a:prstGeom prst="rect">
            <a:avLst/>
          </a:prstGeom>
          <a:noFill/>
        </p:spPr>
        <p:txBody>
          <a:bodyPr wrap="square">
            <a:spAutoFit/>
          </a:bodyPr>
          <a:lstStyle/>
          <a:p>
            <a:r>
              <a:rPr lang="en-US" sz="2400" dirty="0"/>
              <a:t>1</a:t>
            </a:r>
            <a:r>
              <a:rPr lang="en-US" sz="2400" b="1" dirty="0"/>
              <a:t>. Medium Performers</a:t>
            </a:r>
            <a:r>
              <a:rPr lang="en-US" sz="2400" dirty="0"/>
              <a:t>: The majority of all employees in all business units perform at a "Medium" level, reflecting consistency in performance across the organization.</a:t>
            </a:r>
          </a:p>
          <a:p>
            <a:r>
              <a:rPr lang="en-US" sz="2400" dirty="0"/>
              <a:t>2. </a:t>
            </a:r>
            <a:r>
              <a:rPr lang="en-US" sz="2400" b="1" dirty="0"/>
              <a:t>Poor performers</a:t>
            </a:r>
            <a:r>
              <a:rPr lang="en-US" sz="2400" dirty="0"/>
              <a:t>: Divisions like BPC and CCDR have a greater share of employees highlighted as low performers.</a:t>
            </a:r>
          </a:p>
          <a:p>
            <a:r>
              <a:rPr lang="en-US" sz="2400" dirty="0"/>
              <a:t>3. </a:t>
            </a:r>
            <a:r>
              <a:rPr lang="en-US" sz="2400" b="1" dirty="0"/>
              <a:t>High and Very High Achievers</a:t>
            </a:r>
            <a:r>
              <a:rPr lang="en-US" sz="2400" dirty="0"/>
              <a:t>: Business units like EW and PL have higher representations of "High" and "Very High" achievers, reflecting improved performance in those areas.</a:t>
            </a:r>
          </a:p>
          <a:p>
            <a:r>
              <a:rPr lang="en-US" sz="2400" dirty="0"/>
              <a:t>4. </a:t>
            </a:r>
            <a:r>
              <a:rPr lang="en-US" sz="2400" b="1" dirty="0"/>
              <a:t>Areas of Improvement</a:t>
            </a:r>
            <a:r>
              <a:rPr lang="en-US" sz="2400" dirty="0"/>
              <a:t>: Every unit with more low performers would need targeted interventions, while units with fewer top performers might need to develop strategies that increase high-level performance.</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0595746-E82E-74DF-5BFD-C9B98A675D2B}"/>
              </a:ext>
            </a:extLst>
          </p:cNvPr>
          <p:cNvSpPr txBox="1"/>
          <p:nvPr/>
        </p:nvSpPr>
        <p:spPr>
          <a:xfrm>
            <a:off x="1422565" y="1720840"/>
            <a:ext cx="9079675" cy="3785652"/>
          </a:xfrm>
          <a:prstGeom prst="rect">
            <a:avLst/>
          </a:prstGeom>
          <a:noFill/>
        </p:spPr>
        <p:txBody>
          <a:bodyPr wrap="square">
            <a:spAutoFit/>
          </a:bodyPr>
          <a:lstStyle/>
          <a:p>
            <a:r>
              <a:rPr lang="en-GB" sz="2000" dirty="0">
                <a:effectLst/>
              </a:rPr>
              <a:t>Enhanced Evaluation: Implementing a standardized performance analysis system improves accuracy and consistency in evaluations.</a:t>
            </a:r>
            <a:r>
              <a:rPr lang="en-GB" sz="2000" dirty="0"/>
              <a:t> </a:t>
            </a:r>
            <a:br>
              <a:rPr lang="en-GB" sz="2000" dirty="0"/>
            </a:br>
            <a:r>
              <a:rPr lang="en-GB" sz="2000" dirty="0"/>
              <a:t/>
            </a:r>
            <a:br>
              <a:rPr lang="en-GB" sz="2000" dirty="0"/>
            </a:br>
            <a:r>
              <a:rPr lang="en-GB" sz="2000" dirty="0">
                <a:effectLst/>
              </a:rPr>
              <a:t>Informed Decision-Making: Data-driven insights enable better alignment of employee performance with organizational goals.</a:t>
            </a:r>
            <a:r>
              <a:rPr lang="en-GB" sz="2000" dirty="0"/>
              <a:t> </a:t>
            </a:r>
            <a:br>
              <a:rPr lang="en-GB" sz="2000" dirty="0"/>
            </a:br>
            <a:r>
              <a:rPr lang="en-GB" sz="2000" dirty="0"/>
              <a:t/>
            </a:r>
            <a:br>
              <a:rPr lang="en-GB" sz="2000" dirty="0"/>
            </a:br>
            <a:r>
              <a:rPr lang="en-GB" sz="2000" dirty="0">
                <a:effectLst/>
              </a:rPr>
              <a:t>Growth Opportunities: Provides actionable feedback and development plans, fostering employee growth and engagement.</a:t>
            </a:r>
            <a:r>
              <a:rPr lang="en-GB" sz="2000" dirty="0"/>
              <a:t> </a:t>
            </a:r>
            <a:br>
              <a:rPr lang="en-GB" sz="2000" dirty="0"/>
            </a:br>
            <a:r>
              <a:rPr lang="en-GB" sz="2000" dirty="0"/>
              <a:t/>
            </a:r>
            <a:br>
              <a:rPr lang="en-GB" sz="2000" dirty="0"/>
            </a:br>
            <a:r>
              <a:rPr lang="en-GB" sz="2000" dirty="0">
                <a:effectLst/>
              </a:rPr>
              <a:t>Strategic Alignment: Supports strategic decision-making by aligning individual contributions with company objectives.</a:t>
            </a:r>
            <a:r>
              <a:rPr lang="en-GB" sz="2000" dirty="0"/>
              <a:t/>
            </a:r>
            <a:br>
              <a:rPr lang="en-GB" sz="2000" dirty="0"/>
            </a:br>
            <a:endParaRPr lang="en-US" sz="2000" dirty="0"/>
          </a:p>
        </p:txBody>
      </p:sp>
    </p:spTree>
    <p:extLst>
      <p:ext uri="{BB962C8B-B14F-4D97-AF65-F5344CB8AC3E}">
        <p14:creationId xmlns:p14="http://schemas.microsoft.com/office/powerpoint/2010/main" val="379134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490663" y="1410172"/>
            <a:ext cx="834371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accent4"/>
                </a:solidFill>
              </a:rPr>
              <a:t>PROJECT</a:t>
            </a:r>
            <a:r>
              <a:rPr sz="4250" b="1" spc="-85" dirty="0">
                <a:solidFill>
                  <a:schemeClr val="accent4"/>
                </a:solidFill>
              </a:rPr>
              <a:t> </a:t>
            </a:r>
            <a:r>
              <a:rPr sz="4250" b="1" spc="25" dirty="0">
                <a:solidFill>
                  <a:schemeClr val="accent4"/>
                </a:solidFill>
              </a:rPr>
              <a:t>TITLE</a:t>
            </a:r>
            <a:endParaRPr sz="4250" b="1">
              <a:solidFill>
                <a:schemeClr val="accent4"/>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739775" y="3189624"/>
            <a:ext cx="11331039"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spc="25" dirty="0">
                <a:solidFill>
                  <a:schemeClr val="accent4"/>
                </a:solidFill>
              </a:rPr>
              <a:t>A</a:t>
            </a:r>
            <a:r>
              <a:rPr b="1" spc="-5" dirty="0">
                <a:solidFill>
                  <a:schemeClr val="accent4"/>
                </a:solidFill>
              </a:rPr>
              <a:t>G</a:t>
            </a:r>
            <a:r>
              <a:rPr b="1" spc="-35" dirty="0">
                <a:solidFill>
                  <a:schemeClr val="accent4"/>
                </a:solidFill>
              </a:rPr>
              <a:t>E</a:t>
            </a:r>
            <a:r>
              <a:rPr b="1" spc="15" dirty="0">
                <a:solidFill>
                  <a:schemeClr val="accent4"/>
                </a:solidFill>
              </a:rPr>
              <a:t>N</a:t>
            </a:r>
            <a:r>
              <a:rPr b="1" dirty="0">
                <a:solidFill>
                  <a:schemeClr val="accent4"/>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839045" y="1847195"/>
            <a:ext cx="9318916"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57558" y="1472330"/>
            <a:ext cx="10681335" cy="7581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xmlns="" id="{572E89D3-776F-1DD1-AB46-07BB5DBB0CC1}"/>
              </a:ext>
            </a:extLst>
          </p:cNvPr>
          <p:cNvSpPr>
            <a:spLocks noGrp="1"/>
          </p:cNvSpPr>
          <p:nvPr>
            <p:ph idx="1"/>
          </p:nvPr>
        </p:nvSpPr>
        <p:spPr/>
        <p:txBody>
          <a:bodyPr>
            <a:normAutofit fontScale="92500"/>
          </a:bodyPr>
          <a:lstStyle/>
          <a:p>
            <a:r>
              <a:rPr lang="en-GB" dirty="0"/>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81799" y="1123715"/>
            <a:ext cx="624181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dirty="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xmlns="" id="{21B2BEBB-45D4-41D5-8851-951E0FB90059}"/>
              </a:ext>
            </a:extLst>
          </p:cNvPr>
          <p:cNvSpPr>
            <a:spLocks noGrp="1"/>
          </p:cNvSpPr>
          <p:nvPr>
            <p:ph type="body" sz="half" idx="2"/>
          </p:nvPr>
        </p:nvSpPr>
        <p:spPr>
          <a:xfrm>
            <a:off x="1295398" y="1892630"/>
            <a:ext cx="9601200" cy="4076370"/>
          </a:xfrm>
        </p:spPr>
        <p:txBody>
          <a:bodyPr>
            <a:normAutofit/>
          </a:bodyPr>
          <a:lstStyle/>
          <a:p>
            <a:r>
              <a:rPr lang="en-GB" sz="2400" dirty="0">
                <a:solidFill>
                  <a:schemeClr val="tx1"/>
                </a:solidFill>
              </a:rPr>
              <a:t>This project will </a:t>
            </a:r>
            <a:r>
              <a:rPr lang="en-GB" sz="2400" dirty="0" err="1">
                <a:solidFill>
                  <a:schemeClr val="tx1"/>
                </a:solidFill>
              </a:rPr>
              <a:t>analyze</a:t>
            </a:r>
            <a:r>
              <a:rPr lang="en-GB" sz="2400" dirty="0">
                <a:solidFill>
                  <a:schemeClr val="tx1"/>
                </a:solidFill>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object 5"/>
          <p:cNvSpPr txBox="1">
            <a:spLocks noGrp="1"/>
          </p:cNvSpPr>
          <p:nvPr>
            <p:ph type="title" idx="4294967295"/>
          </p:nvPr>
        </p:nvSpPr>
        <p:spPr>
          <a:xfrm>
            <a:off x="1447305" y="277565"/>
            <a:ext cx="9601200" cy="1303337"/>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accent4"/>
                </a:solidFill>
              </a:rPr>
              <a:t>W</a:t>
            </a:r>
            <a:r>
              <a:rPr sz="3200" b="1" spc="-20" dirty="0">
                <a:solidFill>
                  <a:schemeClr val="accent4"/>
                </a:solidFill>
              </a:rPr>
              <a:t>H</a:t>
            </a:r>
            <a:r>
              <a:rPr sz="3200" b="1" spc="20" dirty="0">
                <a:solidFill>
                  <a:schemeClr val="accent4"/>
                </a:solidFill>
              </a:rPr>
              <a:t>O</a:t>
            </a:r>
            <a:r>
              <a:rPr sz="3200" b="1" spc="-235" dirty="0">
                <a:solidFill>
                  <a:schemeClr val="accent4"/>
                </a:solidFill>
              </a:rPr>
              <a:t> </a:t>
            </a:r>
            <a:r>
              <a:rPr sz="3200" b="1" spc="-10" dirty="0">
                <a:solidFill>
                  <a:schemeClr val="accent4"/>
                </a:solidFill>
              </a:rPr>
              <a:t>AR</a:t>
            </a:r>
            <a:r>
              <a:rPr sz="3200" b="1" spc="15" dirty="0">
                <a:solidFill>
                  <a:schemeClr val="accent4"/>
                </a:solidFill>
              </a:rPr>
              <a:t>E</a:t>
            </a:r>
            <a:r>
              <a:rPr sz="3200" b="1" spc="-35" dirty="0">
                <a:solidFill>
                  <a:schemeClr val="accent4"/>
                </a:solidFill>
              </a:rPr>
              <a:t> </a:t>
            </a:r>
            <a:r>
              <a:rPr sz="3200" b="1" spc="-10" dirty="0">
                <a:solidFill>
                  <a:schemeClr val="accent4"/>
                </a:solidFill>
              </a:rPr>
              <a:t>T</a:t>
            </a:r>
            <a:r>
              <a:rPr sz="3200" b="1" spc="-15" dirty="0">
                <a:solidFill>
                  <a:schemeClr val="accent4"/>
                </a:solidFill>
              </a:rPr>
              <a:t>H</a:t>
            </a:r>
            <a:r>
              <a:rPr sz="3200" b="1" spc="15" dirty="0">
                <a:solidFill>
                  <a:schemeClr val="accent4"/>
                </a:solidFill>
              </a:rPr>
              <a:t>E</a:t>
            </a:r>
            <a:r>
              <a:rPr sz="3200" b="1" spc="-35" dirty="0">
                <a:solidFill>
                  <a:schemeClr val="accent4"/>
                </a:solidFill>
              </a:rPr>
              <a:t> </a:t>
            </a:r>
            <a:r>
              <a:rPr sz="3200" b="1" spc="-20" dirty="0">
                <a:solidFill>
                  <a:schemeClr val="accent4"/>
                </a:solidFill>
              </a:rPr>
              <a:t>E</a:t>
            </a:r>
            <a:r>
              <a:rPr sz="3200" b="1" spc="30" dirty="0">
                <a:solidFill>
                  <a:schemeClr val="accent4"/>
                </a:solidFill>
              </a:rPr>
              <a:t>N</a:t>
            </a:r>
            <a:r>
              <a:rPr sz="3200" b="1" spc="15" dirty="0">
                <a:solidFill>
                  <a:schemeClr val="accent4"/>
                </a:solidFill>
              </a:rPr>
              <a:t>D</a:t>
            </a:r>
            <a:r>
              <a:rPr sz="3200" b="1" spc="-45" dirty="0">
                <a:solidFill>
                  <a:schemeClr val="accent4"/>
                </a:solidFill>
              </a:rPr>
              <a:t> </a:t>
            </a:r>
            <a:r>
              <a:rPr sz="3200" b="1" dirty="0">
                <a:solidFill>
                  <a:schemeClr val="accent4"/>
                </a:solidFill>
              </a:rPr>
              <a:t>U</a:t>
            </a:r>
            <a:r>
              <a:rPr sz="3200" b="1" spc="10" dirty="0">
                <a:solidFill>
                  <a:schemeClr val="accent4"/>
                </a:solidFill>
              </a:rPr>
              <a:t>S</a:t>
            </a:r>
            <a:r>
              <a:rPr sz="3200" b="1" spc="-25" dirty="0">
                <a:solidFill>
                  <a:schemeClr val="accent4"/>
                </a:solidFill>
              </a:rPr>
              <a:t>E</a:t>
            </a:r>
            <a:r>
              <a:rPr sz="3200" b="1" spc="-10" dirty="0">
                <a:solidFill>
                  <a:schemeClr val="accent4"/>
                </a:solidFill>
              </a:rPr>
              <a:t>R</a:t>
            </a:r>
            <a:r>
              <a:rPr sz="3200" b="1" spc="5" dirty="0">
                <a:solidFill>
                  <a:schemeClr val="accent4"/>
                </a:solidFill>
              </a:rPr>
              <a:t>S?</a:t>
            </a:r>
            <a:endParaRPr sz="3200" b="1">
              <a:solidFill>
                <a:schemeClr val="accent4"/>
              </a:solidFill>
            </a:endParaRPr>
          </a:p>
        </p:txBody>
      </p:sp>
      <p:sp>
        <p:nvSpPr>
          <p:cNvPr id="7" name="Text Placeholder 6">
            <a:extLst>
              <a:ext uri="{FF2B5EF4-FFF2-40B4-BE49-F238E27FC236}">
                <a16:creationId xmlns:a16="http://schemas.microsoft.com/office/drawing/2014/main" xmlns="" id="{BEC2DC83-BD47-827B-60D9-1E296F270797}"/>
              </a:ext>
            </a:extLst>
          </p:cNvPr>
          <p:cNvSpPr>
            <a:spLocks noGrp="1"/>
          </p:cNvSpPr>
          <p:nvPr>
            <p:ph idx="4294967295"/>
          </p:nvPr>
        </p:nvSpPr>
        <p:spPr>
          <a:xfrm>
            <a:off x="1024049" y="1893393"/>
            <a:ext cx="9601200" cy="3319462"/>
          </a:xfrm>
        </p:spPr>
        <p:txBody>
          <a:bodyPr>
            <a:noAutofit/>
          </a:bodyPr>
          <a:lstStyle/>
          <a:p>
            <a:r>
              <a:rPr lang="en-GB" sz="2000" dirty="0"/>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05694" y="1251136"/>
            <a:ext cx="9601196" cy="1121461"/>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accent4"/>
                </a:solidFill>
              </a:rPr>
              <a:t>O</a:t>
            </a:r>
            <a:r>
              <a:rPr sz="3600" b="1" spc="25" dirty="0">
                <a:solidFill>
                  <a:schemeClr val="accent4"/>
                </a:solidFill>
              </a:rPr>
              <a:t>U</a:t>
            </a:r>
            <a:r>
              <a:rPr sz="3600" b="1" dirty="0">
                <a:solidFill>
                  <a:schemeClr val="accent4"/>
                </a:solidFill>
              </a:rPr>
              <a:t>R</a:t>
            </a:r>
            <a:r>
              <a:rPr sz="3600" b="1" spc="5" dirty="0">
                <a:solidFill>
                  <a:schemeClr val="accent4"/>
                </a:solidFill>
              </a:rPr>
              <a:t> </a:t>
            </a:r>
            <a:r>
              <a:rPr sz="3600" b="1" spc="25" dirty="0">
                <a:solidFill>
                  <a:schemeClr val="accent4"/>
                </a:solidFill>
              </a:rPr>
              <a:t>S</a:t>
            </a:r>
            <a:r>
              <a:rPr sz="3600" b="1" spc="10" dirty="0">
                <a:solidFill>
                  <a:schemeClr val="accent4"/>
                </a:solidFill>
              </a:rPr>
              <a:t>O</a:t>
            </a:r>
            <a:r>
              <a:rPr sz="3600" b="1" spc="25" dirty="0">
                <a:solidFill>
                  <a:schemeClr val="accent4"/>
                </a:solidFill>
              </a:rPr>
              <a:t>LU</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r>
              <a:rPr sz="3600" b="1" spc="-345" dirty="0">
                <a:solidFill>
                  <a:schemeClr val="accent4"/>
                </a:solidFill>
              </a:rPr>
              <a:t> </a:t>
            </a:r>
            <a:r>
              <a:rPr sz="3600" b="1" spc="-35" dirty="0">
                <a:solidFill>
                  <a:schemeClr val="accent4"/>
                </a:solidFill>
              </a:rPr>
              <a:t>A</a:t>
            </a:r>
            <a:r>
              <a:rPr sz="3600" b="1" spc="-5" dirty="0">
                <a:solidFill>
                  <a:schemeClr val="accent4"/>
                </a:solidFill>
              </a:rPr>
              <a:t>N</a:t>
            </a:r>
            <a:r>
              <a:rPr sz="3600" b="1" dirty="0">
                <a:solidFill>
                  <a:schemeClr val="accent4"/>
                </a:solidFill>
              </a:rPr>
              <a:t>D</a:t>
            </a:r>
            <a:r>
              <a:rPr sz="3600" b="1" spc="35" dirty="0">
                <a:solidFill>
                  <a:schemeClr val="accent4"/>
                </a:solidFill>
              </a:rPr>
              <a:t> </a:t>
            </a:r>
            <a:r>
              <a:rPr sz="3600" b="1" spc="-30" dirty="0">
                <a:solidFill>
                  <a:schemeClr val="accent4"/>
                </a:solidFill>
              </a:rPr>
              <a:t>I</a:t>
            </a:r>
            <a:r>
              <a:rPr sz="3600" b="1" spc="-35" dirty="0">
                <a:solidFill>
                  <a:schemeClr val="accent4"/>
                </a:solidFill>
              </a:rPr>
              <a:t>T</a:t>
            </a:r>
            <a:r>
              <a:rPr sz="3600" b="1" dirty="0">
                <a:solidFill>
                  <a:schemeClr val="accent4"/>
                </a:solidFill>
              </a:rPr>
              <a:t>S</a:t>
            </a:r>
            <a:r>
              <a:rPr sz="3600" b="1" spc="60" dirty="0">
                <a:solidFill>
                  <a:schemeClr val="accent4"/>
                </a:solidFill>
              </a:rPr>
              <a:t> </a:t>
            </a:r>
            <a:r>
              <a:rPr sz="3600" b="1" spc="-295" dirty="0">
                <a:solidFill>
                  <a:schemeClr val="accent4"/>
                </a:solidFill>
              </a:rPr>
              <a:t>V</a:t>
            </a:r>
            <a:r>
              <a:rPr sz="3600" b="1" spc="-35" dirty="0">
                <a:solidFill>
                  <a:schemeClr val="accent4"/>
                </a:solidFill>
              </a:rPr>
              <a:t>A</a:t>
            </a:r>
            <a:r>
              <a:rPr sz="3600" b="1" spc="25" dirty="0">
                <a:solidFill>
                  <a:schemeClr val="accent4"/>
                </a:solidFill>
              </a:rPr>
              <a:t>LU</a:t>
            </a:r>
            <a:r>
              <a:rPr sz="3600" b="1" dirty="0">
                <a:solidFill>
                  <a:schemeClr val="accent4"/>
                </a:solidFill>
              </a:rPr>
              <a:t>E</a:t>
            </a:r>
            <a:r>
              <a:rPr sz="3600" b="1" spc="-65" dirty="0">
                <a:solidFill>
                  <a:schemeClr val="accent4"/>
                </a:solidFill>
              </a:rPr>
              <a:t> </a:t>
            </a:r>
            <a:r>
              <a:rPr sz="3600" b="1" spc="-15" dirty="0">
                <a:solidFill>
                  <a:schemeClr val="accent4"/>
                </a:solidFill>
              </a:rPr>
              <a:t>P</a:t>
            </a:r>
            <a:r>
              <a:rPr sz="3600" b="1" spc="-30" dirty="0">
                <a:solidFill>
                  <a:schemeClr val="accent4"/>
                </a:solidFill>
              </a:rPr>
              <a:t>R</a:t>
            </a:r>
            <a:r>
              <a:rPr sz="3600" b="1" spc="10" dirty="0">
                <a:solidFill>
                  <a:schemeClr val="accent4"/>
                </a:solidFill>
              </a:rPr>
              <a:t>O</a:t>
            </a:r>
            <a:r>
              <a:rPr sz="3600" b="1" spc="-15" dirty="0">
                <a:solidFill>
                  <a:schemeClr val="accent4"/>
                </a:solidFill>
              </a:rPr>
              <a:t>P</a:t>
            </a:r>
            <a:r>
              <a:rPr sz="3600" b="1" spc="10" dirty="0">
                <a:solidFill>
                  <a:schemeClr val="accent4"/>
                </a:solidFill>
              </a:rPr>
              <a:t>O</a:t>
            </a:r>
            <a:r>
              <a:rPr sz="3600" b="1" spc="25" dirty="0">
                <a:solidFill>
                  <a:schemeClr val="accent4"/>
                </a:solidFill>
              </a:rPr>
              <a:t>S</a:t>
            </a:r>
            <a:r>
              <a:rPr sz="3600" b="1" spc="-30" dirty="0">
                <a:solidFill>
                  <a:schemeClr val="accent4"/>
                </a:solidFill>
              </a:rPr>
              <a:t>I</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xmlns="" id="{7C4EB45B-D6F0-0EAE-C04F-4DBCB98E7870}"/>
              </a:ext>
            </a:extLst>
          </p:cNvPr>
          <p:cNvSpPr>
            <a:spLocks noGrp="1"/>
          </p:cNvSpPr>
          <p:nvPr>
            <p:ph idx="1"/>
          </p:nvPr>
        </p:nvSpPr>
        <p:spPr/>
        <p:txBody>
          <a:bodyPr>
            <a:normAutofit fontScale="70000" lnSpcReduction="20000"/>
          </a:bodyPr>
          <a:lstStyle/>
          <a:p>
            <a:r>
              <a:rPr lang="en-GB">
                <a:effectLst/>
              </a:rPr>
              <a:t>Conditional Formatting: Highlight missing values in the data to quickly identify gaps that need attention.</a:t>
            </a:r>
            <a:r>
              <a:rPr lang="en-GB"/>
              <a:t> </a:t>
            </a:r>
            <a:br>
              <a:rPr lang="en-GB"/>
            </a:br>
            <a:r>
              <a:rPr lang="en-GB"/>
              <a:t/>
            </a:r>
            <a:br>
              <a:rPr lang="en-GB"/>
            </a:br>
            <a:r>
              <a:rPr lang="en-GB">
                <a:effectLst/>
              </a:rPr>
              <a:t>Filter: Use filters to focus on or exclude rows with missing values, simplifying data cleaning and ensuring efficient analysis based on complete records.</a:t>
            </a:r>
            <a:r>
              <a:rPr lang="en-GB"/>
              <a:t> </a:t>
            </a:r>
            <a:br>
              <a:rPr lang="en-GB"/>
            </a:br>
            <a:r>
              <a:rPr lang="en-GB"/>
              <a:t/>
            </a:r>
            <a:br>
              <a:rPr lang="en-GB"/>
            </a:br>
            <a:r>
              <a:rPr lang="en-GB">
                <a:effectLst/>
              </a:rPr>
              <a:t>Formula: Apply various formulas to accurately compute performance metrics, aiding in effectively quantifying employee performance.</a:t>
            </a:r>
            <a:r>
              <a:rPr lang="en-GB"/>
              <a:t> </a:t>
            </a:r>
            <a:br>
              <a:rPr lang="en-GB"/>
            </a:br>
            <a:r>
              <a:rPr lang="en-GB"/>
              <a:t/>
            </a:r>
            <a:br>
              <a:rPr lang="en-GB"/>
            </a:br>
            <a:r>
              <a:rPr lang="en-GB">
                <a:effectLst/>
              </a:rPr>
              <a:t>Pivot Table: Create pivot tables to summarize data by categories such as department or time period, revealing hidden patterns or trends.</a:t>
            </a:r>
            <a:r>
              <a:rPr lang="en-GB"/>
              <a:t> </a:t>
            </a:r>
            <a:br>
              <a:rPr lang="en-GB"/>
            </a:br>
            <a:r>
              <a:rPr lang="en-GB"/>
              <a:t/>
            </a:r>
            <a:br>
              <a:rPr lang="en-GB"/>
            </a:br>
            <a:r>
              <a:rPr lang="en-GB">
                <a:effectLst/>
              </a:rPr>
              <a:t>Graphs: Utilize graphs to visually compare and analyze performance metrics across different groups or time periods.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505694" y="314145"/>
            <a:ext cx="9601196" cy="1303867"/>
          </a:xfrm>
        </p:spPr>
        <p:txBody>
          <a:bodyPr/>
          <a:lstStyle/>
          <a:p>
            <a:r>
              <a:rPr lang="en-IN" dirty="0"/>
              <a:t>Dataset Description</a:t>
            </a:r>
          </a:p>
        </p:txBody>
      </p:sp>
      <p:sp>
        <p:nvSpPr>
          <p:cNvPr id="3" name="Text Placeholder 2">
            <a:extLst>
              <a:ext uri="{FF2B5EF4-FFF2-40B4-BE49-F238E27FC236}">
                <a16:creationId xmlns:a16="http://schemas.microsoft.com/office/drawing/2014/main" xmlns="" id="{7CA51F72-5D63-70D5-2D19-C6460EA160D3}"/>
              </a:ext>
            </a:extLst>
          </p:cNvPr>
          <p:cNvSpPr>
            <a:spLocks noGrp="1"/>
          </p:cNvSpPr>
          <p:nvPr>
            <p:ph idx="1"/>
          </p:nvPr>
        </p:nvSpPr>
        <p:spPr>
          <a:xfrm>
            <a:off x="1149698" y="1618012"/>
            <a:ext cx="10501478" cy="3696195"/>
          </a:xfrm>
        </p:spPr>
        <p:txBody>
          <a:bodyPr>
            <a:normAutofit fontScale="62500" lnSpcReduction="20000"/>
          </a:bodyPr>
          <a:lstStyle/>
          <a:p>
            <a:pPr marL="285750" indent="-285750">
              <a:buFont typeface="Arial" panose="020B0604020202020204" pitchFamily="34" charset="0"/>
              <a:buChar char="•"/>
            </a:pPr>
            <a:r>
              <a:rPr lang="en-US" sz="2800" b="1" dirty="0"/>
              <a:t>Employee dataset </a:t>
            </a:r>
            <a:r>
              <a:rPr lang="en-US" sz="2800" dirty="0"/>
              <a:t>:  Collected from </a:t>
            </a:r>
            <a:r>
              <a:rPr lang="en-US" sz="2800" dirty="0" err="1"/>
              <a:t>edunet</a:t>
            </a:r>
            <a:r>
              <a:rPr lang="en-US" sz="2800" dirty="0"/>
              <a:t> foundation</a:t>
            </a:r>
          </a:p>
          <a:p>
            <a:pPr marL="285750" indent="-285750">
              <a:buFont typeface="Arial" panose="020B0604020202020204" pitchFamily="34" charset="0"/>
              <a:buChar char="•"/>
            </a:pPr>
            <a:r>
              <a:rPr lang="en-US" sz="2800" b="1" dirty="0"/>
              <a:t>Features </a:t>
            </a:r>
            <a:r>
              <a:rPr lang="en-US" sz="2800" dirty="0"/>
              <a:t>: there are 26 features</a:t>
            </a:r>
          </a:p>
          <a:p>
            <a:pPr marL="285750" indent="-285750">
              <a:buFont typeface="Arial" panose="020B0604020202020204" pitchFamily="34" charset="0"/>
              <a:buChar char="•"/>
            </a:pPr>
            <a:r>
              <a:rPr lang="en-US" sz="2800" dirty="0"/>
              <a:t>Main features are</a:t>
            </a:r>
            <a:r>
              <a:rPr lang="en-US" sz="3200" dirty="0"/>
              <a:t>,</a:t>
            </a:r>
          </a:p>
          <a:p>
            <a:pPr marL="1371600" lvl="2" indent="-457200" algn="l">
              <a:buFont typeface="Wingdings" panose="05000000000000000000" pitchFamily="2" charset="2"/>
              <a:buChar char="§"/>
            </a:pPr>
            <a:r>
              <a:rPr lang="en-US" sz="2800" b="1" dirty="0"/>
              <a:t>Employee id </a:t>
            </a:r>
            <a:r>
              <a:rPr lang="en-US" sz="2800" dirty="0"/>
              <a:t>: unique identify number for employee</a:t>
            </a:r>
          </a:p>
          <a:p>
            <a:pPr marL="1371600" lvl="2" indent="-457200" algn="l">
              <a:buFont typeface="Wingdings" panose="05000000000000000000" pitchFamily="2" charset="2"/>
              <a:buChar char="§"/>
            </a:pPr>
            <a:r>
              <a:rPr lang="en-US" sz="2800" b="1" dirty="0"/>
              <a:t>Name </a:t>
            </a:r>
            <a:r>
              <a:rPr lang="en-US" sz="2800" dirty="0"/>
              <a:t>: employee’s first and last name in letters </a:t>
            </a:r>
          </a:p>
          <a:p>
            <a:pPr marL="1371600" lvl="2" indent="-457200" algn="l">
              <a:buFont typeface="Wingdings" panose="05000000000000000000" pitchFamily="2" charset="2"/>
              <a:buChar char="§"/>
            </a:pPr>
            <a:r>
              <a:rPr lang="en-US" sz="2800" b="1" dirty="0"/>
              <a:t>Employee type : </a:t>
            </a:r>
            <a:r>
              <a:rPr lang="en-US" sz="2800" dirty="0"/>
              <a:t>it identifies whether they are  part time or contract or full time employer</a:t>
            </a:r>
          </a:p>
          <a:p>
            <a:pPr marL="1371600" lvl="2" indent="-457200" algn="l">
              <a:buFont typeface="Wingdings" panose="05000000000000000000" pitchFamily="2" charset="2"/>
              <a:buChar char="§"/>
            </a:pPr>
            <a:r>
              <a:rPr lang="en-US" sz="2800" b="1" dirty="0"/>
              <a:t>Employee department </a:t>
            </a:r>
            <a:r>
              <a:rPr lang="en-US" sz="2800" dirty="0"/>
              <a:t>: it identifies the department </a:t>
            </a:r>
          </a:p>
          <a:p>
            <a:pPr marL="1371600" lvl="2" indent="-457200" algn="l">
              <a:buFont typeface="Wingdings" panose="05000000000000000000" pitchFamily="2" charset="2"/>
              <a:buChar char="§"/>
            </a:pPr>
            <a:r>
              <a:rPr lang="en-US" sz="2800" b="1" dirty="0"/>
              <a:t>Gender</a:t>
            </a:r>
            <a:r>
              <a:rPr lang="en-US" sz="2800" dirty="0"/>
              <a:t> : it is considered as male and female</a:t>
            </a:r>
          </a:p>
          <a:p>
            <a:pPr marL="1371600" lvl="2" indent="-457200" algn="l">
              <a:buFont typeface="Wingdings" panose="05000000000000000000" pitchFamily="2" charset="2"/>
              <a:buChar char="§"/>
            </a:pPr>
            <a:r>
              <a:rPr lang="en-US" sz="2800" b="1" dirty="0"/>
              <a:t>Employee rating </a:t>
            </a:r>
            <a:r>
              <a:rPr lang="en-US" sz="2800" dirty="0"/>
              <a:t>: rating are in numeric value</a:t>
            </a:r>
          </a:p>
          <a:p>
            <a:pPr algn="ct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513968" y="1031456"/>
            <a:ext cx="10991850"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accent4"/>
                </a:solidFill>
              </a:rPr>
              <a:t>THE</a:t>
            </a:r>
            <a:r>
              <a:rPr sz="4250" b="1" spc="20" dirty="0">
                <a:solidFill>
                  <a:schemeClr val="accent4"/>
                </a:solidFill>
              </a:rPr>
              <a:t> </a:t>
            </a:r>
            <a:r>
              <a:rPr lang="en-US" sz="4250" b="1" spc="20" dirty="0">
                <a:solidFill>
                  <a:schemeClr val="accent4"/>
                </a:solidFill>
              </a:rPr>
              <a:t>"</a:t>
            </a:r>
            <a:r>
              <a:rPr sz="4250" b="1" spc="10" dirty="0">
                <a:solidFill>
                  <a:schemeClr val="accent4"/>
                </a:solidFill>
              </a:rPr>
              <a:t>WOW</a:t>
            </a:r>
            <a:r>
              <a:rPr lang="en-US" sz="4250" b="1" spc="10" dirty="0">
                <a:solidFill>
                  <a:schemeClr val="accent4"/>
                </a:solidFill>
              </a:rPr>
              <a:t>"</a:t>
            </a:r>
            <a:r>
              <a:rPr sz="4250" b="1" spc="85" dirty="0">
                <a:solidFill>
                  <a:schemeClr val="accent4"/>
                </a:solidFill>
              </a:rPr>
              <a:t> </a:t>
            </a:r>
            <a:r>
              <a:rPr sz="4250" b="1" spc="10" dirty="0">
                <a:solidFill>
                  <a:schemeClr val="accent4"/>
                </a:solidFill>
              </a:rPr>
              <a:t>IN</a:t>
            </a:r>
            <a:r>
              <a:rPr sz="4250" b="1" spc="-5" dirty="0">
                <a:solidFill>
                  <a:schemeClr val="accent4"/>
                </a:solidFill>
              </a:rPr>
              <a:t> </a:t>
            </a:r>
            <a:r>
              <a:rPr sz="4250" b="1" spc="15" dirty="0">
                <a:solidFill>
                  <a:schemeClr val="accent4"/>
                </a:solidFill>
              </a:rPr>
              <a:t>OUR</a:t>
            </a:r>
            <a:r>
              <a:rPr sz="4250" b="1" spc="-10" dirty="0">
                <a:solidFill>
                  <a:schemeClr val="accent4"/>
                </a:solidFill>
              </a:rPr>
              <a:t> </a:t>
            </a:r>
            <a:r>
              <a:rPr sz="4250" b="1" spc="20" dirty="0">
                <a:solidFill>
                  <a:schemeClr val="accent4"/>
                </a:solidFill>
              </a:rPr>
              <a:t>SOLUTION</a:t>
            </a:r>
            <a:endParaRPr sz="4250" b="1" dirty="0">
              <a:solidFill>
                <a:schemeClr val="accent4"/>
              </a:solidFill>
            </a:endParaRPr>
          </a:p>
        </p:txBody>
      </p:sp>
      <p:sp>
        <p:nvSpPr>
          <p:cNvPr id="10" name="Text Placeholder 9">
            <a:extLst>
              <a:ext uri="{FF2B5EF4-FFF2-40B4-BE49-F238E27FC236}">
                <a16:creationId xmlns:a16="http://schemas.microsoft.com/office/drawing/2014/main" xmlns="" id="{55382F4B-0F86-BBC7-5A9E-7C01C82438DF}"/>
              </a:ext>
            </a:extLst>
          </p:cNvPr>
          <p:cNvSpPr>
            <a:spLocks noGrp="1"/>
          </p:cNvSpPr>
          <p:nvPr>
            <p:ph idx="1"/>
          </p:nvPr>
        </p:nvSpPr>
        <p:spPr>
          <a:xfrm>
            <a:off x="2362200" y="2571115"/>
            <a:ext cx="8534018" cy="1490343"/>
          </a:xfrm>
        </p:spPr>
        <p:txBody>
          <a:bodyPr>
            <a:normAutofit fontScale="92500" lnSpcReduction="10000"/>
          </a:bodyPr>
          <a:lstStyle/>
          <a:p>
            <a:pPr marL="285750" indent="-285750">
              <a:buFont typeface="Arial" panose="020B0604020202020204" pitchFamily="34" charset="0"/>
              <a:buChar char="•"/>
            </a:pPr>
            <a:r>
              <a:rPr lang="en-US" sz="2400" b="1" dirty="0"/>
              <a:t>Calculated the Performance level using the formula</a:t>
            </a:r>
          </a:p>
          <a:p>
            <a:pPr lvl="1"/>
            <a:r>
              <a:rPr lang="en-US" sz="2400" dirty="0"/>
              <a:t>   IFS(Z8&gt;5,”VERYHIGH”,Z8&gt;=4,”HIGH”,Z8&gt;=3,”MED”,TRUE,”LOW”)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0" y="34290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646</Words>
  <Application>Microsoft Office PowerPoint</Application>
  <PresentationFormat>Custom</PresentationFormat>
  <Paragraphs>73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RESULTS</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26</cp:revision>
  <dcterms:created xsi:type="dcterms:W3CDTF">2024-03-29T15:07:22Z</dcterms:created>
  <dcterms:modified xsi:type="dcterms:W3CDTF">2024-11-05T10:13:46Z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