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1430000" cy="6934200"/>
  <p:notesSz cx="114300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302F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302F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302F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6438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425450"/>
            <a:ext cx="10255250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302F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375" y="1491297"/>
            <a:ext cx="10255250" cy="1478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AF98D-B91D-69C4-6A11-55FE88E1A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BB9A41BD-E1F2-22BB-C769-F74EDB1468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7093" y="0"/>
            <a:ext cx="4286249" cy="693420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4150DA3-377F-F654-6466-DF0AA98EBC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4682" y="723900"/>
            <a:ext cx="5385118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850"/>
              </a:lnSpc>
            </a:pPr>
            <a:r>
              <a:rPr sz="4400" spc="-90" dirty="0">
                <a:latin typeface="Lucida Sans Unicode"/>
                <a:cs typeface="Lucida Sans Unicode"/>
              </a:rPr>
              <a:t>A</a:t>
            </a:r>
            <a:r>
              <a:rPr lang="en-IN" sz="4400" spc="-90" dirty="0">
                <a:latin typeface="Lucida Sans Unicode"/>
                <a:cs typeface="Lucida Sans Unicode"/>
              </a:rPr>
              <a:t>RTIFICIAL</a:t>
            </a:r>
            <a:r>
              <a:rPr sz="4400" spc="-350" dirty="0">
                <a:latin typeface="Lucida Sans Unicode"/>
                <a:cs typeface="Lucida Sans Unicode"/>
              </a:rPr>
              <a:t> </a:t>
            </a:r>
            <a:r>
              <a:rPr lang="en-IN" sz="4400" spc="470" dirty="0">
                <a:latin typeface="Lucida Sans Unicode"/>
                <a:cs typeface="Lucida Sans Unicode"/>
              </a:rPr>
              <a:t>INTELLIGENCE</a:t>
            </a:r>
            <a:r>
              <a:rPr sz="4400" spc="-245" dirty="0">
                <a:latin typeface="Lucida Sans Unicode"/>
                <a:cs typeface="Lucida Sans Unicode"/>
              </a:rPr>
              <a:t>  </a:t>
            </a:r>
            <a:r>
              <a:rPr sz="4400" spc="-235" dirty="0">
                <a:latin typeface="Lucida Sans Unicode"/>
                <a:cs typeface="Lucida Sans Unicode"/>
              </a:rPr>
              <a:t>C</a:t>
            </a:r>
            <a:r>
              <a:rPr lang="en-IN" sz="4400" spc="-180" dirty="0">
                <a:latin typeface="Lucida Sans Unicode"/>
                <a:cs typeface="Lucida Sans Unicode"/>
              </a:rPr>
              <a:t>HATBOT</a:t>
            </a:r>
            <a:r>
              <a:rPr sz="4400" spc="-350" dirty="0">
                <a:latin typeface="Lucida Sans Unicode"/>
                <a:cs typeface="Lucida Sans Unicode"/>
              </a:rPr>
              <a:t> </a:t>
            </a:r>
            <a:r>
              <a:rPr sz="4400" spc="100" dirty="0">
                <a:latin typeface="Lucida Sans Unicode"/>
                <a:cs typeface="Lucida Sans Unicode"/>
              </a:rPr>
              <a:t>S</a:t>
            </a:r>
            <a:r>
              <a:rPr lang="en-IN" sz="4400" spc="-145" dirty="0">
                <a:latin typeface="Lucida Sans Unicode"/>
                <a:cs typeface="Lucida Sans Unicode"/>
              </a:rPr>
              <a:t>YSTEM</a:t>
            </a:r>
            <a:endParaRPr sz="4400" dirty="0">
              <a:latin typeface="Lucida Sans Unicode"/>
              <a:cs typeface="Lucida Sans Unicod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8AE3735-616A-8092-52A2-D4136C9C34DE}"/>
              </a:ext>
            </a:extLst>
          </p:cNvPr>
          <p:cNvSpPr txBox="1"/>
          <p:nvPr/>
        </p:nvSpPr>
        <p:spPr>
          <a:xfrm>
            <a:off x="152400" y="4381500"/>
            <a:ext cx="6191885" cy="295362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50"/>
              </a:spcBef>
            </a:pPr>
            <a:endParaRPr lang="en-IN" sz="1350" spc="-10" dirty="0">
              <a:solidFill>
                <a:srgbClr val="262424"/>
              </a:solidFill>
              <a:latin typeface="Tahoma"/>
              <a:cs typeface="Tahoma"/>
            </a:endParaRPr>
          </a:p>
          <a:p>
            <a:pPr marL="12700" marR="5080">
              <a:lnSpc>
                <a:spcPct val="132700"/>
              </a:lnSpc>
              <a:spcBef>
                <a:spcPts val="50"/>
              </a:spcBef>
            </a:pPr>
            <a:endParaRPr lang="en-IN" sz="1600" spc="-10" dirty="0">
              <a:solidFill>
                <a:srgbClr val="262424"/>
              </a:solidFill>
              <a:latin typeface="Tahoma"/>
              <a:cs typeface="Tahoma"/>
            </a:endParaRPr>
          </a:p>
          <a:p>
            <a:pPr marL="12700" marR="5080">
              <a:lnSpc>
                <a:spcPct val="132700"/>
              </a:lnSpc>
              <a:spcBef>
                <a:spcPts val="50"/>
              </a:spcBef>
            </a:pPr>
            <a:r>
              <a:rPr lang="en-IN" sz="1600" b="1" spc="-10" dirty="0">
                <a:solidFill>
                  <a:srgbClr val="262424"/>
                </a:solidFill>
                <a:latin typeface="Tahoma"/>
                <a:cs typeface="Tahoma"/>
              </a:rPr>
              <a:t>Group Member’s </a:t>
            </a:r>
          </a:p>
          <a:p>
            <a:pPr marL="12700" marR="5080">
              <a:lnSpc>
                <a:spcPct val="132700"/>
              </a:lnSpc>
              <a:spcBef>
                <a:spcPts val="50"/>
              </a:spcBef>
            </a:pPr>
            <a:r>
              <a:rPr lang="en-IN" sz="1350" spc="-10" dirty="0">
                <a:solidFill>
                  <a:srgbClr val="262424"/>
                </a:solidFill>
                <a:latin typeface="Tahoma"/>
                <a:cs typeface="Tahoma"/>
              </a:rPr>
              <a:t>Dushyant Rajput                    Admission No.=23SCSE1010647</a:t>
            </a:r>
          </a:p>
          <a:p>
            <a:pPr marL="12700" marR="5080">
              <a:lnSpc>
                <a:spcPct val="132700"/>
              </a:lnSpc>
              <a:spcBef>
                <a:spcPts val="50"/>
              </a:spcBef>
            </a:pPr>
            <a:r>
              <a:rPr lang="en-IN" sz="1350" spc="-10" dirty="0">
                <a:solidFill>
                  <a:srgbClr val="262424"/>
                </a:solidFill>
                <a:latin typeface="Tahoma"/>
                <a:cs typeface="Tahoma"/>
              </a:rPr>
              <a:t>Astha Dasila                          Admission No.=23SCSE1011092</a:t>
            </a:r>
          </a:p>
          <a:p>
            <a:pPr marL="12700" marR="5080">
              <a:lnSpc>
                <a:spcPct val="132700"/>
              </a:lnSpc>
              <a:spcBef>
                <a:spcPts val="50"/>
              </a:spcBef>
            </a:pPr>
            <a:r>
              <a:rPr lang="en-IN" sz="1350" spc="-10" dirty="0">
                <a:solidFill>
                  <a:srgbClr val="262424"/>
                </a:solidFill>
                <a:latin typeface="Tahoma"/>
                <a:cs typeface="Tahoma"/>
              </a:rPr>
              <a:t>Radha Mishra                        Admission No.=23SCSE1012214</a:t>
            </a:r>
          </a:p>
          <a:p>
            <a:pPr marL="12700" marR="5080">
              <a:lnSpc>
                <a:spcPct val="132700"/>
              </a:lnSpc>
              <a:spcBef>
                <a:spcPts val="50"/>
              </a:spcBef>
            </a:pPr>
            <a:r>
              <a:rPr lang="en-IN" sz="1350" spc="-10" dirty="0">
                <a:solidFill>
                  <a:srgbClr val="262424"/>
                </a:solidFill>
                <a:latin typeface="Tahoma"/>
                <a:cs typeface="Tahoma"/>
              </a:rPr>
              <a:t>Utkarsh Yadav                       Admission No.=23SCSE1012431</a:t>
            </a:r>
          </a:p>
          <a:p>
            <a:pPr marL="12700" marR="5080">
              <a:lnSpc>
                <a:spcPct val="132700"/>
              </a:lnSpc>
              <a:spcBef>
                <a:spcPts val="50"/>
              </a:spcBef>
            </a:pPr>
            <a:endParaRPr lang="en-IN" sz="1350" spc="-10" dirty="0">
              <a:solidFill>
                <a:srgbClr val="262424"/>
              </a:solidFill>
              <a:latin typeface="Tahoma"/>
              <a:cs typeface="Tahoma"/>
            </a:endParaRPr>
          </a:p>
          <a:p>
            <a:pPr marL="12700" marR="5080">
              <a:lnSpc>
                <a:spcPct val="132700"/>
              </a:lnSpc>
              <a:spcBef>
                <a:spcPts val="50"/>
              </a:spcBef>
            </a:pPr>
            <a:endParaRPr lang="en-IN" sz="1350" spc="-10" dirty="0">
              <a:solidFill>
                <a:srgbClr val="262424"/>
              </a:solidFill>
              <a:latin typeface="Tahoma"/>
              <a:cs typeface="Tahoma"/>
            </a:endParaRPr>
          </a:p>
          <a:p>
            <a:pPr marL="12700" marR="5080">
              <a:lnSpc>
                <a:spcPct val="132700"/>
              </a:lnSpc>
              <a:spcBef>
                <a:spcPts val="50"/>
              </a:spcBef>
            </a:pPr>
            <a:endParaRPr sz="13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3666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858000"/>
          </a:xfrm>
          <a:custGeom>
            <a:avLst/>
            <a:gdLst/>
            <a:ahLst/>
            <a:cxnLst/>
            <a:rect l="l" t="t" r="r" b="b"/>
            <a:pathLst>
              <a:path w="11430000" h="6858000">
                <a:moveTo>
                  <a:pt x="1143000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000" y="68580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3750" y="0"/>
            <a:ext cx="4286250" cy="6857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375" y="425450"/>
            <a:ext cx="539432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145" dirty="0"/>
              <a:t>Futur</a:t>
            </a:r>
            <a:r>
              <a:rPr spc="-155" dirty="0"/>
              <a:t>e</a:t>
            </a:r>
            <a:r>
              <a:rPr spc="-370" dirty="0"/>
              <a:t> </a:t>
            </a:r>
            <a:r>
              <a:rPr spc="-160" dirty="0"/>
              <a:t>Trends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65" dirty="0"/>
              <a:t>AI</a:t>
            </a:r>
            <a:r>
              <a:rPr spc="-365" dirty="0"/>
              <a:t> </a:t>
            </a:r>
            <a:r>
              <a:rPr spc="-185" dirty="0"/>
              <a:t>Chatbot  </a:t>
            </a:r>
            <a:r>
              <a:rPr spc="-195" dirty="0"/>
              <a:t>Technology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00075" y="1990725"/>
            <a:ext cx="390525" cy="390525"/>
            <a:chOff x="600075" y="1990725"/>
            <a:chExt cx="390525" cy="390525"/>
          </a:xfrm>
        </p:grpSpPr>
        <p:sp>
          <p:nvSpPr>
            <p:cNvPr id="9" name="object 9"/>
            <p:cNvSpPr/>
            <p:nvPr/>
          </p:nvSpPr>
          <p:spPr>
            <a:xfrm>
              <a:off x="604837" y="19954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7" y="367385"/>
                  </a:lnTo>
                  <a:lnTo>
                    <a:pt x="51619" y="381000"/>
                  </a:lnTo>
                  <a:lnTo>
                    <a:pt x="329380" y="381000"/>
                  </a:lnTo>
                  <a:lnTo>
                    <a:pt x="367381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4837" y="19954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31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34102" y="4203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71688" y="24549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8" y="332968"/>
                  </a:lnTo>
                  <a:lnTo>
                    <a:pt x="379938" y="336524"/>
                  </a:lnTo>
                  <a:lnTo>
                    <a:pt x="379228" y="340093"/>
                  </a:lnTo>
                  <a:lnTo>
                    <a:pt x="378181" y="343547"/>
                  </a:lnTo>
                  <a:lnTo>
                    <a:pt x="376793" y="346887"/>
                  </a:lnTo>
                  <a:lnTo>
                    <a:pt x="375404" y="350253"/>
                  </a:lnTo>
                  <a:lnTo>
                    <a:pt x="346897" y="376796"/>
                  </a:lnTo>
                  <a:lnTo>
                    <a:pt x="336529" y="379933"/>
                  </a:lnTo>
                  <a:lnTo>
                    <a:pt x="332973" y="380644"/>
                  </a:lnTo>
                  <a:lnTo>
                    <a:pt x="329380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9" y="381000"/>
                  </a:lnTo>
                  <a:lnTo>
                    <a:pt x="48026" y="380644"/>
                  </a:lnTo>
                  <a:lnTo>
                    <a:pt x="44465" y="379933"/>
                  </a:lnTo>
                  <a:lnTo>
                    <a:pt x="40907" y="379234"/>
                  </a:lnTo>
                  <a:lnTo>
                    <a:pt x="9311" y="356450"/>
                  </a:lnTo>
                  <a:lnTo>
                    <a:pt x="4207" y="346887"/>
                  </a:lnTo>
                  <a:lnTo>
                    <a:pt x="2818" y="343547"/>
                  </a:lnTo>
                  <a:lnTo>
                    <a:pt x="1771" y="340093"/>
                  </a:lnTo>
                  <a:lnTo>
                    <a:pt x="1061" y="336524"/>
                  </a:lnTo>
                  <a:lnTo>
                    <a:pt x="351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4891" y="1987550"/>
            <a:ext cx="1365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405" dirty="0">
                <a:solidFill>
                  <a:srgbClr val="262424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4587" y="1954212"/>
            <a:ext cx="2346325" cy="175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solidFill>
                  <a:srgbClr val="262424"/>
                </a:solidFill>
                <a:latin typeface="Verdana"/>
                <a:cs typeface="Verdana"/>
              </a:rPr>
              <a:t>Multimoda</a:t>
            </a:r>
            <a:r>
              <a:rPr sz="1650" spc="-15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75" dirty="0">
                <a:solidFill>
                  <a:srgbClr val="262424"/>
                </a:solidFill>
                <a:latin typeface="Verdana"/>
                <a:cs typeface="Verdana"/>
              </a:rPr>
              <a:t>Interactions</a:t>
            </a:r>
            <a:endParaRPr sz="1650">
              <a:latin typeface="Verdana"/>
              <a:cs typeface="Verdana"/>
            </a:endParaRPr>
          </a:p>
          <a:p>
            <a:pPr marL="12700" marR="102870">
              <a:lnSpc>
                <a:spcPct val="133100"/>
              </a:lnSpc>
              <a:spcBef>
                <a:spcPts val="785"/>
              </a:spcBef>
            </a:pP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Chatbots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that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can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engage 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users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through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oice,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gesture, 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other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modalities,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creating </a:t>
            </a:r>
            <a:r>
              <a:rPr sz="1350" spc="-40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more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natu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al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intuiti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e 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experience.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57600" y="1990725"/>
            <a:ext cx="390525" cy="390525"/>
            <a:chOff x="3657600" y="1990725"/>
            <a:chExt cx="390525" cy="390525"/>
          </a:xfrm>
        </p:grpSpPr>
        <p:sp>
          <p:nvSpPr>
            <p:cNvPr id="14" name="object 14"/>
            <p:cNvSpPr/>
            <p:nvPr/>
          </p:nvSpPr>
          <p:spPr>
            <a:xfrm>
              <a:off x="3662362" y="19954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62362" y="19954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31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37" y="1066"/>
                  </a:lnTo>
                  <a:lnTo>
                    <a:pt x="340093" y="1765"/>
                  </a:lnTo>
                  <a:lnTo>
                    <a:pt x="371690" y="24549"/>
                  </a:lnTo>
                  <a:lnTo>
                    <a:pt x="379933" y="44462"/>
                  </a:lnTo>
                  <a:lnTo>
                    <a:pt x="380644" y="48031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24"/>
                  </a:lnTo>
                  <a:lnTo>
                    <a:pt x="379234" y="340093"/>
                  </a:lnTo>
                  <a:lnTo>
                    <a:pt x="356450" y="37169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9309" y="356450"/>
                  </a:lnTo>
                  <a:lnTo>
                    <a:pt x="4203" y="346887"/>
                  </a:lnTo>
                  <a:lnTo>
                    <a:pt x="2819" y="343547"/>
                  </a:lnTo>
                  <a:lnTo>
                    <a:pt x="1765" y="340093"/>
                  </a:lnTo>
                  <a:lnTo>
                    <a:pt x="1066" y="336524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65893" y="1987550"/>
            <a:ext cx="1695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45" dirty="0">
                <a:solidFill>
                  <a:srgbClr val="262424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2108" y="1954212"/>
            <a:ext cx="2252345" cy="2026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95" dirty="0">
                <a:solidFill>
                  <a:srgbClr val="262424"/>
                </a:solidFill>
                <a:latin typeface="Verdana"/>
                <a:cs typeface="Verdana"/>
              </a:rPr>
              <a:t>Contextua</a:t>
            </a:r>
            <a:r>
              <a:rPr sz="1650" spc="-45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100" dirty="0">
                <a:solidFill>
                  <a:srgbClr val="262424"/>
                </a:solidFill>
                <a:latin typeface="Verdana"/>
                <a:cs typeface="Verdana"/>
              </a:rPr>
              <a:t>Awareness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3300"/>
              </a:lnSpc>
              <a:spcBef>
                <a:spcPts val="780"/>
              </a:spcBef>
            </a:pP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Chatbots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that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can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understand 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user's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35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vironment, 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preferences,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historical 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inte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actions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pr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vide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highly 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personalized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rel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evant  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responses.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0075" y="4371975"/>
            <a:ext cx="390525" cy="390525"/>
            <a:chOff x="600075" y="4371975"/>
            <a:chExt cx="390525" cy="390525"/>
          </a:xfrm>
        </p:grpSpPr>
        <p:sp>
          <p:nvSpPr>
            <p:cNvPr id="19" name="object 19"/>
            <p:cNvSpPr/>
            <p:nvPr/>
          </p:nvSpPr>
          <p:spPr>
            <a:xfrm>
              <a:off x="604837" y="43767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7" y="367385"/>
                  </a:lnTo>
                  <a:lnTo>
                    <a:pt x="51619" y="381000"/>
                  </a:lnTo>
                  <a:lnTo>
                    <a:pt x="329380" y="381000"/>
                  </a:lnTo>
                  <a:lnTo>
                    <a:pt x="367381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4837" y="43767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8" y="332968"/>
                  </a:lnTo>
                  <a:lnTo>
                    <a:pt x="379938" y="336524"/>
                  </a:lnTo>
                  <a:lnTo>
                    <a:pt x="379228" y="340093"/>
                  </a:lnTo>
                  <a:lnTo>
                    <a:pt x="378181" y="343547"/>
                  </a:lnTo>
                  <a:lnTo>
                    <a:pt x="376793" y="346887"/>
                  </a:lnTo>
                  <a:lnTo>
                    <a:pt x="375404" y="350253"/>
                  </a:lnTo>
                  <a:lnTo>
                    <a:pt x="346897" y="376796"/>
                  </a:lnTo>
                  <a:lnTo>
                    <a:pt x="336529" y="379933"/>
                  </a:lnTo>
                  <a:lnTo>
                    <a:pt x="332973" y="380644"/>
                  </a:lnTo>
                  <a:lnTo>
                    <a:pt x="329380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9" y="381000"/>
                  </a:lnTo>
                  <a:lnTo>
                    <a:pt x="48026" y="380644"/>
                  </a:lnTo>
                  <a:lnTo>
                    <a:pt x="44465" y="379933"/>
                  </a:lnTo>
                  <a:lnTo>
                    <a:pt x="40907" y="379234"/>
                  </a:lnTo>
                  <a:lnTo>
                    <a:pt x="9311" y="356450"/>
                  </a:lnTo>
                  <a:lnTo>
                    <a:pt x="4207" y="346887"/>
                  </a:lnTo>
                  <a:lnTo>
                    <a:pt x="2818" y="343547"/>
                  </a:lnTo>
                  <a:lnTo>
                    <a:pt x="1771" y="340093"/>
                  </a:lnTo>
                  <a:lnTo>
                    <a:pt x="1061" y="336524"/>
                  </a:lnTo>
                  <a:lnTo>
                    <a:pt x="351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9265" y="4368800"/>
            <a:ext cx="16764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55" dirty="0">
                <a:solidFill>
                  <a:srgbClr val="262424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4587" y="4335462"/>
            <a:ext cx="2183130" cy="175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60" dirty="0">
                <a:solidFill>
                  <a:srgbClr val="262424"/>
                </a:solidFill>
                <a:latin typeface="Verdana"/>
                <a:cs typeface="Verdana"/>
              </a:rPr>
              <a:t>Emotiona</a:t>
            </a:r>
            <a:r>
              <a:rPr sz="1650" spc="-25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75" dirty="0">
                <a:solidFill>
                  <a:srgbClr val="262424"/>
                </a:solidFill>
                <a:latin typeface="Verdana"/>
                <a:cs typeface="Verdana"/>
              </a:rPr>
              <a:t>Intelligence</a:t>
            </a:r>
            <a:endParaRPr sz="1650">
              <a:latin typeface="Verdana"/>
              <a:cs typeface="Verdana"/>
            </a:endParaRPr>
          </a:p>
          <a:p>
            <a:pPr marL="12700" marR="66675">
              <a:lnSpc>
                <a:spcPct val="133100"/>
              </a:lnSpc>
              <a:spcBef>
                <a:spcPts val="785"/>
              </a:spcBef>
            </a:pP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Chatbots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that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can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recognize 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respond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human  emotions,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fostering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deeper 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connections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more  empathetic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inte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actions.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57600" y="4371975"/>
            <a:ext cx="390525" cy="390525"/>
            <a:chOff x="3657600" y="4371975"/>
            <a:chExt cx="390525" cy="390525"/>
          </a:xfrm>
        </p:grpSpPr>
        <p:sp>
          <p:nvSpPr>
            <p:cNvPr id="24" name="object 24"/>
            <p:cNvSpPr/>
            <p:nvPr/>
          </p:nvSpPr>
          <p:spPr>
            <a:xfrm>
              <a:off x="3662362" y="43767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62362" y="43767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37" y="1066"/>
                  </a:lnTo>
                  <a:lnTo>
                    <a:pt x="340093" y="1765"/>
                  </a:lnTo>
                  <a:lnTo>
                    <a:pt x="371690" y="2454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24"/>
                  </a:lnTo>
                  <a:lnTo>
                    <a:pt x="379234" y="340093"/>
                  </a:lnTo>
                  <a:lnTo>
                    <a:pt x="356450" y="37169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9309" y="356450"/>
                  </a:lnTo>
                  <a:lnTo>
                    <a:pt x="4203" y="346887"/>
                  </a:lnTo>
                  <a:lnTo>
                    <a:pt x="2819" y="343547"/>
                  </a:lnTo>
                  <a:lnTo>
                    <a:pt x="1765" y="340093"/>
                  </a:lnTo>
                  <a:lnTo>
                    <a:pt x="1066" y="336524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65003" y="4368800"/>
            <a:ext cx="17081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30" dirty="0">
                <a:solidFill>
                  <a:srgbClr val="262424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2112" y="4335462"/>
            <a:ext cx="2338705" cy="20269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144780">
              <a:lnSpc>
                <a:spcPct val="106100"/>
              </a:lnSpc>
              <a:spcBef>
                <a:spcPts val="15"/>
              </a:spcBef>
            </a:pPr>
            <a:r>
              <a:rPr sz="1650" spc="-80" dirty="0">
                <a:solidFill>
                  <a:srgbClr val="262424"/>
                </a:solidFill>
                <a:latin typeface="Verdana"/>
                <a:cs typeface="Verdana"/>
              </a:rPr>
              <a:t>Autonomous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60" dirty="0">
                <a:solidFill>
                  <a:srgbClr val="262424"/>
                </a:solidFill>
                <a:latin typeface="Verdana"/>
                <a:cs typeface="Verdana"/>
              </a:rPr>
              <a:t>Decision-  </a:t>
            </a:r>
            <a:r>
              <a:rPr sz="1650" spc="-45" dirty="0">
                <a:solidFill>
                  <a:srgbClr val="262424"/>
                </a:solidFill>
                <a:latin typeface="Verdana"/>
                <a:cs typeface="Verdana"/>
              </a:rPr>
              <a:t>Making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4300"/>
              </a:lnSpc>
              <a:spcBef>
                <a:spcPts val="765"/>
              </a:spcBef>
            </a:pP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Chatbots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that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can 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independently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ma</a:t>
            </a:r>
            <a:r>
              <a:rPr sz="1350" spc="-50" dirty="0">
                <a:solidFill>
                  <a:srgbClr val="262424"/>
                </a:solidFill>
                <a:latin typeface="Tahoma"/>
                <a:cs typeface="Tahoma"/>
              </a:rPr>
              <a:t>k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decisions 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ta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k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actions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based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on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their 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understanding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user's 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needs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broader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cont</a:t>
            </a:r>
            <a:r>
              <a:rPr sz="1350" spc="-3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xt.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EE9BAF-C24E-A8B9-1C4F-13F277E0AB67}"/>
              </a:ext>
            </a:extLst>
          </p:cNvPr>
          <p:cNvSpPr txBox="1"/>
          <p:nvPr/>
        </p:nvSpPr>
        <p:spPr>
          <a:xfrm>
            <a:off x="3581400" y="27051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40319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CE20-F2E9-E1C9-EC78-04816EAF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425450"/>
            <a:ext cx="10255250" cy="51552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A18B-D003-366F-2457-1986FFCA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491297"/>
            <a:ext cx="10255250" cy="1804468"/>
          </a:xfrm>
        </p:spPr>
        <p:txBody>
          <a:bodyPr/>
          <a:lstStyle/>
          <a:p>
            <a:pPr marL="12700" marR="5080">
              <a:lnSpc>
                <a:spcPct val="132700"/>
              </a:lnSpc>
              <a:spcBef>
                <a:spcPts val="50"/>
              </a:spcBef>
            </a:pPr>
            <a:r>
              <a:rPr lang="en-US" sz="1800" spc="35" dirty="0">
                <a:solidFill>
                  <a:srgbClr val="262424"/>
                </a:solidFill>
                <a:latin typeface="Tahoma"/>
                <a:cs typeface="Tahoma"/>
              </a:rPr>
              <a:t>Artificial </a:t>
            </a:r>
            <a:r>
              <a:rPr lang="en-US" sz="1800" spc="10" dirty="0">
                <a:solidFill>
                  <a:srgbClr val="262424"/>
                </a:solidFill>
                <a:latin typeface="Tahoma"/>
                <a:cs typeface="Tahoma"/>
              </a:rPr>
              <a:t>intelligence </a:t>
            </a:r>
            <a:r>
              <a:rPr lang="en-US" sz="1800" spc="-55" dirty="0">
                <a:solidFill>
                  <a:srgbClr val="262424"/>
                </a:solidFill>
                <a:latin typeface="Tahoma"/>
                <a:cs typeface="Tahoma"/>
              </a:rPr>
              <a:t>(AI) </a:t>
            </a:r>
            <a:r>
              <a:rPr lang="en-US" sz="1800" spc="10" dirty="0">
                <a:solidFill>
                  <a:srgbClr val="262424"/>
                </a:solidFill>
                <a:latin typeface="Tahoma"/>
                <a:cs typeface="Tahoma"/>
              </a:rPr>
              <a:t>chatbots are </a:t>
            </a:r>
            <a:r>
              <a:rPr lang="en-US" sz="1800" spc="5" dirty="0">
                <a:solidFill>
                  <a:srgbClr val="262424"/>
                </a:solidFill>
                <a:latin typeface="Tahoma"/>
                <a:cs typeface="Tahoma"/>
              </a:rPr>
              <a:t>conversational </a:t>
            </a:r>
            <a:r>
              <a:rPr lang="en-US" sz="1800" spc="-10" dirty="0">
                <a:solidFill>
                  <a:srgbClr val="262424"/>
                </a:solidFill>
                <a:latin typeface="Tahoma"/>
                <a:cs typeface="Tahoma"/>
              </a:rPr>
              <a:t>agents </a:t>
            </a:r>
            <a:r>
              <a:rPr lang="en-US" sz="1800" spc="15" dirty="0">
                <a:solidFill>
                  <a:srgbClr val="262424"/>
                </a:solidFill>
                <a:latin typeface="Tahoma"/>
                <a:cs typeface="Tahoma"/>
              </a:rPr>
              <a:t>powered </a:t>
            </a:r>
            <a:r>
              <a:rPr lang="en-US" sz="1800" dirty="0">
                <a:solidFill>
                  <a:srgbClr val="262424"/>
                </a:solidFill>
                <a:latin typeface="Tahoma"/>
                <a:cs typeface="Tahoma"/>
              </a:rPr>
              <a:t>by </a:t>
            </a:r>
            <a:r>
              <a:rPr lang="en-US" sz="1800" spc="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-5" dirty="0">
                <a:solidFill>
                  <a:srgbClr val="262424"/>
                </a:solidFill>
                <a:latin typeface="Tahoma"/>
                <a:cs typeface="Tahoma"/>
              </a:rPr>
              <a:t>advanced</a:t>
            </a:r>
            <a:r>
              <a:rPr lang="en-US" sz="180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5" dirty="0">
                <a:solidFill>
                  <a:srgbClr val="262424"/>
                </a:solidFill>
                <a:latin typeface="Tahoma"/>
                <a:cs typeface="Tahoma"/>
              </a:rPr>
              <a:t>natural</a:t>
            </a:r>
            <a:r>
              <a:rPr lang="en-US" sz="180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-20" dirty="0">
                <a:solidFill>
                  <a:srgbClr val="262424"/>
                </a:solidFill>
                <a:latin typeface="Tahoma"/>
                <a:cs typeface="Tahoma"/>
              </a:rPr>
              <a:t>language</a:t>
            </a:r>
            <a:r>
              <a:rPr lang="en-US" sz="1800" spc="-15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262424"/>
                </a:solidFill>
                <a:latin typeface="Tahoma"/>
                <a:cs typeface="Tahoma"/>
              </a:rPr>
              <a:t>processing</a:t>
            </a:r>
            <a:r>
              <a:rPr lang="en-US" sz="180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lang="en-US" sz="1800" spc="-15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-5" dirty="0">
                <a:solidFill>
                  <a:srgbClr val="262424"/>
                </a:solidFill>
                <a:latin typeface="Tahoma"/>
                <a:cs typeface="Tahoma"/>
              </a:rPr>
              <a:t>machine</a:t>
            </a:r>
            <a:r>
              <a:rPr lang="en-US" sz="180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5" dirty="0">
                <a:solidFill>
                  <a:srgbClr val="262424"/>
                </a:solidFill>
                <a:latin typeface="Tahoma"/>
                <a:cs typeface="Tahoma"/>
              </a:rPr>
              <a:t>learning</a:t>
            </a:r>
            <a:r>
              <a:rPr lang="en-US" sz="1800" spc="-15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-5" dirty="0">
                <a:solidFill>
                  <a:srgbClr val="262424"/>
                </a:solidFill>
                <a:latin typeface="Tahoma"/>
                <a:cs typeface="Tahoma"/>
              </a:rPr>
              <a:t>algorithms.</a:t>
            </a:r>
            <a:r>
              <a:rPr lang="en-US" sz="180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262424"/>
                </a:solidFill>
                <a:latin typeface="Tahoma"/>
                <a:cs typeface="Tahoma"/>
              </a:rPr>
              <a:t>They </a:t>
            </a:r>
            <a:r>
              <a:rPr lang="en-US" sz="1800" spc="-40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262424"/>
                </a:solidFill>
                <a:latin typeface="Tahoma"/>
                <a:cs typeface="Tahoma"/>
              </a:rPr>
              <a:t>enable</a:t>
            </a:r>
            <a:r>
              <a:rPr lang="en-US" sz="180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262424"/>
                </a:solidFill>
                <a:latin typeface="Tahoma"/>
                <a:cs typeface="Tahoma"/>
              </a:rPr>
              <a:t>seamless</a:t>
            </a:r>
            <a:r>
              <a:rPr lang="en-US" sz="180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262424"/>
                </a:solidFill>
                <a:latin typeface="Tahoma"/>
                <a:cs typeface="Tahoma"/>
              </a:rPr>
              <a:t>human-computer</a:t>
            </a:r>
            <a:r>
              <a:rPr lang="en-US" sz="180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25" dirty="0">
                <a:solidFill>
                  <a:srgbClr val="262424"/>
                </a:solidFill>
                <a:latin typeface="Tahoma"/>
                <a:cs typeface="Tahoma"/>
              </a:rPr>
              <a:t>inte</a:t>
            </a:r>
            <a:r>
              <a:rPr lang="en-US" sz="1800" spc="-5" dirty="0">
                <a:solidFill>
                  <a:srgbClr val="262424"/>
                </a:solidFill>
                <a:latin typeface="Tahoma"/>
                <a:cs typeface="Tahoma"/>
              </a:rPr>
              <a:t>raction,</a:t>
            </a:r>
            <a:r>
              <a:rPr lang="en-US" sz="180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20" dirty="0">
                <a:solidFill>
                  <a:srgbClr val="262424"/>
                </a:solidFill>
                <a:latin typeface="Tahoma"/>
                <a:cs typeface="Tahoma"/>
              </a:rPr>
              <a:t>pr</a:t>
            </a:r>
            <a:r>
              <a:rPr lang="en-US" sz="1800" spc="5" dirty="0">
                <a:solidFill>
                  <a:srgbClr val="262424"/>
                </a:solidFill>
                <a:latin typeface="Tahoma"/>
                <a:cs typeface="Tahoma"/>
              </a:rPr>
              <a:t>oviding</a:t>
            </a:r>
            <a:r>
              <a:rPr lang="en-US" sz="180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10" dirty="0">
                <a:solidFill>
                  <a:srgbClr val="262424"/>
                </a:solidFill>
                <a:latin typeface="Tahoma"/>
                <a:cs typeface="Tahoma"/>
              </a:rPr>
              <a:t>personalized  </a:t>
            </a:r>
            <a:r>
              <a:rPr lang="en-US" sz="1800" spc="-5" dirty="0">
                <a:solidFill>
                  <a:srgbClr val="262424"/>
                </a:solidFill>
                <a:latin typeface="Tahoma"/>
                <a:cs typeface="Tahoma"/>
              </a:rPr>
              <a:t>assistance</a:t>
            </a:r>
            <a:r>
              <a:rPr lang="en-US" sz="180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lang="en-US" sz="180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5" dirty="0">
                <a:solidFill>
                  <a:srgbClr val="262424"/>
                </a:solidFill>
                <a:latin typeface="Tahoma"/>
                <a:cs typeface="Tahoma"/>
              </a:rPr>
              <a:t>enriching</a:t>
            </a:r>
            <a:r>
              <a:rPr lang="en-US" sz="180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10" dirty="0">
                <a:solidFill>
                  <a:srgbClr val="262424"/>
                </a:solidFill>
                <a:latin typeface="Tahoma"/>
                <a:cs typeface="Tahoma"/>
              </a:rPr>
              <a:t>customer</a:t>
            </a:r>
            <a:r>
              <a:rPr lang="en-US" sz="180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262424"/>
                </a:solidFill>
                <a:latin typeface="Tahoma"/>
                <a:cs typeface="Tahoma"/>
              </a:rPr>
              <a:t>experiences.</a:t>
            </a:r>
          </a:p>
          <a:p>
            <a:pPr marL="12700" marR="5080">
              <a:lnSpc>
                <a:spcPct val="132700"/>
              </a:lnSpc>
              <a:spcBef>
                <a:spcPts val="50"/>
              </a:spcBef>
            </a:pPr>
            <a:endParaRPr lang="en-US" sz="2000" spc="-10" dirty="0">
              <a:solidFill>
                <a:srgbClr val="262424"/>
              </a:solidFill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4BC0E-A425-99D5-E17A-A954F1326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249968"/>
            <a:ext cx="6477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4848" y="0"/>
            <a:ext cx="4286249" cy="6896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301750"/>
            <a:ext cx="441960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65" dirty="0"/>
              <a:t>What</a:t>
            </a:r>
            <a:r>
              <a:rPr spc="-365" dirty="0"/>
              <a:t> </a:t>
            </a:r>
            <a:r>
              <a:rPr spc="-110" dirty="0"/>
              <a:t>is</a:t>
            </a:r>
            <a:r>
              <a:rPr spc="-365" dirty="0"/>
              <a:t> </a:t>
            </a:r>
            <a:r>
              <a:rPr spc="-220" dirty="0"/>
              <a:t>an</a:t>
            </a:r>
            <a:r>
              <a:rPr spc="-365" dirty="0"/>
              <a:t> </a:t>
            </a:r>
            <a:r>
              <a:rPr spc="-65" dirty="0"/>
              <a:t>AI</a:t>
            </a:r>
            <a:r>
              <a:rPr spc="-365" dirty="0"/>
              <a:t> </a:t>
            </a:r>
            <a:r>
              <a:rPr spc="-204" dirty="0"/>
              <a:t>Chatbot?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0075" y="2333624"/>
            <a:ext cx="390525" cy="390525"/>
            <a:chOff x="600075" y="2333624"/>
            <a:chExt cx="390525" cy="390525"/>
          </a:xfrm>
        </p:grpSpPr>
        <p:sp>
          <p:nvSpPr>
            <p:cNvPr id="7" name="object 7"/>
            <p:cNvSpPr/>
            <p:nvPr/>
          </p:nvSpPr>
          <p:spPr>
            <a:xfrm>
              <a:off x="604837" y="23383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7" y="367385"/>
                  </a:lnTo>
                  <a:lnTo>
                    <a:pt x="51619" y="381000"/>
                  </a:lnTo>
                  <a:lnTo>
                    <a:pt x="329380" y="381000"/>
                  </a:lnTo>
                  <a:lnTo>
                    <a:pt x="367381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4837" y="23383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59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8" y="332968"/>
                  </a:lnTo>
                  <a:lnTo>
                    <a:pt x="362252" y="367385"/>
                  </a:lnTo>
                  <a:lnTo>
                    <a:pt x="336529" y="379933"/>
                  </a:lnTo>
                  <a:lnTo>
                    <a:pt x="332973" y="380644"/>
                  </a:lnTo>
                  <a:lnTo>
                    <a:pt x="329380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9" y="381000"/>
                  </a:lnTo>
                  <a:lnTo>
                    <a:pt x="48026" y="380644"/>
                  </a:lnTo>
                  <a:lnTo>
                    <a:pt x="44465" y="379933"/>
                  </a:lnTo>
                  <a:lnTo>
                    <a:pt x="40907" y="379234"/>
                  </a:lnTo>
                  <a:lnTo>
                    <a:pt x="9311" y="356450"/>
                  </a:lnTo>
                  <a:lnTo>
                    <a:pt x="4207" y="346900"/>
                  </a:lnTo>
                  <a:lnTo>
                    <a:pt x="2818" y="343547"/>
                  </a:lnTo>
                  <a:lnTo>
                    <a:pt x="1771" y="340093"/>
                  </a:lnTo>
                  <a:lnTo>
                    <a:pt x="1061" y="336537"/>
                  </a:lnTo>
                  <a:lnTo>
                    <a:pt x="351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4891" y="2330450"/>
            <a:ext cx="1365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405" dirty="0">
                <a:solidFill>
                  <a:srgbClr val="262424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587" y="2297112"/>
            <a:ext cx="2322195" cy="148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65" dirty="0">
                <a:solidFill>
                  <a:srgbClr val="262424"/>
                </a:solidFill>
                <a:latin typeface="Verdana"/>
                <a:cs typeface="Verdana"/>
              </a:rPr>
              <a:t>Intelligent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90" dirty="0">
                <a:solidFill>
                  <a:srgbClr val="262424"/>
                </a:solidFill>
                <a:latin typeface="Verdana"/>
                <a:cs typeface="Verdana"/>
              </a:rPr>
              <a:t>Conversation</a:t>
            </a:r>
            <a:endParaRPr sz="1650">
              <a:latin typeface="Verdana"/>
              <a:cs typeface="Verdana"/>
            </a:endParaRPr>
          </a:p>
          <a:p>
            <a:pPr marL="12700" marR="106045">
              <a:lnSpc>
                <a:spcPct val="134300"/>
              </a:lnSpc>
              <a:spcBef>
                <a:spcPts val="765"/>
              </a:spcBef>
            </a:pP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AI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chatbots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can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understand 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respond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natu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al  </a:t>
            </a:r>
            <a:r>
              <a:rPr sz="1350" spc="-30" dirty="0">
                <a:solidFill>
                  <a:srgbClr val="262424"/>
                </a:solidFill>
                <a:latin typeface="Tahoma"/>
                <a:cs typeface="Tahoma"/>
              </a:rPr>
              <a:t>language,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engaging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in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human- 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li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k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dialogue.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57600" y="2333624"/>
            <a:ext cx="390525" cy="390525"/>
            <a:chOff x="3657600" y="2333624"/>
            <a:chExt cx="390525" cy="390525"/>
          </a:xfrm>
        </p:grpSpPr>
        <p:sp>
          <p:nvSpPr>
            <p:cNvPr id="12" name="object 12"/>
            <p:cNvSpPr/>
            <p:nvPr/>
          </p:nvSpPr>
          <p:spPr>
            <a:xfrm>
              <a:off x="3662362" y="23383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2362" y="23383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37" y="1066"/>
                  </a:lnTo>
                  <a:lnTo>
                    <a:pt x="340093" y="1765"/>
                  </a:lnTo>
                  <a:lnTo>
                    <a:pt x="371690" y="2454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56450" y="37169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9309" y="356450"/>
                  </a:lnTo>
                  <a:lnTo>
                    <a:pt x="1066" y="336537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65893" y="2330450"/>
            <a:ext cx="1695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45" dirty="0">
                <a:solidFill>
                  <a:srgbClr val="262424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2108" y="2297112"/>
            <a:ext cx="2343785" cy="148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90" dirty="0">
                <a:solidFill>
                  <a:srgbClr val="262424"/>
                </a:solidFill>
                <a:latin typeface="Verdana"/>
                <a:cs typeface="Verdana"/>
              </a:rPr>
              <a:t>Automated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90" dirty="0">
                <a:solidFill>
                  <a:srgbClr val="262424"/>
                </a:solidFill>
                <a:latin typeface="Verdana"/>
                <a:cs typeface="Verdana"/>
              </a:rPr>
              <a:t>Assistance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4300"/>
              </a:lnSpc>
              <a:spcBef>
                <a:spcPts val="765"/>
              </a:spcBef>
            </a:pP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Th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can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handle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wide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ange 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tasks,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from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customer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service 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information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retri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val, 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without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human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inter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ention.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0075" y="4171950"/>
            <a:ext cx="390525" cy="381000"/>
            <a:chOff x="600075" y="4171950"/>
            <a:chExt cx="390525" cy="381000"/>
          </a:xfrm>
        </p:grpSpPr>
        <p:sp>
          <p:nvSpPr>
            <p:cNvPr id="17" name="object 17"/>
            <p:cNvSpPr/>
            <p:nvPr/>
          </p:nvSpPr>
          <p:spPr>
            <a:xfrm>
              <a:off x="604837" y="41767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7" y="357860"/>
                  </a:lnTo>
                  <a:lnTo>
                    <a:pt x="51619" y="371475"/>
                  </a:lnTo>
                  <a:lnTo>
                    <a:pt x="329380" y="371475"/>
                  </a:lnTo>
                  <a:lnTo>
                    <a:pt x="367381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4837" y="41767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59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8" y="323443"/>
                  </a:lnTo>
                  <a:lnTo>
                    <a:pt x="371688" y="346913"/>
                  </a:lnTo>
                  <a:lnTo>
                    <a:pt x="369674" y="349935"/>
                  </a:lnTo>
                  <a:lnTo>
                    <a:pt x="336529" y="370408"/>
                  </a:lnTo>
                  <a:lnTo>
                    <a:pt x="332973" y="371119"/>
                  </a:lnTo>
                  <a:lnTo>
                    <a:pt x="329380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9" y="371475"/>
                  </a:lnTo>
                  <a:lnTo>
                    <a:pt x="48026" y="371119"/>
                  </a:lnTo>
                  <a:lnTo>
                    <a:pt x="44465" y="370408"/>
                  </a:lnTo>
                  <a:lnTo>
                    <a:pt x="40907" y="369709"/>
                  </a:lnTo>
                  <a:lnTo>
                    <a:pt x="9311" y="346913"/>
                  </a:lnTo>
                  <a:lnTo>
                    <a:pt x="7292" y="343903"/>
                  </a:lnTo>
                  <a:lnTo>
                    <a:pt x="5590" y="340728"/>
                  </a:lnTo>
                  <a:lnTo>
                    <a:pt x="4207" y="337375"/>
                  </a:lnTo>
                  <a:lnTo>
                    <a:pt x="2818" y="334022"/>
                  </a:lnTo>
                  <a:lnTo>
                    <a:pt x="1771" y="330568"/>
                  </a:lnTo>
                  <a:lnTo>
                    <a:pt x="1061" y="327012"/>
                  </a:lnTo>
                  <a:lnTo>
                    <a:pt x="351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9265" y="4159250"/>
            <a:ext cx="16764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55" dirty="0">
                <a:solidFill>
                  <a:srgbClr val="262424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4587" y="4135437"/>
            <a:ext cx="5131435" cy="9220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70" dirty="0">
                <a:solidFill>
                  <a:srgbClr val="262424"/>
                </a:solidFill>
                <a:latin typeface="Verdana"/>
                <a:cs typeface="Verdana"/>
              </a:rPr>
              <a:t>Personalized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80" dirty="0">
                <a:solidFill>
                  <a:srgbClr val="262424"/>
                </a:solidFill>
                <a:latin typeface="Verdana"/>
                <a:cs typeface="Verdana"/>
              </a:rPr>
              <a:t>Experience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9600"/>
              </a:lnSpc>
              <a:spcBef>
                <a:spcPts val="840"/>
              </a:spcBef>
            </a:pP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AI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chatbots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can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adapt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their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responses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based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on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preferences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 </a:t>
            </a:r>
            <a:r>
              <a:rPr sz="1350" spc="-40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behaviors,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creating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tailored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experience.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844675"/>
            <a:ext cx="440055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75" dirty="0"/>
              <a:t>Benefits</a:t>
            </a:r>
            <a:r>
              <a:rPr spc="-365" dirty="0"/>
              <a:t> </a:t>
            </a:r>
            <a:r>
              <a:rPr spc="-195" dirty="0"/>
              <a:t>o</a:t>
            </a:r>
            <a:r>
              <a:rPr spc="-110" dirty="0"/>
              <a:t>f</a:t>
            </a:r>
            <a:r>
              <a:rPr spc="-365" dirty="0"/>
              <a:t> </a:t>
            </a:r>
            <a:r>
              <a:rPr spc="-65" dirty="0"/>
              <a:t>AI</a:t>
            </a:r>
            <a:r>
              <a:rPr spc="-365" dirty="0"/>
              <a:t> </a:t>
            </a:r>
            <a:r>
              <a:rPr spc="-215" dirty="0"/>
              <a:t>Chatbots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820987"/>
            <a:ext cx="2945765" cy="1541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90" dirty="0">
                <a:solidFill>
                  <a:srgbClr val="302F2B"/>
                </a:solidFill>
                <a:latin typeface="Verdana"/>
                <a:cs typeface="Verdana"/>
              </a:rPr>
              <a:t>Improved</a:t>
            </a:r>
            <a:r>
              <a:rPr sz="1650" spc="-175" dirty="0">
                <a:solidFill>
                  <a:srgbClr val="302F2B"/>
                </a:solidFill>
                <a:latin typeface="Verdana"/>
                <a:cs typeface="Verdana"/>
              </a:rPr>
              <a:t> </a:t>
            </a:r>
            <a:r>
              <a:rPr sz="1650" spc="-55" dirty="0">
                <a:solidFill>
                  <a:srgbClr val="302F2B"/>
                </a:solidFill>
                <a:latin typeface="Verdana"/>
                <a:cs typeface="Verdana"/>
              </a:rPr>
              <a:t>Efficiency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2700"/>
              </a:lnSpc>
              <a:spcBef>
                <a:spcPts val="1315"/>
              </a:spcBef>
            </a:pP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AI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chatbots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can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handle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multiple 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co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ersations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simultaneousl</a:t>
            </a:r>
            <a:r>
              <a:rPr sz="1350" spc="-85" dirty="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sz="1350" spc="-130" dirty="0">
                <a:solidFill>
                  <a:srgbClr val="262424"/>
                </a:solidFill>
                <a:latin typeface="Tahoma"/>
                <a:cs typeface="Tahoma"/>
              </a:rPr>
              <a:t>, 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streamlining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customer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inte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actions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and 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impr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oving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response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times.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5851" y="2820987"/>
            <a:ext cx="3055620" cy="1274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5" dirty="0">
                <a:solidFill>
                  <a:srgbClr val="302F2B"/>
                </a:solidFill>
                <a:latin typeface="Verdana"/>
                <a:cs typeface="Verdana"/>
              </a:rPr>
              <a:t>Cos</a:t>
            </a:r>
            <a:r>
              <a:rPr sz="1650" spc="-65" dirty="0">
                <a:solidFill>
                  <a:srgbClr val="302F2B"/>
                </a:solidFill>
                <a:latin typeface="Verdana"/>
                <a:cs typeface="Verdana"/>
              </a:rPr>
              <a:t>t</a:t>
            </a:r>
            <a:r>
              <a:rPr sz="1650" spc="-175" dirty="0">
                <a:solidFill>
                  <a:srgbClr val="302F2B"/>
                </a:solidFill>
                <a:latin typeface="Verdana"/>
                <a:cs typeface="Verdana"/>
              </a:rPr>
              <a:t> </a:t>
            </a:r>
            <a:r>
              <a:rPr sz="1650" spc="-114" dirty="0">
                <a:solidFill>
                  <a:srgbClr val="302F2B"/>
                </a:solidFill>
                <a:latin typeface="Verdana"/>
                <a:cs typeface="Verdana"/>
              </a:rPr>
              <a:t>Savings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4300"/>
              </a:lnSpc>
              <a:spcBef>
                <a:spcPts val="1290"/>
              </a:spcBef>
            </a:pP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Chatbots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can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reduce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need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for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human 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customer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service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agents,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leading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to 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significant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cost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350" spc="-50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vings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for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businesses.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4340" y="2820987"/>
            <a:ext cx="2748280" cy="1274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650" spc="-95" dirty="0">
                <a:solidFill>
                  <a:srgbClr val="302F2B"/>
                </a:solidFill>
                <a:latin typeface="Verdana"/>
                <a:cs typeface="Verdana"/>
              </a:rPr>
              <a:t>24/7</a:t>
            </a:r>
            <a:r>
              <a:rPr sz="1650" spc="-175" dirty="0">
                <a:solidFill>
                  <a:srgbClr val="302F2B"/>
                </a:solidFill>
                <a:latin typeface="Verdana"/>
                <a:cs typeface="Verdana"/>
              </a:rPr>
              <a:t> </a:t>
            </a:r>
            <a:r>
              <a:rPr sz="1650" spc="-45" dirty="0">
                <a:solidFill>
                  <a:srgbClr val="302F2B"/>
                </a:solidFill>
                <a:latin typeface="Verdana"/>
                <a:cs typeface="Verdana"/>
              </a:rPr>
              <a:t>Availability</a:t>
            </a:r>
            <a:endParaRPr sz="1650">
              <a:latin typeface="Verdana"/>
              <a:cs typeface="Verdana"/>
            </a:endParaRPr>
          </a:p>
          <a:p>
            <a:pPr marL="12700" marR="5080" algn="just">
              <a:lnSpc>
                <a:spcPct val="134300"/>
              </a:lnSpc>
              <a:spcBef>
                <a:spcPts val="1290"/>
              </a:spcBef>
            </a:pP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AI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chatbots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are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vailable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around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the 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clock,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pr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oviding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instant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assistance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to 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users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regardless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time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262424"/>
                </a:solidFill>
                <a:latin typeface="Tahoma"/>
                <a:cs typeface="Tahoma"/>
              </a:rPr>
              <a:t>or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location.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91A1A-75EC-07A7-7E52-55227F6D5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86300"/>
            <a:ext cx="10287000" cy="198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E7EA5A-DF38-D8D0-A9CB-6523BCEBD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6966"/>
            <a:ext cx="10515600" cy="14138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9720" y="253"/>
            <a:ext cx="4286249" cy="69339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406400"/>
            <a:ext cx="485394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10" dirty="0">
                <a:latin typeface="Georgia"/>
                <a:cs typeface="Georgia"/>
              </a:rPr>
              <a:t>Key </a:t>
            </a:r>
            <a:r>
              <a:rPr spc="5" dirty="0">
                <a:latin typeface="Georgia"/>
                <a:cs typeface="Georgia"/>
              </a:rPr>
              <a:t>Components of </a:t>
            </a:r>
            <a:r>
              <a:rPr spc="10" dirty="0">
                <a:latin typeface="Georgia"/>
                <a:cs typeface="Georgia"/>
              </a:rPr>
              <a:t>an AI </a:t>
            </a:r>
            <a:r>
              <a:rPr spc="-795" dirty="0">
                <a:latin typeface="Georgia"/>
                <a:cs typeface="Georgia"/>
              </a:rPr>
              <a:t> </a:t>
            </a:r>
            <a:r>
              <a:rPr spc="5" dirty="0">
                <a:latin typeface="Georgia"/>
                <a:cs typeface="Georgia"/>
              </a:rPr>
              <a:t>Chatbot</a:t>
            </a:r>
            <a:r>
              <a:rPr spc="-5" dirty="0">
                <a:latin typeface="Georgia"/>
                <a:cs typeface="Georgia"/>
              </a:rPr>
              <a:t> </a:t>
            </a:r>
            <a:r>
              <a:rPr spc="5" dirty="0">
                <a:latin typeface="Georgia"/>
                <a:cs typeface="Georgia"/>
              </a:rPr>
              <a:t>System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64368" y="1819274"/>
            <a:ext cx="972185" cy="4133850"/>
            <a:chOff x="664368" y="1819274"/>
            <a:chExt cx="972185" cy="4133850"/>
          </a:xfrm>
        </p:grpSpPr>
        <p:sp>
          <p:nvSpPr>
            <p:cNvPr id="7" name="object 7"/>
            <p:cNvSpPr/>
            <p:nvPr/>
          </p:nvSpPr>
          <p:spPr>
            <a:xfrm>
              <a:off x="847725" y="1819274"/>
              <a:ext cx="788670" cy="4134485"/>
            </a:xfrm>
            <a:custGeom>
              <a:avLst/>
              <a:gdLst/>
              <a:ahLst/>
              <a:cxnLst/>
              <a:rect l="l" t="t" r="r" b="b"/>
              <a:pathLst>
                <a:path w="788669" h="4134485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4124337"/>
                  </a:lnTo>
                  <a:lnTo>
                    <a:pt x="0" y="4126966"/>
                  </a:lnTo>
                  <a:lnTo>
                    <a:pt x="927" y="4129201"/>
                  </a:lnTo>
                  <a:lnTo>
                    <a:pt x="4648" y="4132923"/>
                  </a:lnTo>
                  <a:lnTo>
                    <a:pt x="6896" y="4133862"/>
                  </a:lnTo>
                  <a:lnTo>
                    <a:pt x="12153" y="4133862"/>
                  </a:lnTo>
                  <a:lnTo>
                    <a:pt x="14401" y="4132923"/>
                  </a:lnTo>
                  <a:lnTo>
                    <a:pt x="18122" y="4129201"/>
                  </a:lnTo>
                  <a:lnTo>
                    <a:pt x="19050" y="4126966"/>
                  </a:lnTo>
                  <a:lnTo>
                    <a:pt x="19050" y="6896"/>
                  </a:lnTo>
                  <a:close/>
                </a:path>
                <a:path w="788669" h="4134485">
                  <a:moveTo>
                    <a:pt x="788200" y="378371"/>
                  </a:moveTo>
                  <a:lnTo>
                    <a:pt x="787260" y="376123"/>
                  </a:lnTo>
                  <a:lnTo>
                    <a:pt x="783539" y="372402"/>
                  </a:lnTo>
                  <a:lnTo>
                    <a:pt x="781304" y="371475"/>
                  </a:lnTo>
                  <a:lnTo>
                    <a:pt x="195008" y="371475"/>
                  </a:lnTo>
                  <a:lnTo>
                    <a:pt x="192760" y="372402"/>
                  </a:lnTo>
                  <a:lnTo>
                    <a:pt x="189039" y="376123"/>
                  </a:lnTo>
                  <a:lnTo>
                    <a:pt x="188112" y="378371"/>
                  </a:lnTo>
                  <a:lnTo>
                    <a:pt x="188112" y="381000"/>
                  </a:lnTo>
                  <a:lnTo>
                    <a:pt x="188112" y="383628"/>
                  </a:lnTo>
                  <a:lnTo>
                    <a:pt x="189039" y="385876"/>
                  </a:lnTo>
                  <a:lnTo>
                    <a:pt x="192760" y="389597"/>
                  </a:lnTo>
                  <a:lnTo>
                    <a:pt x="195008" y="390525"/>
                  </a:lnTo>
                  <a:lnTo>
                    <a:pt x="781304" y="390525"/>
                  </a:lnTo>
                  <a:lnTo>
                    <a:pt x="783539" y="389597"/>
                  </a:lnTo>
                  <a:lnTo>
                    <a:pt x="787260" y="385876"/>
                  </a:lnTo>
                  <a:lnTo>
                    <a:pt x="788200" y="383628"/>
                  </a:lnTo>
                  <a:lnTo>
                    <a:pt x="788200" y="378371"/>
                  </a:lnTo>
                  <a:close/>
                </a:path>
              </a:pathLst>
            </a:custGeom>
            <a:solidFill>
              <a:srgbClr val="CEC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131" y="20145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25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7" y="367385"/>
                  </a:lnTo>
                  <a:lnTo>
                    <a:pt x="51619" y="381000"/>
                  </a:lnTo>
                  <a:lnTo>
                    <a:pt x="329380" y="381000"/>
                  </a:lnTo>
                  <a:lnTo>
                    <a:pt x="367381" y="362254"/>
                  </a:lnTo>
                  <a:lnTo>
                    <a:pt x="381000" y="329387"/>
                  </a:lnTo>
                  <a:lnTo>
                    <a:pt x="381000" y="51625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9131" y="20145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25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59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34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25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8" y="332968"/>
                  </a:lnTo>
                  <a:lnTo>
                    <a:pt x="362252" y="367385"/>
                  </a:lnTo>
                  <a:lnTo>
                    <a:pt x="336534" y="379933"/>
                  </a:lnTo>
                  <a:lnTo>
                    <a:pt x="332973" y="380644"/>
                  </a:lnTo>
                  <a:lnTo>
                    <a:pt x="329380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9" y="381000"/>
                  </a:lnTo>
                  <a:lnTo>
                    <a:pt x="48026" y="380644"/>
                  </a:lnTo>
                  <a:lnTo>
                    <a:pt x="44465" y="379933"/>
                  </a:lnTo>
                  <a:lnTo>
                    <a:pt x="40907" y="379234"/>
                  </a:lnTo>
                  <a:lnTo>
                    <a:pt x="9311" y="356450"/>
                  </a:lnTo>
                  <a:lnTo>
                    <a:pt x="4207" y="346900"/>
                  </a:lnTo>
                  <a:lnTo>
                    <a:pt x="2818" y="343547"/>
                  </a:lnTo>
                  <a:lnTo>
                    <a:pt x="1771" y="340093"/>
                  </a:lnTo>
                  <a:lnTo>
                    <a:pt x="1061" y="336537"/>
                  </a:lnTo>
                  <a:lnTo>
                    <a:pt x="351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9185" y="2006600"/>
            <a:ext cx="1365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262424"/>
                </a:solidFill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7525" y="1954212"/>
            <a:ext cx="4652010" cy="931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" dirty="0">
                <a:solidFill>
                  <a:srgbClr val="262424"/>
                </a:solidFill>
                <a:latin typeface="Georgia"/>
                <a:cs typeface="Georgia"/>
              </a:rPr>
              <a:t>Natural</a:t>
            </a:r>
            <a:r>
              <a:rPr sz="1650" spc="-1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650" spc="20" dirty="0">
                <a:solidFill>
                  <a:srgbClr val="262424"/>
                </a:solidFill>
                <a:latin typeface="Georgia"/>
                <a:cs typeface="Georgia"/>
              </a:rPr>
              <a:t>Language</a:t>
            </a:r>
            <a:r>
              <a:rPr sz="1650" spc="-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650" spc="15" dirty="0">
                <a:solidFill>
                  <a:srgbClr val="262424"/>
                </a:solidFill>
                <a:latin typeface="Georgia"/>
                <a:cs typeface="Georgia"/>
              </a:rPr>
              <a:t>Processing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765"/>
              </a:spcBef>
            </a:pP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Understand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inputs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convert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them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into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structured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data </a:t>
            </a:r>
            <a:r>
              <a:rPr sz="1350" spc="-40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for</a:t>
            </a:r>
            <a:r>
              <a:rPr sz="1350" spc="-17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processing.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4368" y="3448050"/>
            <a:ext cx="972185" cy="381000"/>
            <a:chOff x="664368" y="3448050"/>
            <a:chExt cx="972185" cy="381000"/>
          </a:xfrm>
        </p:grpSpPr>
        <p:sp>
          <p:nvSpPr>
            <p:cNvPr id="13" name="object 13"/>
            <p:cNvSpPr/>
            <p:nvPr/>
          </p:nvSpPr>
          <p:spPr>
            <a:xfrm>
              <a:off x="1035843" y="3629025"/>
              <a:ext cx="600710" cy="19050"/>
            </a:xfrm>
            <a:custGeom>
              <a:avLst/>
              <a:gdLst/>
              <a:ahLst/>
              <a:cxnLst/>
              <a:rect l="l" t="t" r="r" b="b"/>
              <a:pathLst>
                <a:path w="600710" h="19050">
                  <a:moveTo>
                    <a:pt x="593185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93185" y="19050"/>
                  </a:lnTo>
                  <a:lnTo>
                    <a:pt x="595420" y="18122"/>
                  </a:lnTo>
                  <a:lnTo>
                    <a:pt x="599141" y="14401"/>
                  </a:lnTo>
                  <a:lnTo>
                    <a:pt x="600081" y="12153"/>
                  </a:lnTo>
                  <a:lnTo>
                    <a:pt x="600081" y="6896"/>
                  </a:lnTo>
                  <a:lnTo>
                    <a:pt x="599141" y="4648"/>
                  </a:lnTo>
                  <a:lnTo>
                    <a:pt x="595420" y="927"/>
                  </a:lnTo>
                  <a:lnTo>
                    <a:pt x="593185" y="0"/>
                  </a:lnTo>
                  <a:close/>
                </a:path>
              </a:pathLst>
            </a:custGeom>
            <a:solidFill>
              <a:srgbClr val="CEC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9131" y="34528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7" y="357860"/>
                  </a:lnTo>
                  <a:lnTo>
                    <a:pt x="51619" y="371475"/>
                  </a:lnTo>
                  <a:lnTo>
                    <a:pt x="329380" y="371475"/>
                  </a:lnTo>
                  <a:lnTo>
                    <a:pt x="367381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131" y="34528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59"/>
                  </a:lnTo>
                  <a:lnTo>
                    <a:pt x="7297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34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8" y="323443"/>
                  </a:lnTo>
                  <a:lnTo>
                    <a:pt x="371688" y="346913"/>
                  </a:lnTo>
                  <a:lnTo>
                    <a:pt x="369674" y="349935"/>
                  </a:lnTo>
                  <a:lnTo>
                    <a:pt x="336534" y="370408"/>
                  </a:lnTo>
                  <a:lnTo>
                    <a:pt x="332973" y="371119"/>
                  </a:lnTo>
                  <a:lnTo>
                    <a:pt x="329380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9" y="371475"/>
                  </a:lnTo>
                  <a:lnTo>
                    <a:pt x="48026" y="371119"/>
                  </a:lnTo>
                  <a:lnTo>
                    <a:pt x="44465" y="370408"/>
                  </a:lnTo>
                  <a:lnTo>
                    <a:pt x="40907" y="369709"/>
                  </a:lnTo>
                  <a:lnTo>
                    <a:pt x="9311" y="346913"/>
                  </a:lnTo>
                  <a:lnTo>
                    <a:pt x="7297" y="343903"/>
                  </a:lnTo>
                  <a:lnTo>
                    <a:pt x="5590" y="340728"/>
                  </a:lnTo>
                  <a:lnTo>
                    <a:pt x="4207" y="337375"/>
                  </a:lnTo>
                  <a:lnTo>
                    <a:pt x="2818" y="334022"/>
                  </a:lnTo>
                  <a:lnTo>
                    <a:pt x="1771" y="330568"/>
                  </a:lnTo>
                  <a:lnTo>
                    <a:pt x="1061" y="327012"/>
                  </a:lnTo>
                  <a:lnTo>
                    <a:pt x="351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2665" y="3435350"/>
            <a:ext cx="1695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262424"/>
                </a:solidFill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87525" y="3382962"/>
            <a:ext cx="4469130" cy="931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" dirty="0">
                <a:solidFill>
                  <a:srgbClr val="262424"/>
                </a:solidFill>
                <a:latin typeface="Georgia"/>
                <a:cs typeface="Georgia"/>
              </a:rPr>
              <a:t>Dialogue</a:t>
            </a:r>
            <a:r>
              <a:rPr sz="1650" spc="-2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650" spc="15" dirty="0">
                <a:solidFill>
                  <a:srgbClr val="262424"/>
                </a:solidFill>
                <a:latin typeface="Georgia"/>
                <a:cs typeface="Georgia"/>
              </a:rPr>
              <a:t>Management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765"/>
              </a:spcBef>
            </a:pP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Interpret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intent,</a:t>
            </a:r>
            <a:r>
              <a:rPr sz="1350" spc="-15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determine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appropriate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responses,</a:t>
            </a:r>
            <a:r>
              <a:rPr sz="1350" spc="-15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 </a:t>
            </a:r>
            <a:r>
              <a:rPr sz="1350" spc="-40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manage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co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ersation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flo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sz="1350" spc="-125" dirty="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4368" y="4876800"/>
            <a:ext cx="972185" cy="390525"/>
            <a:chOff x="664368" y="4876800"/>
            <a:chExt cx="972185" cy="390525"/>
          </a:xfrm>
        </p:grpSpPr>
        <p:sp>
          <p:nvSpPr>
            <p:cNvPr id="19" name="object 19"/>
            <p:cNvSpPr/>
            <p:nvPr/>
          </p:nvSpPr>
          <p:spPr>
            <a:xfrm>
              <a:off x="1035843" y="5067300"/>
              <a:ext cx="600710" cy="19050"/>
            </a:xfrm>
            <a:custGeom>
              <a:avLst/>
              <a:gdLst/>
              <a:ahLst/>
              <a:cxnLst/>
              <a:rect l="l" t="t" r="r" b="b"/>
              <a:pathLst>
                <a:path w="600710" h="19050">
                  <a:moveTo>
                    <a:pt x="593185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93185" y="19050"/>
                  </a:lnTo>
                  <a:lnTo>
                    <a:pt x="595420" y="18122"/>
                  </a:lnTo>
                  <a:lnTo>
                    <a:pt x="599141" y="14401"/>
                  </a:lnTo>
                  <a:lnTo>
                    <a:pt x="600081" y="12153"/>
                  </a:lnTo>
                  <a:lnTo>
                    <a:pt x="600081" y="6896"/>
                  </a:lnTo>
                  <a:lnTo>
                    <a:pt x="599141" y="4648"/>
                  </a:lnTo>
                  <a:lnTo>
                    <a:pt x="595420" y="927"/>
                  </a:lnTo>
                  <a:lnTo>
                    <a:pt x="593185" y="0"/>
                  </a:lnTo>
                  <a:close/>
                </a:path>
              </a:pathLst>
            </a:custGeom>
            <a:solidFill>
              <a:srgbClr val="CEC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9131" y="48815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25756"/>
                  </a:lnTo>
                  <a:lnTo>
                    <a:pt x="0" y="329382"/>
                  </a:lnTo>
                  <a:lnTo>
                    <a:pt x="18747" y="367383"/>
                  </a:lnTo>
                  <a:lnTo>
                    <a:pt x="51619" y="381001"/>
                  </a:lnTo>
                  <a:lnTo>
                    <a:pt x="329380" y="381001"/>
                  </a:lnTo>
                  <a:lnTo>
                    <a:pt x="367381" y="362253"/>
                  </a:lnTo>
                  <a:lnTo>
                    <a:pt x="381000" y="329382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9131" y="48815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59"/>
                  </a:lnTo>
                  <a:lnTo>
                    <a:pt x="7297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34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6"/>
                  </a:lnTo>
                  <a:lnTo>
                    <a:pt x="381000" y="329382"/>
                  </a:lnTo>
                  <a:lnTo>
                    <a:pt x="380648" y="332973"/>
                  </a:lnTo>
                  <a:lnTo>
                    <a:pt x="379938" y="336530"/>
                  </a:lnTo>
                  <a:lnTo>
                    <a:pt x="379228" y="340088"/>
                  </a:lnTo>
                  <a:lnTo>
                    <a:pt x="378181" y="343546"/>
                  </a:lnTo>
                  <a:lnTo>
                    <a:pt x="376793" y="346894"/>
                  </a:lnTo>
                  <a:lnTo>
                    <a:pt x="375404" y="350248"/>
                  </a:lnTo>
                  <a:lnTo>
                    <a:pt x="373702" y="353433"/>
                  </a:lnTo>
                  <a:lnTo>
                    <a:pt x="371688" y="356444"/>
                  </a:lnTo>
                  <a:lnTo>
                    <a:pt x="369674" y="359460"/>
                  </a:lnTo>
                  <a:lnTo>
                    <a:pt x="336534" y="379939"/>
                  </a:lnTo>
                  <a:lnTo>
                    <a:pt x="329380" y="381001"/>
                  </a:lnTo>
                  <a:lnTo>
                    <a:pt x="325755" y="381001"/>
                  </a:lnTo>
                  <a:lnTo>
                    <a:pt x="55245" y="381001"/>
                  </a:lnTo>
                  <a:lnTo>
                    <a:pt x="51619" y="381001"/>
                  </a:lnTo>
                  <a:lnTo>
                    <a:pt x="48026" y="380644"/>
                  </a:lnTo>
                  <a:lnTo>
                    <a:pt x="13618" y="362253"/>
                  </a:lnTo>
                  <a:lnTo>
                    <a:pt x="9311" y="356444"/>
                  </a:lnTo>
                  <a:lnTo>
                    <a:pt x="7297" y="353433"/>
                  </a:lnTo>
                  <a:lnTo>
                    <a:pt x="5590" y="350248"/>
                  </a:lnTo>
                  <a:lnTo>
                    <a:pt x="4207" y="346894"/>
                  </a:lnTo>
                  <a:lnTo>
                    <a:pt x="2818" y="343546"/>
                  </a:lnTo>
                  <a:lnTo>
                    <a:pt x="1771" y="340088"/>
                  </a:lnTo>
                  <a:lnTo>
                    <a:pt x="1061" y="336530"/>
                  </a:lnTo>
                  <a:lnTo>
                    <a:pt x="351" y="332973"/>
                  </a:lnTo>
                  <a:lnTo>
                    <a:pt x="0" y="329382"/>
                  </a:lnTo>
                  <a:lnTo>
                    <a:pt x="0" y="325756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3559" y="4873625"/>
            <a:ext cx="16764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262424"/>
                </a:solidFill>
                <a:latin typeface="Georgia"/>
                <a:cs typeface="Georgia"/>
              </a:rPr>
              <a:t>3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87525" y="4821237"/>
            <a:ext cx="4700905" cy="931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262424"/>
                </a:solidFill>
                <a:latin typeface="Georgia"/>
                <a:cs typeface="Georgia"/>
              </a:rPr>
              <a:t>Backend</a:t>
            </a:r>
            <a:r>
              <a:rPr sz="1650" spc="-3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650" spc="15" dirty="0">
                <a:solidFill>
                  <a:srgbClr val="262424"/>
                </a:solidFill>
                <a:latin typeface="Georgia"/>
                <a:cs typeface="Georgia"/>
              </a:rPr>
              <a:t>Integration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765"/>
              </a:spcBef>
            </a:pP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Connect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chatbot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with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external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data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sources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systems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 </a:t>
            </a:r>
            <a:r>
              <a:rPr sz="1350" spc="-409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provide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relevant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information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functionality.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6484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200" y="271308"/>
            <a:ext cx="11430000" cy="6648450"/>
          </a:xfrm>
          <a:custGeom>
            <a:avLst/>
            <a:gdLst/>
            <a:ahLst/>
            <a:cxnLst/>
            <a:rect l="l" t="t" r="r" b="b"/>
            <a:pathLst>
              <a:path w="11430000" h="6648450">
                <a:moveTo>
                  <a:pt x="11430000" y="0"/>
                </a:moveTo>
                <a:lnTo>
                  <a:pt x="0" y="0"/>
                </a:lnTo>
                <a:lnTo>
                  <a:pt x="0" y="6648450"/>
                </a:lnTo>
                <a:lnTo>
                  <a:pt x="11430000" y="66484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3751" y="300430"/>
            <a:ext cx="4286249" cy="66481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375" y="425449"/>
            <a:ext cx="556069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140" dirty="0"/>
              <a:t>Natura</a:t>
            </a:r>
            <a:r>
              <a:rPr spc="-70" dirty="0"/>
              <a:t>l</a:t>
            </a:r>
            <a:r>
              <a:rPr spc="-365" dirty="0"/>
              <a:t> </a:t>
            </a:r>
            <a:r>
              <a:rPr spc="-235" dirty="0"/>
              <a:t>Language</a:t>
            </a:r>
            <a:r>
              <a:rPr spc="-365" dirty="0"/>
              <a:t> </a:t>
            </a:r>
            <a:r>
              <a:rPr spc="-170" dirty="0"/>
              <a:t>Processing  </a:t>
            </a:r>
            <a:r>
              <a:rPr spc="-45" dirty="0"/>
              <a:t>(NLP)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215" dirty="0"/>
              <a:t>Chatbots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01186" y="2024015"/>
            <a:ext cx="2886075" cy="2105025"/>
            <a:chOff x="600075" y="1800224"/>
            <a:chExt cx="2886075" cy="2105025"/>
          </a:xfrm>
        </p:grpSpPr>
        <p:sp>
          <p:nvSpPr>
            <p:cNvPr id="9" name="object 9"/>
            <p:cNvSpPr/>
            <p:nvPr/>
          </p:nvSpPr>
          <p:spPr>
            <a:xfrm>
              <a:off x="604837" y="18049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2824937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25"/>
                  </a:lnTo>
                  <a:lnTo>
                    <a:pt x="0" y="2040255"/>
                  </a:lnTo>
                  <a:lnTo>
                    <a:pt x="0" y="2043887"/>
                  </a:lnTo>
                  <a:lnTo>
                    <a:pt x="18747" y="2081885"/>
                  </a:lnTo>
                  <a:lnTo>
                    <a:pt x="51619" y="2095500"/>
                  </a:lnTo>
                  <a:lnTo>
                    <a:pt x="2824937" y="2095500"/>
                  </a:lnTo>
                  <a:lnTo>
                    <a:pt x="2862935" y="2076754"/>
                  </a:lnTo>
                  <a:lnTo>
                    <a:pt x="2876550" y="2043887"/>
                  </a:lnTo>
                  <a:lnTo>
                    <a:pt x="2876550" y="51625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4837" y="18049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0" y="2040255"/>
                  </a:moveTo>
                  <a:lnTo>
                    <a:pt x="0" y="55245"/>
                  </a:lnTo>
                  <a:lnTo>
                    <a:pt x="0" y="51625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59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72346" y="34099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25"/>
                  </a:lnTo>
                  <a:lnTo>
                    <a:pt x="2876550" y="55245"/>
                  </a:lnTo>
                  <a:lnTo>
                    <a:pt x="2876550" y="2040255"/>
                  </a:lnTo>
                  <a:lnTo>
                    <a:pt x="2876550" y="2043887"/>
                  </a:lnTo>
                  <a:lnTo>
                    <a:pt x="2876194" y="2047468"/>
                  </a:lnTo>
                  <a:lnTo>
                    <a:pt x="2875483" y="2051037"/>
                  </a:lnTo>
                  <a:lnTo>
                    <a:pt x="2874784" y="2054593"/>
                  </a:lnTo>
                  <a:lnTo>
                    <a:pt x="2852000" y="2086190"/>
                  </a:lnTo>
                  <a:lnTo>
                    <a:pt x="2832074" y="2094433"/>
                  </a:lnTo>
                  <a:lnTo>
                    <a:pt x="2828518" y="2095144"/>
                  </a:lnTo>
                  <a:lnTo>
                    <a:pt x="2824937" y="2095500"/>
                  </a:lnTo>
                  <a:lnTo>
                    <a:pt x="2821305" y="2095500"/>
                  </a:lnTo>
                  <a:lnTo>
                    <a:pt x="55245" y="2095500"/>
                  </a:lnTo>
                  <a:lnTo>
                    <a:pt x="51619" y="2095500"/>
                  </a:lnTo>
                  <a:lnTo>
                    <a:pt x="48026" y="2095144"/>
                  </a:lnTo>
                  <a:lnTo>
                    <a:pt x="44465" y="2094433"/>
                  </a:lnTo>
                  <a:lnTo>
                    <a:pt x="40907" y="2093734"/>
                  </a:lnTo>
                  <a:lnTo>
                    <a:pt x="9311" y="2070950"/>
                  </a:lnTo>
                  <a:lnTo>
                    <a:pt x="4207" y="2061400"/>
                  </a:lnTo>
                  <a:lnTo>
                    <a:pt x="2818" y="2058047"/>
                  </a:lnTo>
                  <a:lnTo>
                    <a:pt x="1771" y="2054593"/>
                  </a:lnTo>
                  <a:lnTo>
                    <a:pt x="1061" y="2051037"/>
                  </a:lnTo>
                  <a:lnTo>
                    <a:pt x="351" y="2047468"/>
                  </a:lnTo>
                  <a:lnTo>
                    <a:pt x="0" y="2043887"/>
                  </a:lnTo>
                  <a:lnTo>
                    <a:pt x="0" y="2040255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2969" y="2201180"/>
            <a:ext cx="2543810" cy="175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5" dirty="0">
                <a:solidFill>
                  <a:srgbClr val="262424"/>
                </a:solidFill>
                <a:latin typeface="Verdana"/>
                <a:cs typeface="Verdana"/>
              </a:rPr>
              <a:t>Text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65" dirty="0">
                <a:solidFill>
                  <a:srgbClr val="262424"/>
                </a:solidFill>
                <a:latin typeface="Verdana"/>
                <a:cs typeface="Verdana"/>
              </a:rPr>
              <a:t>Analysis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33100"/>
              </a:lnSpc>
              <a:spcBef>
                <a:spcPts val="785"/>
              </a:spcBef>
            </a:pPr>
            <a:r>
              <a:rPr sz="1350" spc="70" dirty="0">
                <a:solidFill>
                  <a:srgbClr val="262424"/>
                </a:solidFill>
                <a:latin typeface="Tahoma"/>
                <a:cs typeface="Tahoma"/>
              </a:rPr>
              <a:t>NLP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techniques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li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k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k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enization,  part-of-speech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Tahoma"/>
                <a:cs typeface="Tahoma"/>
              </a:rPr>
              <a:t>tagging,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and 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named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entity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recognition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help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the 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chatbot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understand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user's 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input.</a:t>
            </a:r>
            <a:endParaRPr sz="135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62362" y="1641584"/>
            <a:ext cx="2983548" cy="2304935"/>
            <a:chOff x="3662362" y="1804987"/>
            <a:chExt cx="2983548" cy="2304935"/>
          </a:xfrm>
        </p:grpSpPr>
        <p:sp>
          <p:nvSpPr>
            <p:cNvPr id="13" name="object 13"/>
            <p:cNvSpPr/>
            <p:nvPr/>
          </p:nvSpPr>
          <p:spPr>
            <a:xfrm>
              <a:off x="3769360" y="2014422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25"/>
                  </a:lnTo>
                  <a:lnTo>
                    <a:pt x="0" y="2040255"/>
                  </a:lnTo>
                  <a:lnTo>
                    <a:pt x="0" y="2043887"/>
                  </a:lnTo>
                  <a:lnTo>
                    <a:pt x="18745" y="2081885"/>
                  </a:lnTo>
                  <a:lnTo>
                    <a:pt x="51612" y="2095500"/>
                  </a:lnTo>
                  <a:lnTo>
                    <a:pt x="2824937" y="2095500"/>
                  </a:lnTo>
                  <a:lnTo>
                    <a:pt x="2862935" y="2076754"/>
                  </a:lnTo>
                  <a:lnTo>
                    <a:pt x="2876550" y="2043887"/>
                  </a:lnTo>
                  <a:lnTo>
                    <a:pt x="2876550" y="51625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2362" y="18049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0" y="2040255"/>
                  </a:moveTo>
                  <a:lnTo>
                    <a:pt x="0" y="55245"/>
                  </a:lnTo>
                  <a:lnTo>
                    <a:pt x="0" y="51625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25"/>
                  </a:lnTo>
                  <a:lnTo>
                    <a:pt x="2876550" y="55245"/>
                  </a:lnTo>
                  <a:lnTo>
                    <a:pt x="2876550" y="2040255"/>
                  </a:lnTo>
                  <a:lnTo>
                    <a:pt x="2876550" y="2043887"/>
                  </a:lnTo>
                  <a:lnTo>
                    <a:pt x="2876194" y="2047468"/>
                  </a:lnTo>
                  <a:lnTo>
                    <a:pt x="2875483" y="2051037"/>
                  </a:lnTo>
                  <a:lnTo>
                    <a:pt x="2874784" y="2054593"/>
                  </a:lnTo>
                  <a:lnTo>
                    <a:pt x="2860370" y="2079320"/>
                  </a:lnTo>
                  <a:lnTo>
                    <a:pt x="2857804" y="2081885"/>
                  </a:lnTo>
                  <a:lnTo>
                    <a:pt x="2832074" y="2094433"/>
                  </a:lnTo>
                  <a:lnTo>
                    <a:pt x="2828518" y="2095144"/>
                  </a:lnTo>
                  <a:lnTo>
                    <a:pt x="2824937" y="2095500"/>
                  </a:lnTo>
                  <a:lnTo>
                    <a:pt x="2821305" y="2095500"/>
                  </a:lnTo>
                  <a:lnTo>
                    <a:pt x="55245" y="2095500"/>
                  </a:lnTo>
                  <a:lnTo>
                    <a:pt x="51612" y="2095500"/>
                  </a:lnTo>
                  <a:lnTo>
                    <a:pt x="48018" y="2095144"/>
                  </a:lnTo>
                  <a:lnTo>
                    <a:pt x="44462" y="2094433"/>
                  </a:lnTo>
                  <a:lnTo>
                    <a:pt x="40906" y="2093734"/>
                  </a:lnTo>
                  <a:lnTo>
                    <a:pt x="9309" y="2070950"/>
                  </a:lnTo>
                  <a:lnTo>
                    <a:pt x="1066" y="2051037"/>
                  </a:lnTo>
                  <a:lnTo>
                    <a:pt x="355" y="2047468"/>
                  </a:lnTo>
                  <a:lnTo>
                    <a:pt x="0" y="2043887"/>
                  </a:lnTo>
                  <a:lnTo>
                    <a:pt x="0" y="2040255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25875" y="1944687"/>
            <a:ext cx="2264410" cy="175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75" dirty="0">
                <a:solidFill>
                  <a:srgbClr val="262424"/>
                </a:solidFill>
                <a:latin typeface="Verdana"/>
                <a:cs typeface="Verdana"/>
              </a:rPr>
              <a:t>Intent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60" dirty="0">
                <a:solidFill>
                  <a:srgbClr val="262424"/>
                </a:solidFill>
                <a:latin typeface="Verdana"/>
                <a:cs typeface="Verdana"/>
              </a:rPr>
              <a:t>Recognition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33100"/>
              </a:lnSpc>
              <a:spcBef>
                <a:spcPts val="785"/>
              </a:spcBef>
            </a:pP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Advanced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262424"/>
                </a:solidFill>
                <a:latin typeface="Tahoma"/>
                <a:cs typeface="Tahoma"/>
              </a:rPr>
              <a:t>NLP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models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can 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identify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user's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underlying 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intent,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allowing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chatbot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to 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pr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vide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more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cont</a:t>
            </a:r>
            <a:r>
              <a:rPr sz="1350" spc="-3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xtual 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response.</a:t>
            </a:r>
            <a:endParaRPr sz="1350" dirty="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0516" y="4348194"/>
            <a:ext cx="2886075" cy="2105025"/>
            <a:chOff x="600075" y="4076699"/>
            <a:chExt cx="2886075" cy="2105025"/>
          </a:xfrm>
        </p:grpSpPr>
        <p:sp>
          <p:nvSpPr>
            <p:cNvPr id="17" name="object 17"/>
            <p:cNvSpPr/>
            <p:nvPr/>
          </p:nvSpPr>
          <p:spPr>
            <a:xfrm>
              <a:off x="604837" y="4081462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2824937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25"/>
                  </a:lnTo>
                  <a:lnTo>
                    <a:pt x="0" y="2040256"/>
                  </a:lnTo>
                  <a:lnTo>
                    <a:pt x="0" y="2043882"/>
                  </a:lnTo>
                  <a:lnTo>
                    <a:pt x="18747" y="2081883"/>
                  </a:lnTo>
                  <a:lnTo>
                    <a:pt x="51619" y="2095501"/>
                  </a:lnTo>
                  <a:lnTo>
                    <a:pt x="2824937" y="2095501"/>
                  </a:lnTo>
                  <a:lnTo>
                    <a:pt x="2862935" y="2076753"/>
                  </a:lnTo>
                  <a:lnTo>
                    <a:pt x="2876550" y="2043882"/>
                  </a:lnTo>
                  <a:lnTo>
                    <a:pt x="2876550" y="51625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4837" y="4081462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0" y="2040256"/>
                  </a:moveTo>
                  <a:lnTo>
                    <a:pt x="0" y="55245"/>
                  </a:lnTo>
                  <a:lnTo>
                    <a:pt x="0" y="51625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59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72346" y="34099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25"/>
                  </a:lnTo>
                  <a:lnTo>
                    <a:pt x="2876550" y="55245"/>
                  </a:lnTo>
                  <a:lnTo>
                    <a:pt x="2876550" y="2040256"/>
                  </a:lnTo>
                  <a:lnTo>
                    <a:pt x="2876550" y="2043882"/>
                  </a:lnTo>
                  <a:lnTo>
                    <a:pt x="2876194" y="2047473"/>
                  </a:lnTo>
                  <a:lnTo>
                    <a:pt x="2875483" y="2051030"/>
                  </a:lnTo>
                  <a:lnTo>
                    <a:pt x="2874784" y="2054588"/>
                  </a:lnTo>
                  <a:lnTo>
                    <a:pt x="2852000" y="2086189"/>
                  </a:lnTo>
                  <a:lnTo>
                    <a:pt x="2842450" y="2091293"/>
                  </a:lnTo>
                  <a:lnTo>
                    <a:pt x="2839097" y="2092683"/>
                  </a:lnTo>
                  <a:lnTo>
                    <a:pt x="2835643" y="2093729"/>
                  </a:lnTo>
                  <a:lnTo>
                    <a:pt x="2832074" y="2094439"/>
                  </a:lnTo>
                  <a:lnTo>
                    <a:pt x="2828518" y="2095144"/>
                  </a:lnTo>
                  <a:lnTo>
                    <a:pt x="2824937" y="2095501"/>
                  </a:lnTo>
                  <a:lnTo>
                    <a:pt x="2821305" y="2095501"/>
                  </a:lnTo>
                  <a:lnTo>
                    <a:pt x="55245" y="2095501"/>
                  </a:lnTo>
                  <a:lnTo>
                    <a:pt x="51619" y="2095501"/>
                  </a:lnTo>
                  <a:lnTo>
                    <a:pt x="48026" y="2095144"/>
                  </a:lnTo>
                  <a:lnTo>
                    <a:pt x="13618" y="2076753"/>
                  </a:lnTo>
                  <a:lnTo>
                    <a:pt x="9311" y="2070944"/>
                  </a:lnTo>
                  <a:lnTo>
                    <a:pt x="7292" y="2067928"/>
                  </a:lnTo>
                  <a:lnTo>
                    <a:pt x="5590" y="2064748"/>
                  </a:lnTo>
                  <a:lnTo>
                    <a:pt x="4207" y="2061394"/>
                  </a:lnTo>
                  <a:lnTo>
                    <a:pt x="2818" y="2058046"/>
                  </a:lnTo>
                  <a:lnTo>
                    <a:pt x="1771" y="2054588"/>
                  </a:lnTo>
                  <a:lnTo>
                    <a:pt x="1061" y="2051030"/>
                  </a:lnTo>
                  <a:lnTo>
                    <a:pt x="351" y="2047473"/>
                  </a:lnTo>
                  <a:lnTo>
                    <a:pt x="0" y="2043882"/>
                  </a:lnTo>
                  <a:lnTo>
                    <a:pt x="0" y="2040256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7138" y="4389923"/>
            <a:ext cx="2538095" cy="175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5" dirty="0">
                <a:solidFill>
                  <a:srgbClr val="262424"/>
                </a:solidFill>
                <a:latin typeface="Verdana"/>
                <a:cs typeface="Verdana"/>
              </a:rPr>
              <a:t>Language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85" dirty="0">
                <a:solidFill>
                  <a:srgbClr val="262424"/>
                </a:solidFill>
                <a:latin typeface="Verdana"/>
                <a:cs typeface="Verdana"/>
              </a:rPr>
              <a:t>Generation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33100"/>
              </a:lnSpc>
              <a:spcBef>
                <a:spcPts val="785"/>
              </a:spcBef>
            </a:pP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NLP-powered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language 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gene</a:t>
            </a:r>
            <a:r>
              <a:rPr sz="1350" spc="-3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ation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enables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chatbot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to 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produce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human-li</a:t>
            </a:r>
            <a:r>
              <a:rPr sz="1350" spc="-45" dirty="0">
                <a:solidFill>
                  <a:srgbClr val="262424"/>
                </a:solidFill>
                <a:latin typeface="Tahoma"/>
                <a:cs typeface="Tahoma"/>
              </a:rPr>
              <a:t>k</a:t>
            </a:r>
            <a:r>
              <a:rPr sz="1350" spc="-65" dirty="0">
                <a:solidFill>
                  <a:srgbClr val="262424"/>
                </a:solidFill>
                <a:latin typeface="Tahoma"/>
                <a:cs typeface="Tahoma"/>
              </a:rPr>
              <a:t>e,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coherent 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responses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that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address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user's 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needs.</a:t>
            </a:r>
            <a:endParaRPr sz="1350" dirty="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39833" y="4377384"/>
            <a:ext cx="2876550" cy="2071073"/>
            <a:chOff x="3662362" y="4081462"/>
            <a:chExt cx="2876550" cy="2331244"/>
          </a:xfrm>
        </p:grpSpPr>
        <p:sp>
          <p:nvSpPr>
            <p:cNvPr id="21" name="object 21"/>
            <p:cNvSpPr/>
            <p:nvPr/>
          </p:nvSpPr>
          <p:spPr>
            <a:xfrm>
              <a:off x="3662362" y="4317206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25"/>
                  </a:lnTo>
                  <a:lnTo>
                    <a:pt x="0" y="2040256"/>
                  </a:lnTo>
                  <a:lnTo>
                    <a:pt x="0" y="2043882"/>
                  </a:lnTo>
                  <a:lnTo>
                    <a:pt x="18745" y="2081883"/>
                  </a:lnTo>
                  <a:lnTo>
                    <a:pt x="51612" y="2095501"/>
                  </a:lnTo>
                  <a:lnTo>
                    <a:pt x="2824937" y="2095501"/>
                  </a:lnTo>
                  <a:lnTo>
                    <a:pt x="2862935" y="2076753"/>
                  </a:lnTo>
                  <a:lnTo>
                    <a:pt x="2876550" y="2043882"/>
                  </a:lnTo>
                  <a:lnTo>
                    <a:pt x="2876550" y="51625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662362" y="4081462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0" y="2040256"/>
                  </a:moveTo>
                  <a:lnTo>
                    <a:pt x="0" y="55245"/>
                  </a:lnTo>
                  <a:lnTo>
                    <a:pt x="0" y="51625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25"/>
                  </a:lnTo>
                  <a:lnTo>
                    <a:pt x="2876550" y="55245"/>
                  </a:lnTo>
                  <a:lnTo>
                    <a:pt x="2876550" y="2040256"/>
                  </a:lnTo>
                  <a:lnTo>
                    <a:pt x="2876550" y="2043882"/>
                  </a:lnTo>
                  <a:lnTo>
                    <a:pt x="2876194" y="2047473"/>
                  </a:lnTo>
                  <a:lnTo>
                    <a:pt x="2875483" y="2051030"/>
                  </a:lnTo>
                  <a:lnTo>
                    <a:pt x="2874784" y="2054588"/>
                  </a:lnTo>
                  <a:lnTo>
                    <a:pt x="2852000" y="2086189"/>
                  </a:lnTo>
                  <a:lnTo>
                    <a:pt x="2842437" y="2091293"/>
                  </a:lnTo>
                  <a:lnTo>
                    <a:pt x="2839097" y="2092683"/>
                  </a:lnTo>
                  <a:lnTo>
                    <a:pt x="2835643" y="2093729"/>
                  </a:lnTo>
                  <a:lnTo>
                    <a:pt x="2832074" y="2094439"/>
                  </a:lnTo>
                  <a:lnTo>
                    <a:pt x="2828518" y="2095144"/>
                  </a:lnTo>
                  <a:lnTo>
                    <a:pt x="2824937" y="2095501"/>
                  </a:lnTo>
                  <a:lnTo>
                    <a:pt x="2821305" y="2095501"/>
                  </a:lnTo>
                  <a:lnTo>
                    <a:pt x="55245" y="2095501"/>
                  </a:lnTo>
                  <a:lnTo>
                    <a:pt x="51612" y="2095501"/>
                  </a:lnTo>
                  <a:lnTo>
                    <a:pt x="48018" y="2095144"/>
                  </a:lnTo>
                  <a:lnTo>
                    <a:pt x="44462" y="2094439"/>
                  </a:lnTo>
                  <a:lnTo>
                    <a:pt x="40906" y="2093729"/>
                  </a:lnTo>
                  <a:lnTo>
                    <a:pt x="37452" y="2092683"/>
                  </a:lnTo>
                  <a:lnTo>
                    <a:pt x="34099" y="2091293"/>
                  </a:lnTo>
                  <a:lnTo>
                    <a:pt x="30746" y="2089905"/>
                  </a:lnTo>
                  <a:lnTo>
                    <a:pt x="4203" y="2061394"/>
                  </a:lnTo>
                  <a:lnTo>
                    <a:pt x="2819" y="2058046"/>
                  </a:lnTo>
                  <a:lnTo>
                    <a:pt x="1765" y="2054588"/>
                  </a:lnTo>
                  <a:lnTo>
                    <a:pt x="1066" y="2051030"/>
                  </a:lnTo>
                  <a:lnTo>
                    <a:pt x="355" y="2047473"/>
                  </a:lnTo>
                  <a:lnTo>
                    <a:pt x="0" y="2043882"/>
                  </a:lnTo>
                  <a:lnTo>
                    <a:pt x="0" y="2040256"/>
                  </a:lnTo>
                  <a:close/>
                </a:path>
              </a:pathLst>
            </a:custGeom>
            <a:ln w="952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84930" y="4551353"/>
            <a:ext cx="2263140" cy="1474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5" dirty="0">
                <a:solidFill>
                  <a:srgbClr val="262424"/>
                </a:solidFill>
                <a:latin typeface="Verdana"/>
                <a:cs typeface="Verdana"/>
              </a:rPr>
              <a:t>Multilingua</a:t>
            </a:r>
            <a:r>
              <a:rPr sz="1650" spc="-15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85" dirty="0">
                <a:solidFill>
                  <a:srgbClr val="262424"/>
                </a:solidFill>
                <a:latin typeface="Verdana"/>
                <a:cs typeface="Verdana"/>
              </a:rPr>
              <a:t>Support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32700"/>
              </a:lnSpc>
              <a:spcBef>
                <a:spcPts val="790"/>
              </a:spcBef>
            </a:pPr>
            <a:r>
              <a:rPr sz="1350" spc="70" dirty="0">
                <a:solidFill>
                  <a:srgbClr val="262424"/>
                </a:solidFill>
                <a:latin typeface="Tahoma"/>
                <a:cs typeface="Tahoma"/>
              </a:rPr>
              <a:t>NLP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can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enable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chatbots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to 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understand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co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erse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in  multiple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Tahoma"/>
                <a:cs typeface="Tahoma"/>
              </a:rPr>
              <a:t>languages,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xpanding 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their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reach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accessibilit</a:t>
            </a:r>
            <a:r>
              <a:rPr sz="1350" spc="-75" dirty="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sz="1350" spc="-125" dirty="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3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9342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934200"/>
          </a:xfrm>
          <a:custGeom>
            <a:avLst/>
            <a:gdLst/>
            <a:ahLst/>
            <a:cxnLst/>
            <a:rect l="l" t="t" r="r" b="b"/>
            <a:pathLst>
              <a:path w="11430000" h="6934200">
                <a:moveTo>
                  <a:pt x="11430000" y="0"/>
                </a:moveTo>
                <a:lnTo>
                  <a:pt x="0" y="0"/>
                </a:lnTo>
                <a:lnTo>
                  <a:pt x="0" y="6934200"/>
                </a:lnTo>
                <a:lnTo>
                  <a:pt x="11430000" y="69342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86250" cy="6934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3625" y="425450"/>
            <a:ext cx="485902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120" dirty="0"/>
              <a:t>Machine</a:t>
            </a:r>
            <a:r>
              <a:rPr spc="-370" dirty="0"/>
              <a:t> </a:t>
            </a:r>
            <a:r>
              <a:rPr spc="-140" dirty="0"/>
              <a:t>Learning</a:t>
            </a:r>
            <a:r>
              <a:rPr spc="-365" dirty="0"/>
              <a:t> </a:t>
            </a:r>
            <a:r>
              <a:rPr spc="-200" dirty="0"/>
              <a:t>and</a:t>
            </a:r>
            <a:r>
              <a:rPr spc="-365" dirty="0"/>
              <a:t> </a:t>
            </a:r>
            <a:r>
              <a:rPr spc="-50" dirty="0"/>
              <a:t>AI  </a:t>
            </a:r>
            <a:r>
              <a:rPr spc="-210" dirty="0"/>
              <a:t>Chatbo</a:t>
            </a:r>
            <a:r>
              <a:rPr spc="-140" dirty="0"/>
              <a:t>t</a:t>
            </a:r>
            <a:r>
              <a:rPr spc="-365" dirty="0"/>
              <a:t> </a:t>
            </a:r>
            <a:r>
              <a:rPr spc="-105" dirty="0"/>
              <a:t>Training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886324" y="1809750"/>
            <a:ext cx="428625" cy="428625"/>
            <a:chOff x="4886324" y="1809750"/>
            <a:chExt cx="428625" cy="428625"/>
          </a:xfrm>
        </p:grpSpPr>
        <p:sp>
          <p:nvSpPr>
            <p:cNvPr id="7" name="object 7"/>
            <p:cNvSpPr/>
            <p:nvPr/>
          </p:nvSpPr>
          <p:spPr>
            <a:xfrm>
              <a:off x="4886325" y="1809750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376579" y="0"/>
                  </a:moveTo>
                  <a:lnTo>
                    <a:pt x="52044" y="0"/>
                  </a:lnTo>
                  <a:lnTo>
                    <a:pt x="44398" y="1523"/>
                  </a:lnTo>
                  <a:lnTo>
                    <a:pt x="11950" y="23202"/>
                  </a:lnTo>
                  <a:lnTo>
                    <a:pt x="0" y="52042"/>
                  </a:lnTo>
                  <a:lnTo>
                    <a:pt x="0" y="376582"/>
                  </a:lnTo>
                  <a:lnTo>
                    <a:pt x="23202" y="416674"/>
                  </a:lnTo>
                  <a:lnTo>
                    <a:pt x="52042" y="428624"/>
                  </a:lnTo>
                  <a:lnTo>
                    <a:pt x="376581" y="428624"/>
                  </a:lnTo>
                  <a:lnTo>
                    <a:pt x="416673" y="405422"/>
                  </a:lnTo>
                  <a:lnTo>
                    <a:pt x="428624" y="376582"/>
                  </a:lnTo>
                  <a:lnTo>
                    <a:pt x="428624" y="52042"/>
                  </a:lnTo>
                  <a:lnTo>
                    <a:pt x="405421" y="11950"/>
                  </a:lnTo>
                  <a:lnTo>
                    <a:pt x="376579" y="0"/>
                  </a:lnTo>
                  <a:close/>
                </a:path>
              </a:pathLst>
            </a:custGeom>
            <a:solidFill>
              <a:srgbClr val="E5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86312" y="1809762"/>
              <a:ext cx="428625" cy="311785"/>
            </a:xfrm>
            <a:custGeom>
              <a:avLst/>
              <a:gdLst/>
              <a:ahLst/>
              <a:cxnLst/>
              <a:rect l="l" t="t" r="r" b="b"/>
              <a:pathLst>
                <a:path w="428625" h="311785">
                  <a:moveTo>
                    <a:pt x="428625" y="127698"/>
                  </a:moveTo>
                  <a:lnTo>
                    <a:pt x="406654" y="88417"/>
                  </a:lnTo>
                  <a:lnTo>
                    <a:pt x="377571" y="54343"/>
                  </a:lnTo>
                  <a:lnTo>
                    <a:pt x="342290" y="26517"/>
                  </a:lnTo>
                  <a:lnTo>
                    <a:pt x="329704" y="19088"/>
                  </a:lnTo>
                  <a:lnTo>
                    <a:pt x="322922" y="15405"/>
                  </a:lnTo>
                  <a:lnTo>
                    <a:pt x="284200" y="0"/>
                  </a:lnTo>
                  <a:lnTo>
                    <a:pt x="154012" y="0"/>
                  </a:lnTo>
                  <a:lnTo>
                    <a:pt x="148501" y="1638"/>
                  </a:lnTo>
                  <a:lnTo>
                    <a:pt x="137934" y="5346"/>
                  </a:lnTo>
                  <a:lnTo>
                    <a:pt x="128155" y="9347"/>
                  </a:lnTo>
                  <a:lnTo>
                    <a:pt x="127520" y="9601"/>
                  </a:lnTo>
                  <a:lnTo>
                    <a:pt x="126923" y="9880"/>
                  </a:lnTo>
                  <a:lnTo>
                    <a:pt x="117348" y="14351"/>
                  </a:lnTo>
                  <a:lnTo>
                    <a:pt x="79375" y="38125"/>
                  </a:lnTo>
                  <a:lnTo>
                    <a:pt x="46761" y="68859"/>
                  </a:lnTo>
                  <a:lnTo>
                    <a:pt x="20751" y="105371"/>
                  </a:lnTo>
                  <a:lnTo>
                    <a:pt x="2387" y="146240"/>
                  </a:lnTo>
                  <a:lnTo>
                    <a:pt x="0" y="153949"/>
                  </a:lnTo>
                  <a:lnTo>
                    <a:pt x="0" y="284137"/>
                  </a:lnTo>
                  <a:lnTo>
                    <a:pt x="1638" y="289648"/>
                  </a:lnTo>
                  <a:lnTo>
                    <a:pt x="5359" y="300215"/>
                  </a:lnTo>
                  <a:lnTo>
                    <a:pt x="9601" y="310616"/>
                  </a:lnTo>
                  <a:lnTo>
                    <a:pt x="9893" y="311226"/>
                  </a:lnTo>
                  <a:lnTo>
                    <a:pt x="36118" y="299770"/>
                  </a:lnTo>
                  <a:lnTo>
                    <a:pt x="35788" y="299173"/>
                  </a:lnTo>
                  <a:lnTo>
                    <a:pt x="23164" y="261137"/>
                  </a:lnTo>
                  <a:lnTo>
                    <a:pt x="18465" y="222948"/>
                  </a:lnTo>
                  <a:lnTo>
                    <a:pt x="21691" y="184607"/>
                  </a:lnTo>
                  <a:lnTo>
                    <a:pt x="32829" y="146113"/>
                  </a:lnTo>
                  <a:lnTo>
                    <a:pt x="50622" y="111150"/>
                  </a:lnTo>
                  <a:lnTo>
                    <a:pt x="74930" y="80391"/>
                  </a:lnTo>
                  <a:lnTo>
                    <a:pt x="104736" y="54902"/>
                  </a:lnTo>
                  <a:lnTo>
                    <a:pt x="138976" y="35788"/>
                  </a:lnTo>
                  <a:lnTo>
                    <a:pt x="139611" y="35547"/>
                  </a:lnTo>
                  <a:lnTo>
                    <a:pt x="157416" y="28765"/>
                  </a:lnTo>
                  <a:lnTo>
                    <a:pt x="176263" y="23647"/>
                  </a:lnTo>
                  <a:lnTo>
                    <a:pt x="195529" y="20408"/>
                  </a:lnTo>
                  <a:lnTo>
                    <a:pt x="215214" y="19088"/>
                  </a:lnTo>
                  <a:lnTo>
                    <a:pt x="234937" y="19646"/>
                  </a:lnTo>
                  <a:lnTo>
                    <a:pt x="273342" y="26517"/>
                  </a:lnTo>
                  <a:lnTo>
                    <a:pt x="327863" y="50787"/>
                  </a:lnTo>
                  <a:lnTo>
                    <a:pt x="358190" y="74472"/>
                  </a:lnTo>
                  <a:lnTo>
                    <a:pt x="383032" y="103860"/>
                  </a:lnTo>
                  <a:lnTo>
                    <a:pt x="402361" y="138976"/>
                  </a:lnTo>
                  <a:lnTo>
                    <a:pt x="402577" y="139611"/>
                  </a:lnTo>
                  <a:lnTo>
                    <a:pt x="428625" y="128219"/>
                  </a:lnTo>
                  <a:lnTo>
                    <a:pt x="428625" y="127698"/>
                  </a:lnTo>
                  <a:close/>
                </a:path>
              </a:pathLst>
            </a:custGeom>
            <a:solidFill>
              <a:srgbClr val="CAC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6924" y="1938705"/>
              <a:ext cx="185953" cy="17881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873625" y="2373312"/>
            <a:ext cx="2842260" cy="1474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95" dirty="0">
                <a:solidFill>
                  <a:srgbClr val="262424"/>
                </a:solidFill>
                <a:latin typeface="Verdana"/>
                <a:cs typeface="Verdana"/>
              </a:rPr>
              <a:t>Data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60" dirty="0">
                <a:solidFill>
                  <a:srgbClr val="262424"/>
                </a:solidFill>
                <a:latin typeface="Verdana"/>
                <a:cs typeface="Verdana"/>
              </a:rPr>
              <a:t>Collection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2700"/>
              </a:lnSpc>
              <a:spcBef>
                <a:spcPts val="790"/>
              </a:spcBef>
            </a:pP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Gather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di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verse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set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co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ersational 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data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ain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chatbot's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language 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understanding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generation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capabilities.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0382" y="1836534"/>
            <a:ext cx="429895" cy="375285"/>
          </a:xfrm>
          <a:custGeom>
            <a:avLst/>
            <a:gdLst/>
            <a:ahLst/>
            <a:cxnLst/>
            <a:rect l="l" t="t" r="r" b="b"/>
            <a:pathLst>
              <a:path w="429895" h="375285">
                <a:moveTo>
                  <a:pt x="215404" y="0"/>
                </a:moveTo>
                <a:lnTo>
                  <a:pt x="166236" y="4602"/>
                </a:lnTo>
                <a:lnTo>
                  <a:pt x="121115" y="17710"/>
                </a:lnTo>
                <a:lnTo>
                  <a:pt x="81324" y="38275"/>
                </a:lnTo>
                <a:lnTo>
                  <a:pt x="48145" y="65249"/>
                </a:lnTo>
                <a:lnTo>
                  <a:pt x="22859" y="97581"/>
                </a:lnTo>
                <a:lnTo>
                  <a:pt x="6747" y="134224"/>
                </a:lnTo>
                <a:lnTo>
                  <a:pt x="1092" y="174129"/>
                </a:lnTo>
                <a:lnTo>
                  <a:pt x="4020" y="202419"/>
                </a:lnTo>
                <a:lnTo>
                  <a:pt x="12215" y="228715"/>
                </a:lnTo>
                <a:lnTo>
                  <a:pt x="24789" y="252937"/>
                </a:lnTo>
                <a:lnTo>
                  <a:pt x="40855" y="275005"/>
                </a:lnTo>
                <a:lnTo>
                  <a:pt x="40944" y="275183"/>
                </a:lnTo>
                <a:lnTo>
                  <a:pt x="29723" y="315476"/>
                </a:lnTo>
                <a:lnTo>
                  <a:pt x="4940" y="352285"/>
                </a:lnTo>
                <a:lnTo>
                  <a:pt x="1181" y="356133"/>
                </a:lnTo>
                <a:lnTo>
                  <a:pt x="0" y="361911"/>
                </a:lnTo>
                <a:lnTo>
                  <a:pt x="4191" y="371792"/>
                </a:lnTo>
                <a:lnTo>
                  <a:pt x="9042" y="375056"/>
                </a:lnTo>
                <a:lnTo>
                  <a:pt x="14490" y="375056"/>
                </a:lnTo>
                <a:lnTo>
                  <a:pt x="67031" y="365090"/>
                </a:lnTo>
                <a:lnTo>
                  <a:pt x="106084" y="347164"/>
                </a:lnTo>
                <a:lnTo>
                  <a:pt x="107050" y="346583"/>
                </a:lnTo>
                <a:lnTo>
                  <a:pt x="77444" y="346583"/>
                </a:lnTo>
                <a:lnTo>
                  <a:pt x="76277" y="343903"/>
                </a:lnTo>
                <a:lnTo>
                  <a:pt x="44704" y="343903"/>
                </a:lnTo>
                <a:lnTo>
                  <a:pt x="45123" y="343242"/>
                </a:lnTo>
                <a:lnTo>
                  <a:pt x="45631" y="342493"/>
                </a:lnTo>
                <a:lnTo>
                  <a:pt x="54094" y="326522"/>
                </a:lnTo>
                <a:lnTo>
                  <a:pt x="60321" y="310795"/>
                </a:lnTo>
                <a:lnTo>
                  <a:pt x="64791" y="294566"/>
                </a:lnTo>
                <a:lnTo>
                  <a:pt x="67564" y="277850"/>
                </a:lnTo>
                <a:lnTo>
                  <a:pt x="68402" y="270230"/>
                </a:lnTo>
                <a:lnTo>
                  <a:pt x="65722" y="263118"/>
                </a:lnTo>
                <a:lnTo>
                  <a:pt x="61366" y="257848"/>
                </a:lnTo>
                <a:lnTo>
                  <a:pt x="47480" y="238752"/>
                </a:lnTo>
                <a:lnTo>
                  <a:pt x="36930" y="218408"/>
                </a:lnTo>
                <a:lnTo>
                  <a:pt x="30225" y="196854"/>
                </a:lnTo>
                <a:lnTo>
                  <a:pt x="27876" y="174129"/>
                </a:lnTo>
                <a:lnTo>
                  <a:pt x="34198" y="136647"/>
                </a:lnTo>
                <a:lnTo>
                  <a:pt x="52274" y="101924"/>
                </a:lnTo>
                <a:lnTo>
                  <a:pt x="80768" y="71769"/>
                </a:lnTo>
                <a:lnTo>
                  <a:pt x="118345" y="47990"/>
                </a:lnTo>
                <a:lnTo>
                  <a:pt x="163669" y="32396"/>
                </a:lnTo>
                <a:lnTo>
                  <a:pt x="215404" y="26797"/>
                </a:lnTo>
                <a:lnTo>
                  <a:pt x="327274" y="26797"/>
                </a:lnTo>
                <a:lnTo>
                  <a:pt x="309693" y="17710"/>
                </a:lnTo>
                <a:lnTo>
                  <a:pt x="264573" y="4602"/>
                </a:lnTo>
                <a:lnTo>
                  <a:pt x="215404" y="0"/>
                </a:lnTo>
                <a:close/>
              </a:path>
              <a:path w="429895" h="375285">
                <a:moveTo>
                  <a:pt x="300577" y="333197"/>
                </a:moveTo>
                <a:lnTo>
                  <a:pt x="128346" y="333197"/>
                </a:lnTo>
                <a:lnTo>
                  <a:pt x="128511" y="333273"/>
                </a:lnTo>
                <a:lnTo>
                  <a:pt x="149728" y="339594"/>
                </a:lnTo>
                <a:lnTo>
                  <a:pt x="171110" y="344281"/>
                </a:lnTo>
                <a:lnTo>
                  <a:pt x="193033" y="347235"/>
                </a:lnTo>
                <a:lnTo>
                  <a:pt x="215404" y="348259"/>
                </a:lnTo>
                <a:lnTo>
                  <a:pt x="264573" y="343656"/>
                </a:lnTo>
                <a:lnTo>
                  <a:pt x="300577" y="333197"/>
                </a:lnTo>
                <a:close/>
              </a:path>
              <a:path w="429895" h="375285">
                <a:moveTo>
                  <a:pt x="130766" y="306514"/>
                </a:moveTo>
                <a:lnTo>
                  <a:pt x="124417" y="306695"/>
                </a:lnTo>
                <a:lnTo>
                  <a:pt x="118270" y="308319"/>
                </a:lnTo>
                <a:lnTo>
                  <a:pt x="112598" y="311340"/>
                </a:lnTo>
                <a:lnTo>
                  <a:pt x="102831" y="317837"/>
                </a:lnTo>
                <a:lnTo>
                  <a:pt x="92846" y="323851"/>
                </a:lnTo>
                <a:lnTo>
                  <a:pt x="82608" y="329344"/>
                </a:lnTo>
                <a:lnTo>
                  <a:pt x="72085" y="334276"/>
                </a:lnTo>
                <a:lnTo>
                  <a:pt x="77444" y="346583"/>
                </a:lnTo>
                <a:lnTo>
                  <a:pt x="107050" y="346583"/>
                </a:lnTo>
                <a:lnTo>
                  <a:pt x="117167" y="340494"/>
                </a:lnTo>
                <a:lnTo>
                  <a:pt x="127927" y="333362"/>
                </a:lnTo>
                <a:lnTo>
                  <a:pt x="128092" y="333273"/>
                </a:lnTo>
                <a:lnTo>
                  <a:pt x="128346" y="333197"/>
                </a:lnTo>
                <a:lnTo>
                  <a:pt x="300577" y="333197"/>
                </a:lnTo>
                <a:lnTo>
                  <a:pt x="309693" y="330548"/>
                </a:lnTo>
                <a:lnTo>
                  <a:pt x="327250" y="321475"/>
                </a:lnTo>
                <a:lnTo>
                  <a:pt x="215404" y="321475"/>
                </a:lnTo>
                <a:lnTo>
                  <a:pt x="195463" y="320567"/>
                </a:lnTo>
                <a:lnTo>
                  <a:pt x="175787" y="317915"/>
                </a:lnTo>
                <a:lnTo>
                  <a:pt x="156329" y="313631"/>
                </a:lnTo>
                <a:lnTo>
                  <a:pt x="137045" y="307822"/>
                </a:lnTo>
                <a:lnTo>
                  <a:pt x="130766" y="306514"/>
                </a:lnTo>
                <a:close/>
              </a:path>
              <a:path w="429895" h="375285">
                <a:moveTo>
                  <a:pt x="72085" y="334276"/>
                </a:moveTo>
                <a:lnTo>
                  <a:pt x="65406" y="337031"/>
                </a:lnTo>
                <a:lnTo>
                  <a:pt x="58585" y="339594"/>
                </a:lnTo>
                <a:lnTo>
                  <a:pt x="51668" y="341906"/>
                </a:lnTo>
                <a:lnTo>
                  <a:pt x="44704" y="343903"/>
                </a:lnTo>
                <a:lnTo>
                  <a:pt x="76277" y="343903"/>
                </a:lnTo>
                <a:lnTo>
                  <a:pt x="72085" y="334276"/>
                </a:lnTo>
                <a:close/>
              </a:path>
              <a:path w="429895" h="375285">
                <a:moveTo>
                  <a:pt x="327274" y="26797"/>
                </a:moveTo>
                <a:lnTo>
                  <a:pt x="215404" y="26797"/>
                </a:lnTo>
                <a:lnTo>
                  <a:pt x="267139" y="32396"/>
                </a:lnTo>
                <a:lnTo>
                  <a:pt x="312463" y="47990"/>
                </a:lnTo>
                <a:lnTo>
                  <a:pt x="350040" y="71769"/>
                </a:lnTo>
                <a:lnTo>
                  <a:pt x="378534" y="101924"/>
                </a:lnTo>
                <a:lnTo>
                  <a:pt x="396610" y="136647"/>
                </a:lnTo>
                <a:lnTo>
                  <a:pt x="402932" y="174129"/>
                </a:lnTo>
                <a:lnTo>
                  <a:pt x="396610" y="211612"/>
                </a:lnTo>
                <a:lnTo>
                  <a:pt x="378534" y="246338"/>
                </a:lnTo>
                <a:lnTo>
                  <a:pt x="350040" y="276496"/>
                </a:lnTo>
                <a:lnTo>
                  <a:pt x="312463" y="300278"/>
                </a:lnTo>
                <a:lnTo>
                  <a:pt x="267139" y="315874"/>
                </a:lnTo>
                <a:lnTo>
                  <a:pt x="215404" y="321475"/>
                </a:lnTo>
                <a:lnTo>
                  <a:pt x="327250" y="321475"/>
                </a:lnTo>
                <a:lnTo>
                  <a:pt x="382663" y="283010"/>
                </a:lnTo>
                <a:lnTo>
                  <a:pt x="407950" y="250677"/>
                </a:lnTo>
                <a:lnTo>
                  <a:pt x="424061" y="214034"/>
                </a:lnTo>
                <a:lnTo>
                  <a:pt x="429717" y="174129"/>
                </a:lnTo>
                <a:lnTo>
                  <a:pt x="424061" y="134224"/>
                </a:lnTo>
                <a:lnTo>
                  <a:pt x="407950" y="97581"/>
                </a:lnTo>
                <a:lnTo>
                  <a:pt x="382663" y="65249"/>
                </a:lnTo>
                <a:lnTo>
                  <a:pt x="349484" y="38275"/>
                </a:lnTo>
                <a:lnTo>
                  <a:pt x="327274" y="26797"/>
                </a:lnTo>
                <a:close/>
              </a:path>
            </a:pathLst>
          </a:custGeom>
          <a:solidFill>
            <a:srgbClr val="6F6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74012" y="2373312"/>
            <a:ext cx="2525395" cy="1474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solidFill>
                  <a:srgbClr val="262424"/>
                </a:solidFill>
                <a:latin typeface="Verdana"/>
                <a:cs typeface="Verdana"/>
              </a:rPr>
              <a:t>Mode</a:t>
            </a:r>
            <a:r>
              <a:rPr sz="1650" spc="-15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40" dirty="0">
                <a:solidFill>
                  <a:srgbClr val="262424"/>
                </a:solidFill>
                <a:latin typeface="Verdana"/>
                <a:cs typeface="Verdana"/>
              </a:rPr>
              <a:t>Training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2700"/>
              </a:lnSpc>
              <a:spcBef>
                <a:spcPts val="790"/>
              </a:spcBef>
            </a:pP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Apply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advanced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machine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learning  algorithms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aining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data, 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enabling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chatbot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learn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and 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impr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ove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its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responses.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86324" y="4391025"/>
            <a:ext cx="428625" cy="428625"/>
            <a:chOff x="4886324" y="4391025"/>
            <a:chExt cx="428625" cy="428625"/>
          </a:xfrm>
        </p:grpSpPr>
        <p:sp>
          <p:nvSpPr>
            <p:cNvPr id="14" name="object 14"/>
            <p:cNvSpPr/>
            <p:nvPr/>
          </p:nvSpPr>
          <p:spPr>
            <a:xfrm>
              <a:off x="4886325" y="4391025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376579" y="0"/>
                  </a:moveTo>
                  <a:lnTo>
                    <a:pt x="52044" y="0"/>
                  </a:lnTo>
                  <a:lnTo>
                    <a:pt x="44398" y="1523"/>
                  </a:lnTo>
                  <a:lnTo>
                    <a:pt x="11950" y="23202"/>
                  </a:lnTo>
                  <a:lnTo>
                    <a:pt x="0" y="52042"/>
                  </a:lnTo>
                  <a:lnTo>
                    <a:pt x="0" y="376582"/>
                  </a:lnTo>
                  <a:lnTo>
                    <a:pt x="23202" y="416674"/>
                  </a:lnTo>
                  <a:lnTo>
                    <a:pt x="52043" y="428624"/>
                  </a:lnTo>
                  <a:lnTo>
                    <a:pt x="376580" y="428624"/>
                  </a:lnTo>
                  <a:lnTo>
                    <a:pt x="416673" y="405422"/>
                  </a:lnTo>
                  <a:lnTo>
                    <a:pt x="428624" y="376582"/>
                  </a:lnTo>
                  <a:lnTo>
                    <a:pt x="428624" y="52042"/>
                  </a:lnTo>
                  <a:lnTo>
                    <a:pt x="405421" y="11950"/>
                  </a:lnTo>
                  <a:lnTo>
                    <a:pt x="376579" y="0"/>
                  </a:lnTo>
                  <a:close/>
                </a:path>
              </a:pathLst>
            </a:custGeom>
            <a:solidFill>
              <a:srgbClr val="E5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86312" y="4391037"/>
              <a:ext cx="428625" cy="311785"/>
            </a:xfrm>
            <a:custGeom>
              <a:avLst/>
              <a:gdLst/>
              <a:ahLst/>
              <a:cxnLst/>
              <a:rect l="l" t="t" r="r" b="b"/>
              <a:pathLst>
                <a:path w="428625" h="311785">
                  <a:moveTo>
                    <a:pt x="428625" y="127698"/>
                  </a:moveTo>
                  <a:lnTo>
                    <a:pt x="406654" y="88417"/>
                  </a:lnTo>
                  <a:lnTo>
                    <a:pt x="377571" y="54343"/>
                  </a:lnTo>
                  <a:lnTo>
                    <a:pt x="342290" y="26517"/>
                  </a:lnTo>
                  <a:lnTo>
                    <a:pt x="329704" y="19088"/>
                  </a:lnTo>
                  <a:lnTo>
                    <a:pt x="322922" y="15405"/>
                  </a:lnTo>
                  <a:lnTo>
                    <a:pt x="284200" y="0"/>
                  </a:lnTo>
                  <a:lnTo>
                    <a:pt x="154012" y="0"/>
                  </a:lnTo>
                  <a:lnTo>
                    <a:pt x="148501" y="1638"/>
                  </a:lnTo>
                  <a:lnTo>
                    <a:pt x="137934" y="5346"/>
                  </a:lnTo>
                  <a:lnTo>
                    <a:pt x="128155" y="9347"/>
                  </a:lnTo>
                  <a:lnTo>
                    <a:pt x="127520" y="9601"/>
                  </a:lnTo>
                  <a:lnTo>
                    <a:pt x="126923" y="9880"/>
                  </a:lnTo>
                  <a:lnTo>
                    <a:pt x="117348" y="14351"/>
                  </a:lnTo>
                  <a:lnTo>
                    <a:pt x="79375" y="38125"/>
                  </a:lnTo>
                  <a:lnTo>
                    <a:pt x="46761" y="68859"/>
                  </a:lnTo>
                  <a:lnTo>
                    <a:pt x="20751" y="105371"/>
                  </a:lnTo>
                  <a:lnTo>
                    <a:pt x="2387" y="146240"/>
                  </a:lnTo>
                  <a:lnTo>
                    <a:pt x="0" y="153949"/>
                  </a:lnTo>
                  <a:lnTo>
                    <a:pt x="0" y="284137"/>
                  </a:lnTo>
                  <a:lnTo>
                    <a:pt x="1638" y="289648"/>
                  </a:lnTo>
                  <a:lnTo>
                    <a:pt x="5359" y="300215"/>
                  </a:lnTo>
                  <a:lnTo>
                    <a:pt x="9601" y="310616"/>
                  </a:lnTo>
                  <a:lnTo>
                    <a:pt x="9893" y="311226"/>
                  </a:lnTo>
                  <a:lnTo>
                    <a:pt x="36093" y="299783"/>
                  </a:lnTo>
                  <a:lnTo>
                    <a:pt x="35788" y="299173"/>
                  </a:lnTo>
                  <a:lnTo>
                    <a:pt x="28778" y="280733"/>
                  </a:lnTo>
                  <a:lnTo>
                    <a:pt x="23647" y="261886"/>
                  </a:lnTo>
                  <a:lnTo>
                    <a:pt x="20421" y="242620"/>
                  </a:lnTo>
                  <a:lnTo>
                    <a:pt x="19088" y="222935"/>
                  </a:lnTo>
                  <a:lnTo>
                    <a:pt x="19672" y="203212"/>
                  </a:lnTo>
                  <a:lnTo>
                    <a:pt x="26530" y="164807"/>
                  </a:lnTo>
                  <a:lnTo>
                    <a:pt x="40906" y="128104"/>
                  </a:lnTo>
                  <a:lnTo>
                    <a:pt x="61963" y="95250"/>
                  </a:lnTo>
                  <a:lnTo>
                    <a:pt x="89281" y="66840"/>
                  </a:lnTo>
                  <a:lnTo>
                    <a:pt x="121310" y="44538"/>
                  </a:lnTo>
                  <a:lnTo>
                    <a:pt x="139611" y="35547"/>
                  </a:lnTo>
                  <a:lnTo>
                    <a:pt x="157416" y="28765"/>
                  </a:lnTo>
                  <a:lnTo>
                    <a:pt x="176263" y="23647"/>
                  </a:lnTo>
                  <a:lnTo>
                    <a:pt x="195529" y="20408"/>
                  </a:lnTo>
                  <a:lnTo>
                    <a:pt x="215214" y="19088"/>
                  </a:lnTo>
                  <a:lnTo>
                    <a:pt x="234937" y="19646"/>
                  </a:lnTo>
                  <a:lnTo>
                    <a:pt x="273342" y="26517"/>
                  </a:lnTo>
                  <a:lnTo>
                    <a:pt x="327863" y="50787"/>
                  </a:lnTo>
                  <a:lnTo>
                    <a:pt x="358190" y="74472"/>
                  </a:lnTo>
                  <a:lnTo>
                    <a:pt x="383032" y="103860"/>
                  </a:lnTo>
                  <a:lnTo>
                    <a:pt x="402361" y="138976"/>
                  </a:lnTo>
                  <a:lnTo>
                    <a:pt x="402577" y="139598"/>
                  </a:lnTo>
                  <a:lnTo>
                    <a:pt x="428625" y="128219"/>
                  </a:lnTo>
                  <a:lnTo>
                    <a:pt x="428625" y="127698"/>
                  </a:lnTo>
                  <a:close/>
                </a:path>
              </a:pathLst>
            </a:custGeom>
            <a:solidFill>
              <a:srgbClr val="CAC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6924" y="4519980"/>
              <a:ext cx="185953" cy="17881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873625" y="4954587"/>
            <a:ext cx="2757805" cy="1474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65" dirty="0">
                <a:solidFill>
                  <a:srgbClr val="262424"/>
                </a:solidFill>
                <a:latin typeface="Verdana"/>
                <a:cs typeface="Verdana"/>
              </a:rPr>
              <a:t>Evaluatio</a:t>
            </a:r>
            <a:r>
              <a:rPr sz="1650" spc="-70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8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75" dirty="0">
                <a:solidFill>
                  <a:srgbClr val="262424"/>
                </a:solidFill>
                <a:latin typeface="Verdana"/>
                <a:cs typeface="Verdana"/>
              </a:rPr>
              <a:t>Refinement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2700"/>
              </a:lnSpc>
              <a:spcBef>
                <a:spcPts val="790"/>
              </a:spcBef>
            </a:pP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Continuously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test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chatbot's 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performance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refine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model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 </a:t>
            </a:r>
            <a:r>
              <a:rPr sz="1350" spc="-409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ensure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high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accu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acy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 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satisfaction.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991474" y="4391025"/>
            <a:ext cx="428625" cy="428625"/>
            <a:chOff x="7991474" y="4391025"/>
            <a:chExt cx="428625" cy="428625"/>
          </a:xfrm>
        </p:grpSpPr>
        <p:sp>
          <p:nvSpPr>
            <p:cNvPr id="19" name="object 19"/>
            <p:cNvSpPr/>
            <p:nvPr/>
          </p:nvSpPr>
          <p:spPr>
            <a:xfrm>
              <a:off x="7991474" y="4391025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376579" y="0"/>
                  </a:moveTo>
                  <a:lnTo>
                    <a:pt x="52043" y="0"/>
                  </a:lnTo>
                  <a:lnTo>
                    <a:pt x="44398" y="1523"/>
                  </a:lnTo>
                  <a:lnTo>
                    <a:pt x="11950" y="23202"/>
                  </a:lnTo>
                  <a:lnTo>
                    <a:pt x="0" y="52041"/>
                  </a:lnTo>
                  <a:lnTo>
                    <a:pt x="0" y="376583"/>
                  </a:lnTo>
                  <a:lnTo>
                    <a:pt x="23202" y="416674"/>
                  </a:lnTo>
                  <a:lnTo>
                    <a:pt x="52043" y="428624"/>
                  </a:lnTo>
                  <a:lnTo>
                    <a:pt x="376580" y="428624"/>
                  </a:lnTo>
                  <a:lnTo>
                    <a:pt x="416673" y="405422"/>
                  </a:lnTo>
                  <a:lnTo>
                    <a:pt x="428623" y="376583"/>
                  </a:lnTo>
                  <a:lnTo>
                    <a:pt x="428623" y="52041"/>
                  </a:lnTo>
                  <a:lnTo>
                    <a:pt x="405421" y="11950"/>
                  </a:lnTo>
                  <a:lnTo>
                    <a:pt x="376579" y="0"/>
                  </a:lnTo>
                  <a:close/>
                </a:path>
              </a:pathLst>
            </a:custGeom>
            <a:solidFill>
              <a:srgbClr val="E5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91462" y="4391037"/>
              <a:ext cx="428625" cy="311785"/>
            </a:xfrm>
            <a:custGeom>
              <a:avLst/>
              <a:gdLst/>
              <a:ahLst/>
              <a:cxnLst/>
              <a:rect l="l" t="t" r="r" b="b"/>
              <a:pathLst>
                <a:path w="428625" h="311785">
                  <a:moveTo>
                    <a:pt x="428625" y="127698"/>
                  </a:moveTo>
                  <a:lnTo>
                    <a:pt x="406654" y="88417"/>
                  </a:lnTo>
                  <a:lnTo>
                    <a:pt x="377571" y="54343"/>
                  </a:lnTo>
                  <a:lnTo>
                    <a:pt x="342290" y="26517"/>
                  </a:lnTo>
                  <a:lnTo>
                    <a:pt x="329704" y="19088"/>
                  </a:lnTo>
                  <a:lnTo>
                    <a:pt x="322922" y="15405"/>
                  </a:lnTo>
                  <a:lnTo>
                    <a:pt x="284200" y="0"/>
                  </a:lnTo>
                  <a:lnTo>
                    <a:pt x="154012" y="0"/>
                  </a:lnTo>
                  <a:lnTo>
                    <a:pt x="148501" y="1638"/>
                  </a:lnTo>
                  <a:lnTo>
                    <a:pt x="137934" y="5346"/>
                  </a:lnTo>
                  <a:lnTo>
                    <a:pt x="128155" y="9347"/>
                  </a:lnTo>
                  <a:lnTo>
                    <a:pt x="127520" y="9601"/>
                  </a:lnTo>
                  <a:lnTo>
                    <a:pt x="126923" y="9880"/>
                  </a:lnTo>
                  <a:lnTo>
                    <a:pt x="117348" y="14351"/>
                  </a:lnTo>
                  <a:lnTo>
                    <a:pt x="79375" y="38125"/>
                  </a:lnTo>
                  <a:lnTo>
                    <a:pt x="46761" y="68859"/>
                  </a:lnTo>
                  <a:lnTo>
                    <a:pt x="20751" y="105371"/>
                  </a:lnTo>
                  <a:lnTo>
                    <a:pt x="2387" y="146240"/>
                  </a:lnTo>
                  <a:lnTo>
                    <a:pt x="0" y="153949"/>
                  </a:lnTo>
                  <a:lnTo>
                    <a:pt x="0" y="284137"/>
                  </a:lnTo>
                  <a:lnTo>
                    <a:pt x="1638" y="289648"/>
                  </a:lnTo>
                  <a:lnTo>
                    <a:pt x="5359" y="300215"/>
                  </a:lnTo>
                  <a:lnTo>
                    <a:pt x="9601" y="310616"/>
                  </a:lnTo>
                  <a:lnTo>
                    <a:pt x="9893" y="311226"/>
                  </a:lnTo>
                  <a:lnTo>
                    <a:pt x="36093" y="299783"/>
                  </a:lnTo>
                  <a:lnTo>
                    <a:pt x="35788" y="299173"/>
                  </a:lnTo>
                  <a:lnTo>
                    <a:pt x="28778" y="280733"/>
                  </a:lnTo>
                  <a:lnTo>
                    <a:pt x="23647" y="261886"/>
                  </a:lnTo>
                  <a:lnTo>
                    <a:pt x="20421" y="242620"/>
                  </a:lnTo>
                  <a:lnTo>
                    <a:pt x="19088" y="222935"/>
                  </a:lnTo>
                  <a:lnTo>
                    <a:pt x="19659" y="203212"/>
                  </a:lnTo>
                  <a:lnTo>
                    <a:pt x="26530" y="164807"/>
                  </a:lnTo>
                  <a:lnTo>
                    <a:pt x="40906" y="128104"/>
                  </a:lnTo>
                  <a:lnTo>
                    <a:pt x="61963" y="95250"/>
                  </a:lnTo>
                  <a:lnTo>
                    <a:pt x="89281" y="66840"/>
                  </a:lnTo>
                  <a:lnTo>
                    <a:pt x="121310" y="44538"/>
                  </a:lnTo>
                  <a:lnTo>
                    <a:pt x="139611" y="35547"/>
                  </a:lnTo>
                  <a:lnTo>
                    <a:pt x="157416" y="28765"/>
                  </a:lnTo>
                  <a:lnTo>
                    <a:pt x="176263" y="23647"/>
                  </a:lnTo>
                  <a:lnTo>
                    <a:pt x="195529" y="20408"/>
                  </a:lnTo>
                  <a:lnTo>
                    <a:pt x="215214" y="19088"/>
                  </a:lnTo>
                  <a:lnTo>
                    <a:pt x="234937" y="19646"/>
                  </a:lnTo>
                  <a:lnTo>
                    <a:pt x="273342" y="26517"/>
                  </a:lnTo>
                  <a:lnTo>
                    <a:pt x="310045" y="40894"/>
                  </a:lnTo>
                  <a:lnTo>
                    <a:pt x="342900" y="61950"/>
                  </a:lnTo>
                  <a:lnTo>
                    <a:pt x="371297" y="89268"/>
                  </a:lnTo>
                  <a:lnTo>
                    <a:pt x="393598" y="121297"/>
                  </a:lnTo>
                  <a:lnTo>
                    <a:pt x="402602" y="139598"/>
                  </a:lnTo>
                  <a:lnTo>
                    <a:pt x="428625" y="128219"/>
                  </a:lnTo>
                  <a:lnTo>
                    <a:pt x="428625" y="127698"/>
                  </a:lnTo>
                  <a:close/>
                </a:path>
              </a:pathLst>
            </a:custGeom>
            <a:solidFill>
              <a:srgbClr val="CAC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12074" y="4519980"/>
              <a:ext cx="185953" cy="17881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974012" y="4954587"/>
            <a:ext cx="2806700" cy="1474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5" dirty="0">
                <a:solidFill>
                  <a:srgbClr val="262424"/>
                </a:solidFill>
                <a:latin typeface="Verdana"/>
                <a:cs typeface="Verdana"/>
              </a:rPr>
              <a:t>Deployment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2700"/>
              </a:lnSpc>
              <a:spcBef>
                <a:spcPts val="790"/>
              </a:spcBef>
            </a:pP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Integ</a:t>
            </a:r>
            <a:r>
              <a:rPr sz="1350" spc="-4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ate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ained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chatbot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into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the  target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platform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262424"/>
                </a:solidFill>
                <a:latin typeface="Tahoma"/>
                <a:cs typeface="Tahoma"/>
              </a:rPr>
              <a:t>or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application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to 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pr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vide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intelligent,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co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ersational  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assistance.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5532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553200"/>
          </a:xfrm>
          <a:custGeom>
            <a:avLst/>
            <a:gdLst/>
            <a:ahLst/>
            <a:cxnLst/>
            <a:rect l="l" t="t" r="r" b="b"/>
            <a:pathLst>
              <a:path w="11430000" h="6553200">
                <a:moveTo>
                  <a:pt x="11430000" y="0"/>
                </a:moveTo>
                <a:lnTo>
                  <a:pt x="0" y="0"/>
                </a:lnTo>
                <a:lnTo>
                  <a:pt x="0" y="6553200"/>
                </a:lnTo>
                <a:lnTo>
                  <a:pt x="11430000" y="65532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86250" cy="6819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3625" y="425450"/>
            <a:ext cx="474091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175" dirty="0"/>
              <a:t>Designin</a:t>
            </a:r>
            <a:r>
              <a:rPr spc="-200" dirty="0"/>
              <a:t>g</a:t>
            </a:r>
            <a:r>
              <a:rPr spc="-365" dirty="0"/>
              <a:t> </a:t>
            </a:r>
            <a:r>
              <a:rPr spc="-220" dirty="0"/>
              <a:t>an</a:t>
            </a:r>
            <a:r>
              <a:rPr spc="-365" dirty="0"/>
              <a:t> </a:t>
            </a:r>
            <a:r>
              <a:rPr spc="-180" dirty="0"/>
              <a:t>Engaging  </a:t>
            </a:r>
            <a:r>
              <a:rPr spc="-210" dirty="0"/>
              <a:t>Chatbo</a:t>
            </a:r>
            <a:r>
              <a:rPr spc="-140" dirty="0"/>
              <a:t>t</a:t>
            </a:r>
            <a:r>
              <a:rPr spc="-365" dirty="0"/>
              <a:t> </a:t>
            </a:r>
            <a:r>
              <a:rPr spc="-170" dirty="0"/>
              <a:t>Use</a:t>
            </a:r>
            <a:r>
              <a:rPr spc="-114" dirty="0"/>
              <a:t>r</a:t>
            </a:r>
            <a:r>
              <a:rPr spc="-370" dirty="0"/>
              <a:t> </a:t>
            </a:r>
            <a:r>
              <a:rPr spc="-185" dirty="0"/>
              <a:t>Experience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880927" y="1794827"/>
            <a:ext cx="868044" cy="1382395"/>
            <a:chOff x="4880927" y="1794827"/>
            <a:chExt cx="868044" cy="1382395"/>
          </a:xfrm>
        </p:grpSpPr>
        <p:sp>
          <p:nvSpPr>
            <p:cNvPr id="7" name="object 7"/>
            <p:cNvSpPr/>
            <p:nvPr/>
          </p:nvSpPr>
          <p:spPr>
            <a:xfrm>
              <a:off x="4886325" y="1800224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86325" y="1800224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150"/>
                  </a:move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1071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6890" y="2292350"/>
            <a:ext cx="1365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405" dirty="0">
                <a:solidFill>
                  <a:srgbClr val="262424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8055" y="1935162"/>
            <a:ext cx="23577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5" dirty="0">
                <a:solidFill>
                  <a:srgbClr val="262424"/>
                </a:solidFill>
                <a:latin typeface="Verdana"/>
                <a:cs typeface="Verdana"/>
              </a:rPr>
              <a:t>Conversationa</a:t>
            </a:r>
            <a:r>
              <a:rPr sz="1650" spc="-40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85" dirty="0">
                <a:solidFill>
                  <a:srgbClr val="262424"/>
                </a:solidFill>
                <a:latin typeface="Verdana"/>
                <a:cs typeface="Verdana"/>
              </a:rPr>
              <a:t>Interface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8055" y="2288539"/>
            <a:ext cx="477774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Develop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natural,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human-like</a:t>
            </a:r>
            <a:r>
              <a:rPr sz="1350" spc="-15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dialogue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flow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that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makes</a:t>
            </a:r>
            <a:r>
              <a:rPr sz="1350" spc="-15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 </a:t>
            </a:r>
            <a:r>
              <a:rPr sz="1350" spc="-40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feel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comfortable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understood.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80927" y="3166427"/>
            <a:ext cx="868044" cy="1382395"/>
            <a:chOff x="4880927" y="3166427"/>
            <a:chExt cx="868044" cy="1382395"/>
          </a:xfrm>
        </p:grpSpPr>
        <p:sp>
          <p:nvSpPr>
            <p:cNvPr id="13" name="object 13"/>
            <p:cNvSpPr/>
            <p:nvPr/>
          </p:nvSpPr>
          <p:spPr>
            <a:xfrm>
              <a:off x="4886325" y="3171824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6325" y="3171824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150"/>
                  </a:move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1071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30367" y="3663950"/>
            <a:ext cx="1695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45" dirty="0">
                <a:solidFill>
                  <a:srgbClr val="262424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88052" y="3306762"/>
            <a:ext cx="4394835" cy="931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65" dirty="0">
                <a:solidFill>
                  <a:srgbClr val="262424"/>
                </a:solidFill>
                <a:latin typeface="Verdana"/>
                <a:cs typeface="Verdana"/>
              </a:rPr>
              <a:t>Personalization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4300"/>
              </a:lnSpc>
              <a:spcBef>
                <a:spcPts val="765"/>
              </a:spcBef>
            </a:pP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Tailor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chatbot's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personality,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Tahoma"/>
                <a:cs typeface="Tahoma"/>
              </a:rPr>
              <a:t>language,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responses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 </a:t>
            </a:r>
            <a:r>
              <a:rPr sz="1350" spc="-40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match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user's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preferences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needs.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80967" y="4538067"/>
            <a:ext cx="868044" cy="1547495"/>
            <a:chOff x="4880967" y="4538067"/>
            <a:chExt cx="868044" cy="1547495"/>
          </a:xfrm>
        </p:grpSpPr>
        <p:sp>
          <p:nvSpPr>
            <p:cNvPr id="18" name="object 18"/>
            <p:cNvSpPr/>
            <p:nvPr/>
          </p:nvSpPr>
          <p:spPr>
            <a:xfrm>
              <a:off x="4886325" y="4543425"/>
              <a:ext cx="857250" cy="1536700"/>
            </a:xfrm>
            <a:custGeom>
              <a:avLst/>
              <a:gdLst/>
              <a:ahLst/>
              <a:cxnLst/>
              <a:rect l="l" t="t" r="r" b="b"/>
              <a:pathLst>
                <a:path w="857250" h="1536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365051"/>
                  </a:lnTo>
                  <a:lnTo>
                    <a:pt x="428625" y="1536501"/>
                  </a:lnTo>
                  <a:lnTo>
                    <a:pt x="857250" y="1365051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E8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86325" y="4543425"/>
              <a:ext cx="857250" cy="1536700"/>
            </a:xfrm>
            <a:custGeom>
              <a:avLst/>
              <a:gdLst/>
              <a:ahLst/>
              <a:cxnLst/>
              <a:rect l="l" t="t" r="r" b="b"/>
              <a:pathLst>
                <a:path w="857250" h="1536700">
                  <a:moveTo>
                    <a:pt x="0" y="1365051"/>
                  </a:moveTo>
                  <a:lnTo>
                    <a:pt x="428625" y="1536501"/>
                  </a:lnTo>
                  <a:lnTo>
                    <a:pt x="857250" y="1365051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365051"/>
                  </a:lnTo>
                  <a:close/>
                </a:path>
              </a:pathLst>
            </a:custGeom>
            <a:ln w="10715">
              <a:solidFill>
                <a:srgbClr val="CEC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31257" y="5111750"/>
            <a:ext cx="16764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55" dirty="0">
                <a:solidFill>
                  <a:srgbClr val="262424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88047" y="4678362"/>
            <a:ext cx="4423410" cy="1207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solidFill>
                  <a:srgbClr val="262424"/>
                </a:solidFill>
                <a:latin typeface="Verdana"/>
                <a:cs typeface="Verdana"/>
              </a:rPr>
              <a:t>Multimoda</a:t>
            </a:r>
            <a:r>
              <a:rPr sz="1650" spc="-15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650" spc="-1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50" spc="-75" dirty="0">
                <a:solidFill>
                  <a:srgbClr val="262424"/>
                </a:solidFill>
                <a:latin typeface="Verdana"/>
                <a:cs typeface="Verdana"/>
              </a:rPr>
              <a:t>Interactions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4300"/>
              </a:lnSpc>
              <a:spcBef>
                <a:spcPts val="765"/>
              </a:spcBef>
            </a:pP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Incorpo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ate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visual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elements,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such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as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images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buttons,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to 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enhance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xperience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pr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vide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additional 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functionality.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389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3"/>
            <a:ext cx="4286250" cy="69339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3625" y="511175"/>
            <a:ext cx="558863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105" dirty="0">
                <a:latin typeface="Lucida Sans Unicode"/>
                <a:cs typeface="Lucida Sans Unicode"/>
              </a:rPr>
              <a:t>Implementing</a:t>
            </a:r>
            <a:r>
              <a:rPr spc="-245" dirty="0">
                <a:latin typeface="Lucida Sans Unicode"/>
                <a:cs typeface="Lucida Sans Unicode"/>
              </a:rPr>
              <a:t> </a:t>
            </a:r>
            <a:r>
              <a:rPr spc="-135" dirty="0">
                <a:latin typeface="Lucida Sans Unicode"/>
                <a:cs typeface="Lucida Sans Unicode"/>
              </a:rPr>
              <a:t>and</a:t>
            </a:r>
            <a:r>
              <a:rPr spc="-250" dirty="0">
                <a:latin typeface="Lucida Sans Unicode"/>
                <a:cs typeface="Lucida Sans Unicode"/>
              </a:rPr>
              <a:t> </a:t>
            </a:r>
            <a:r>
              <a:rPr spc="-125" dirty="0">
                <a:latin typeface="Lucida Sans Unicode"/>
                <a:cs typeface="Lucida Sans Unicode"/>
              </a:rPr>
              <a:t>Deploying  </a:t>
            </a:r>
            <a:r>
              <a:rPr spc="-120" dirty="0">
                <a:latin typeface="Lucida Sans Unicode"/>
                <a:cs typeface="Lucida Sans Unicode"/>
              </a:rPr>
              <a:t>an</a:t>
            </a:r>
            <a:r>
              <a:rPr spc="-250" dirty="0">
                <a:latin typeface="Lucida Sans Unicode"/>
                <a:cs typeface="Lucida Sans Unicode"/>
              </a:rPr>
              <a:t> </a:t>
            </a:r>
            <a:r>
              <a:rPr spc="150" dirty="0">
                <a:latin typeface="Lucida Sans Unicode"/>
                <a:cs typeface="Lucida Sans Unicode"/>
              </a:rPr>
              <a:t>AI</a:t>
            </a:r>
            <a:r>
              <a:rPr spc="-250" dirty="0">
                <a:latin typeface="Lucida Sans Unicode"/>
                <a:cs typeface="Lucida Sans Unicode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Chatbot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886325" y="1895474"/>
            <a:ext cx="5943600" cy="3981450"/>
            <a:chOff x="4886325" y="1895474"/>
            <a:chExt cx="5943600" cy="3981450"/>
          </a:xfrm>
        </p:grpSpPr>
        <p:sp>
          <p:nvSpPr>
            <p:cNvPr id="7" name="object 7"/>
            <p:cNvSpPr/>
            <p:nvPr/>
          </p:nvSpPr>
          <p:spPr>
            <a:xfrm>
              <a:off x="4891087" y="1900237"/>
              <a:ext cx="5934075" cy="3971925"/>
            </a:xfrm>
            <a:custGeom>
              <a:avLst/>
              <a:gdLst/>
              <a:ahLst/>
              <a:cxnLst/>
              <a:rect l="l" t="t" r="r" b="b"/>
              <a:pathLst>
                <a:path w="5934075" h="3971925">
                  <a:moveTo>
                    <a:pt x="0" y="391668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06503" y="7289"/>
                  </a:lnTo>
                  <a:lnTo>
                    <a:pt x="5909513" y="9309"/>
                  </a:lnTo>
                  <a:lnTo>
                    <a:pt x="5912535" y="11328"/>
                  </a:lnTo>
                  <a:lnTo>
                    <a:pt x="5915329" y="13614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3916681"/>
                  </a:lnTo>
                  <a:lnTo>
                    <a:pt x="5934075" y="3920307"/>
                  </a:lnTo>
                  <a:lnTo>
                    <a:pt x="5933719" y="3923898"/>
                  </a:lnTo>
                  <a:lnTo>
                    <a:pt x="5933008" y="3927456"/>
                  </a:lnTo>
                  <a:lnTo>
                    <a:pt x="5932309" y="3931013"/>
                  </a:lnTo>
                  <a:lnTo>
                    <a:pt x="5909513" y="3962614"/>
                  </a:lnTo>
                  <a:lnTo>
                    <a:pt x="5906503" y="3964628"/>
                  </a:lnTo>
                  <a:lnTo>
                    <a:pt x="5903328" y="3966330"/>
                  </a:lnTo>
                  <a:lnTo>
                    <a:pt x="5899962" y="3967718"/>
                  </a:lnTo>
                  <a:lnTo>
                    <a:pt x="5896622" y="3969108"/>
                  </a:lnTo>
                  <a:lnTo>
                    <a:pt x="5878830" y="3971926"/>
                  </a:lnTo>
                  <a:lnTo>
                    <a:pt x="55245" y="3971926"/>
                  </a:lnTo>
                  <a:lnTo>
                    <a:pt x="34099" y="3967718"/>
                  </a:lnTo>
                  <a:lnTo>
                    <a:pt x="30746" y="3966330"/>
                  </a:lnTo>
                  <a:lnTo>
                    <a:pt x="4203" y="3937819"/>
                  </a:lnTo>
                  <a:lnTo>
                    <a:pt x="2819" y="3934471"/>
                  </a:lnTo>
                  <a:lnTo>
                    <a:pt x="1765" y="3931013"/>
                  </a:lnTo>
                  <a:lnTo>
                    <a:pt x="1066" y="3927456"/>
                  </a:lnTo>
                  <a:lnTo>
                    <a:pt x="355" y="3923898"/>
                  </a:lnTo>
                  <a:lnTo>
                    <a:pt x="0" y="3920307"/>
                  </a:lnTo>
                  <a:lnTo>
                    <a:pt x="0" y="39166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5850" y="1904999"/>
              <a:ext cx="5924550" cy="1315085"/>
            </a:xfrm>
            <a:custGeom>
              <a:avLst/>
              <a:gdLst/>
              <a:ahLst/>
              <a:cxnLst/>
              <a:rect l="l" t="t" r="r" b="b"/>
              <a:pathLst>
                <a:path w="5924550" h="1315085">
                  <a:moveTo>
                    <a:pt x="2962275" y="0"/>
                  </a:moveTo>
                  <a:lnTo>
                    <a:pt x="0" y="0"/>
                  </a:lnTo>
                  <a:lnTo>
                    <a:pt x="0" y="1314462"/>
                  </a:lnTo>
                  <a:lnTo>
                    <a:pt x="2962275" y="1314462"/>
                  </a:lnTo>
                  <a:lnTo>
                    <a:pt x="2962275" y="0"/>
                  </a:lnTo>
                  <a:close/>
                </a:path>
                <a:path w="5924550" h="1315085">
                  <a:moveTo>
                    <a:pt x="5924537" y="12"/>
                  </a:moveTo>
                  <a:lnTo>
                    <a:pt x="2971787" y="12"/>
                  </a:lnTo>
                  <a:lnTo>
                    <a:pt x="2971787" y="1314450"/>
                  </a:lnTo>
                  <a:lnTo>
                    <a:pt x="5924537" y="1314450"/>
                  </a:lnTo>
                  <a:lnTo>
                    <a:pt x="5924537" y="12"/>
                  </a:lnTo>
                  <a:close/>
                </a:path>
              </a:pathLst>
            </a:custGeom>
            <a:solidFill>
              <a:srgbClr val="FFFFFF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95850" y="3219462"/>
              <a:ext cx="5924550" cy="1323975"/>
            </a:xfrm>
            <a:custGeom>
              <a:avLst/>
              <a:gdLst/>
              <a:ahLst/>
              <a:cxnLst/>
              <a:rect l="l" t="t" r="r" b="b"/>
              <a:pathLst>
                <a:path w="5924550" h="1323975">
                  <a:moveTo>
                    <a:pt x="2962275" y="0"/>
                  </a:moveTo>
                  <a:lnTo>
                    <a:pt x="0" y="0"/>
                  </a:lnTo>
                  <a:lnTo>
                    <a:pt x="0" y="1323962"/>
                  </a:lnTo>
                  <a:lnTo>
                    <a:pt x="2962275" y="1323962"/>
                  </a:lnTo>
                  <a:lnTo>
                    <a:pt x="2962275" y="0"/>
                  </a:lnTo>
                  <a:close/>
                </a:path>
                <a:path w="5924550" h="1323975">
                  <a:moveTo>
                    <a:pt x="5924537" y="0"/>
                  </a:moveTo>
                  <a:lnTo>
                    <a:pt x="2971787" y="0"/>
                  </a:lnTo>
                  <a:lnTo>
                    <a:pt x="2971787" y="1323962"/>
                  </a:lnTo>
                  <a:lnTo>
                    <a:pt x="5924537" y="1323962"/>
                  </a:lnTo>
                  <a:lnTo>
                    <a:pt x="5924537" y="0"/>
                  </a:lnTo>
                  <a:close/>
                </a:path>
              </a:pathLst>
            </a:custGeom>
            <a:solidFill>
              <a:srgbClr val="000000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95850" y="4543437"/>
              <a:ext cx="5924550" cy="1323975"/>
            </a:xfrm>
            <a:custGeom>
              <a:avLst/>
              <a:gdLst/>
              <a:ahLst/>
              <a:cxnLst/>
              <a:rect l="l" t="t" r="r" b="b"/>
              <a:pathLst>
                <a:path w="5924550" h="1323975">
                  <a:moveTo>
                    <a:pt x="2962275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2962275" y="1323975"/>
                  </a:lnTo>
                  <a:lnTo>
                    <a:pt x="2962275" y="0"/>
                  </a:lnTo>
                  <a:close/>
                </a:path>
                <a:path w="5924550" h="1323975">
                  <a:moveTo>
                    <a:pt x="5924537" y="0"/>
                  </a:moveTo>
                  <a:lnTo>
                    <a:pt x="2971787" y="0"/>
                  </a:lnTo>
                  <a:lnTo>
                    <a:pt x="2971787" y="1323975"/>
                  </a:lnTo>
                  <a:lnTo>
                    <a:pt x="5924537" y="1323975"/>
                  </a:lnTo>
                  <a:lnTo>
                    <a:pt x="5924537" y="0"/>
                  </a:lnTo>
                  <a:close/>
                </a:path>
              </a:pathLst>
            </a:custGeom>
            <a:solidFill>
              <a:srgbClr val="FFFFFF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54600" y="2025650"/>
            <a:ext cx="156210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Platform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Integ</a:t>
            </a:r>
            <a:r>
              <a:rPr sz="1350" spc="-4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ation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1629" y="1955164"/>
            <a:ext cx="255143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34300"/>
              </a:lnSpc>
              <a:spcBef>
                <a:spcPts val="100"/>
              </a:spcBef>
            </a:pP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Seamlessly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integ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ate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chatbot 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with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target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platform,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such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as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a 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website,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mobile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Tahoma"/>
                <a:cs typeface="Tahoma"/>
              </a:rPr>
              <a:t>app,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262424"/>
                </a:solidFill>
                <a:latin typeface="Tahoma"/>
                <a:cs typeface="Tahoma"/>
              </a:rPr>
              <a:t>or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messaging  </a:t>
            </a:r>
            <a:r>
              <a:rPr sz="1350" spc="-15" dirty="0">
                <a:solidFill>
                  <a:srgbClr val="262424"/>
                </a:solidFill>
                <a:latin typeface="Tahoma"/>
                <a:cs typeface="Tahoma"/>
              </a:rPr>
              <a:t>channel.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54600" y="3349625"/>
            <a:ext cx="16668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Bac</a:t>
            </a:r>
            <a:r>
              <a:rPr sz="1350" spc="-25" dirty="0">
                <a:solidFill>
                  <a:srgbClr val="262424"/>
                </a:solidFill>
                <a:latin typeface="Tahoma"/>
                <a:cs typeface="Tahoma"/>
              </a:rPr>
              <a:t>k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end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Connectivity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21625" y="3279140"/>
            <a:ext cx="260794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34300"/>
              </a:lnSpc>
              <a:spcBef>
                <a:spcPts val="100"/>
              </a:spcBef>
            </a:pPr>
            <a:r>
              <a:rPr sz="1350" spc="25" dirty="0">
                <a:solidFill>
                  <a:srgbClr val="262424"/>
                </a:solidFill>
                <a:latin typeface="Tahoma"/>
                <a:cs typeface="Tahoma"/>
              </a:rPr>
              <a:t>Connect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chatbot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rel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evant 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data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sources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enterprise 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systems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provide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comprehensive </a:t>
            </a:r>
            <a:r>
              <a:rPr sz="1350" spc="-40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information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functionalit</a:t>
            </a:r>
            <a:r>
              <a:rPr sz="1350" spc="-70" dirty="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sz="1350" spc="-125" dirty="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4600" y="4673600"/>
            <a:ext cx="17557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40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esting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35" dirty="0">
                <a:solidFill>
                  <a:srgbClr val="262424"/>
                </a:solidFill>
                <a:latin typeface="Tahoma"/>
                <a:cs typeface="Tahoma"/>
              </a:rPr>
              <a:t>Monitoring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21626" y="4603114"/>
            <a:ext cx="2270760" cy="1120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-635">
              <a:lnSpc>
                <a:spcPct val="132700"/>
              </a:lnSpc>
              <a:spcBef>
                <a:spcPts val="125"/>
              </a:spcBef>
            </a:pP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Rigorously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test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chatbot's  </a:t>
            </a:r>
            <a:r>
              <a:rPr sz="1350" spc="-5" dirty="0">
                <a:solidFill>
                  <a:srgbClr val="262424"/>
                </a:solidFill>
                <a:latin typeface="Tahoma"/>
                <a:cs typeface="Tahoma"/>
              </a:rPr>
              <a:t>performance,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ahoma"/>
                <a:cs typeface="Tahoma"/>
              </a:rPr>
              <a:t>monitor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5" dirty="0">
                <a:solidFill>
                  <a:srgbClr val="262424"/>
                </a:solidFill>
                <a:latin typeface="Tahoma"/>
                <a:cs typeface="Tahoma"/>
              </a:rPr>
              <a:t>user  </a:t>
            </a:r>
            <a:r>
              <a:rPr sz="1350" dirty="0">
                <a:solidFill>
                  <a:srgbClr val="262424"/>
                </a:solidFill>
                <a:latin typeface="Tahoma"/>
                <a:cs typeface="Tahoma"/>
              </a:rPr>
              <a:t>interactions,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350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ahoma"/>
                <a:cs typeface="Tahoma"/>
              </a:rPr>
              <a:t>continuously </a:t>
            </a:r>
            <a:r>
              <a:rPr sz="1350" spc="-40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optimize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350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Tahoma"/>
                <a:cs typeface="Tahoma"/>
              </a:rPr>
              <a:t>system.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674</Words>
  <Application>Microsoft Office PowerPoint</Application>
  <PresentationFormat>Custom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Georgia</vt:lpstr>
      <vt:lpstr>Lucida Sans Unicode</vt:lpstr>
      <vt:lpstr>Tahoma</vt:lpstr>
      <vt:lpstr>Verdana</vt:lpstr>
      <vt:lpstr>Office Theme</vt:lpstr>
      <vt:lpstr>ARTIFICIAL INTELLIGENCE  CHATBOT SYSTEM</vt:lpstr>
      <vt:lpstr>INTRODUCTION</vt:lpstr>
      <vt:lpstr>What is an AI Chatbot?</vt:lpstr>
      <vt:lpstr>Benefits of AI Chatbots</vt:lpstr>
      <vt:lpstr>Key Components of an AI  Chatbot System</vt:lpstr>
      <vt:lpstr>Natural Language Processing  (NLP) in Chatbots</vt:lpstr>
      <vt:lpstr>Machine Learning and AI  Chatbot Training</vt:lpstr>
      <vt:lpstr>Designing an Engaging  Chatbot User Experience</vt:lpstr>
      <vt:lpstr>Implementing and Deploying  an AI Chatbot</vt:lpstr>
      <vt:lpstr>Future Trends in AI Chatbot  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Astha Dasila</cp:lastModifiedBy>
  <cp:revision>4</cp:revision>
  <dcterms:created xsi:type="dcterms:W3CDTF">2024-10-19T02:58:15Z</dcterms:created>
  <dcterms:modified xsi:type="dcterms:W3CDTF">2024-10-19T07:00:56Z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2024-10-19T00:00:00Z</vt:filetime>
  </property>
</Properties>
</file>