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33CCFF"/>
    <a:srgbClr val="FFFFCC"/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30"/>
  </p:normalViewPr>
  <p:slideViewPr>
    <p:cSldViewPr>
      <p:cViewPr varScale="1">
        <p:scale>
          <a:sx n="101" d="100"/>
          <a:sy n="101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5B9010B-83D7-D14A-AA42-785B7D31B9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2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5FE1E31-05FB-744D-B6C0-FFD05D236FB3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51D50B9-201E-854F-9567-9283BDC8A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21A5C8E8-46DC-7341-A4ED-F3C7C6006E33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526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Fall 2010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1FA0C0EA-0D3A-7646-8381-5DA73453ECFB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8111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Fall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B5FADAA2-023A-E542-A1E8-09383D095533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6025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2F790-940D-D344-A072-E527FC763C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1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7BB9C-F6C7-5449-8120-18564A2DA8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6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7BB9C-F6C7-5449-8120-18564A2DA8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61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7BB9C-F6C7-5449-8120-18564A2DA8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60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7BB9C-F6C7-5449-8120-18564A2DA8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50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7BB9C-F6C7-5449-8120-18564A2DA8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86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7BB9C-F6C7-5449-8120-18564A2DA8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1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50CB-2A7B-A34A-B0DB-8DAFAAE34E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93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BE212-3769-8243-B2E7-46B4A4CB3B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02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2EB0A-3580-074F-9DC8-6AD81992D7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5CD1D-030B-8044-B4B4-22DE74DBBC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8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DD69F-8F03-284E-BB12-65EEE48655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13BFB-E4EC-E340-B4E9-E1E39F76AA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55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EA4ED-B9EB-F944-9C5E-A5BEAC1542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87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F2E5C-85F1-2E4C-9CAB-3D0186E5CA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70BAB-97D2-8445-B461-A47CEBF25C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68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2496C-5230-E941-922E-3F06BB7193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67BB9C-F6C7-5449-8120-18564A2DA8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6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slide" Target="slide12.xml"/><Relationship Id="rId21" Type="http://schemas.openxmlformats.org/officeDocument/2006/relationships/hyperlink" Target="#273,12,Slide 12"/><Relationship Id="rId22" Type="http://schemas.openxmlformats.org/officeDocument/2006/relationships/slide" Target="slide13.xml"/><Relationship Id="rId23" Type="http://schemas.openxmlformats.org/officeDocument/2006/relationships/hyperlink" Target="#272,13,Slide 13"/><Relationship Id="rId24" Type="http://schemas.openxmlformats.org/officeDocument/2006/relationships/slide" Target="slide9.xml"/><Relationship Id="rId25" Type="http://schemas.openxmlformats.org/officeDocument/2006/relationships/hyperlink" Target="#266,9,Slide 9"/><Relationship Id="rId26" Type="http://schemas.openxmlformats.org/officeDocument/2006/relationships/slide" Target="slide17.xml"/><Relationship Id="rId27" Type="http://schemas.openxmlformats.org/officeDocument/2006/relationships/hyperlink" Target="#269,17,Slide 17"/><Relationship Id="rId28" Type="http://schemas.openxmlformats.org/officeDocument/2006/relationships/hyperlink" Target="#264,7,Slide 7"/><Relationship Id="rId29" Type="http://schemas.openxmlformats.org/officeDocument/2006/relationships/slide" Target="slide6.xml"/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hyperlink" Target="#260,4,Slide 4"/><Relationship Id="rId4" Type="http://schemas.openxmlformats.org/officeDocument/2006/relationships/slide" Target="slide5.xml"/><Relationship Id="rId5" Type="http://schemas.openxmlformats.org/officeDocument/2006/relationships/hyperlink" Target="#261,5,Slide 5"/><Relationship Id="rId30" Type="http://schemas.openxmlformats.org/officeDocument/2006/relationships/audio" Target="../media/audio1.bin"/><Relationship Id="rId31" Type="http://schemas.openxmlformats.org/officeDocument/2006/relationships/hyperlink" Target="#262,6,Slide 6"/><Relationship Id="rId32" Type="http://schemas.openxmlformats.org/officeDocument/2006/relationships/slide" Target="slide19.xml"/><Relationship Id="rId9" Type="http://schemas.openxmlformats.org/officeDocument/2006/relationships/slide" Target="slide15.xml"/><Relationship Id="rId6" Type="http://schemas.openxmlformats.org/officeDocument/2006/relationships/hyperlink" Target="#263,8,Slide 8"/><Relationship Id="rId7" Type="http://schemas.openxmlformats.org/officeDocument/2006/relationships/slide" Target="slide10.xml"/><Relationship Id="rId8" Type="http://schemas.openxmlformats.org/officeDocument/2006/relationships/hyperlink" Target="#267,10,Slide 10"/><Relationship Id="rId33" Type="http://schemas.openxmlformats.org/officeDocument/2006/relationships/hyperlink" Target="#276,19,Slide 19"/><Relationship Id="rId34" Type="http://schemas.openxmlformats.org/officeDocument/2006/relationships/slide" Target="slide20.xml"/><Relationship Id="rId35" Type="http://schemas.openxmlformats.org/officeDocument/2006/relationships/hyperlink" Target="#277,20,Slide 20"/><Relationship Id="rId36" Type="http://schemas.openxmlformats.org/officeDocument/2006/relationships/slide" Target="slide21.xml"/><Relationship Id="rId10" Type="http://schemas.openxmlformats.org/officeDocument/2006/relationships/hyperlink" Target="#274,15,Slide 15"/><Relationship Id="rId11" Type="http://schemas.openxmlformats.org/officeDocument/2006/relationships/slide" Target="slide16.xml"/><Relationship Id="rId12" Type="http://schemas.openxmlformats.org/officeDocument/2006/relationships/hyperlink" Target="#270,16,Slide 16"/><Relationship Id="rId13" Type="http://schemas.openxmlformats.org/officeDocument/2006/relationships/slide" Target="slide14.xml"/><Relationship Id="rId14" Type="http://schemas.openxmlformats.org/officeDocument/2006/relationships/hyperlink" Target="#271,14,Slide 14"/><Relationship Id="rId15" Type="http://schemas.openxmlformats.org/officeDocument/2006/relationships/slide" Target="slide18.xml"/><Relationship Id="rId16" Type="http://schemas.openxmlformats.org/officeDocument/2006/relationships/hyperlink" Target="#275,18,Slide 18"/><Relationship Id="rId17" Type="http://schemas.openxmlformats.org/officeDocument/2006/relationships/slide" Target="slide3.xml"/><Relationship Id="rId18" Type="http://schemas.openxmlformats.org/officeDocument/2006/relationships/slide" Target="slide11.xml"/><Relationship Id="rId19" Type="http://schemas.openxmlformats.org/officeDocument/2006/relationships/hyperlink" Target="#268,11,Slide 11"/><Relationship Id="rId37" Type="http://schemas.openxmlformats.org/officeDocument/2006/relationships/hyperlink" Target="#278,21,Slide 21"/><Relationship Id="rId38" Type="http://schemas.openxmlformats.org/officeDocument/2006/relationships/slide" Target="slide22.xml"/><Relationship Id="rId39" Type="http://schemas.openxmlformats.org/officeDocument/2006/relationships/hyperlink" Target="#279,22,Slide 22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bin"/><Relationship Id="rId3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sz="3200" dirty="0" smtClean="0"/>
              <a:t>312 Midterm 1 Review</a:t>
            </a:r>
          </a:p>
        </p:txBody>
      </p:sp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gradFill rotWithShape="1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blurRad="63500" dist="38099" dir="2700000" algn="ctr" rotWithShape="0">
                    <a:srgbClr val="C0C0C0">
                      <a:alpha val="74997"/>
                    </a:srgbClr>
                  </a:outerShdw>
                </a:effectLst>
                <a:latin typeface="Impact" charset="0"/>
                <a:ea typeface="Impact" charset="0"/>
                <a:cs typeface="Impact" charset="0"/>
              </a:rPr>
              <a:t>Jeopardy</a:t>
            </a:r>
            <a:endParaRPr lang="en-US" sz="3600" kern="10" dirty="0">
              <a:gradFill rotWithShape="1">
                <a:gsLst>
                  <a:gs pos="0">
                    <a:srgbClr val="FF9933"/>
                  </a:gs>
                  <a:gs pos="100000">
                    <a:srgbClr val="FFFFCC"/>
                  </a:gs>
                </a:gsLst>
                <a:path path="rect">
                  <a:fillToRect l="50000" t="50000" r="50000" b="50000"/>
                </a:path>
              </a:gradFill>
              <a:effectLst>
                <a:outerShdw blurRad="63500" dist="38099" dir="2700000" algn="ctr" rotWithShape="0">
                  <a:srgbClr val="C0C0C0">
                    <a:alpha val="74997"/>
                  </a:srgb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dirty="0"/>
              <a:t>foo(-1, 1); </a:t>
            </a:r>
          </a:p>
          <a:p>
            <a:pPr algn="ctr">
              <a:defRPr/>
            </a:pPr>
            <a:r>
              <a:rPr lang="en-US" alt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-1</a:t>
            </a:r>
          </a:p>
        </p:txBody>
      </p:sp>
      <p:pic>
        <p:nvPicPr>
          <p:cNvPr id="122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53340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dirty="0"/>
              <a:t>20 % 7 + 7 % 20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4000" dirty="0"/>
              <a:t>.....11111 </a:t>
            </a:r>
          </a:p>
          <a:p>
            <a:pPr>
              <a:defRPr/>
            </a:pPr>
            <a:r>
              <a:rPr lang="en-US" sz="4000" dirty="0"/>
              <a:t>....2222 </a:t>
            </a:r>
          </a:p>
          <a:p>
            <a:pPr>
              <a:defRPr/>
            </a:pPr>
            <a:r>
              <a:rPr lang="en-US" sz="4000" dirty="0"/>
              <a:t>...333 </a:t>
            </a:r>
          </a:p>
          <a:p>
            <a:pPr>
              <a:defRPr/>
            </a:pPr>
            <a:r>
              <a:rPr lang="en-US" sz="4000" dirty="0"/>
              <a:t>..44 </a:t>
            </a:r>
          </a:p>
          <a:p>
            <a:pPr>
              <a:defRPr/>
            </a:pPr>
            <a:r>
              <a:rPr lang="en-US" sz="4000" dirty="0"/>
              <a:t>.5</a:t>
            </a:r>
            <a:endParaRPr lang="en-US" alt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95300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/>
              <a:t>(Type the question for 3,2 here.)?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dirty="0"/>
              <a:t>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8302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Cannot store an expression that results in a double in an </a:t>
            </a:r>
            <a:r>
              <a:rPr lang="en-US" dirty="0" err="1"/>
              <a:t>int</a:t>
            </a:r>
            <a:r>
              <a:rPr lang="en-US" dirty="0"/>
              <a:t> var. (Loss of precision.) </a:t>
            </a:r>
            <a:endParaRPr lang="en-US" altLang="en-US" dirty="0"/>
          </a:p>
        </p:txBody>
      </p:sp>
      <p:pic>
        <p:nvPicPr>
          <p:cNvPr id="1536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286000"/>
            <a:ext cx="55435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dirty="0"/>
              <a:t> 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-2 -1</a:t>
            </a:r>
          </a:p>
        </p:txBody>
      </p:sp>
      <p:pic>
        <p:nvPicPr>
          <p:cNvPr id="163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317750"/>
            <a:ext cx="43815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4000" b="1" dirty="0"/>
              <a:t>((</a:t>
            </a:r>
            <a:r>
              <a:rPr lang="en-US" sz="4000" b="1" dirty="0" err="1"/>
              <a:t>int</a:t>
            </a:r>
            <a:r>
              <a:rPr lang="en-US" sz="4000" b="1" dirty="0"/>
              <a:t>) 15.6) * 3 + 2 * 3 </a:t>
            </a:r>
            <a:endParaRPr lang="en-US" altLang="en-US" sz="4000" b="1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4,2</a:t>
            </a:r>
          </a:p>
        </p:txBody>
      </p:sp>
      <p:sp>
        <p:nvSpPr>
          <p:cNvPr id="1946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4000" dirty="0"/>
              <a:t>**|||| </a:t>
            </a:r>
          </a:p>
          <a:p>
            <a:pPr>
              <a:defRPr/>
            </a:pPr>
            <a:r>
              <a:rPr lang="en-US" sz="4000" dirty="0"/>
              <a:t>****||| </a:t>
            </a:r>
          </a:p>
          <a:p>
            <a:pPr>
              <a:defRPr/>
            </a:pPr>
            <a:r>
              <a:rPr lang="en-US" sz="4000" dirty="0"/>
              <a:t>******||</a:t>
            </a:r>
            <a:endParaRPr lang="en-US" altLang="en-US" sz="4000" b="1" dirty="0"/>
          </a:p>
          <a:p>
            <a:pPr>
              <a:defRPr/>
            </a:pPr>
            <a:r>
              <a:rPr lang="en-US" altLang="en-US" sz="4000" dirty="0"/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mtClean="0"/>
              <a:t>I’ll </a:t>
            </a:r>
            <a:r>
              <a:rPr lang="en-US" altLang="en-US" dirty="0" smtClean="0"/>
              <a:t>check </a:t>
            </a:r>
            <a:r>
              <a:rPr lang="en-US" altLang="en-US" smtClean="0"/>
              <a:t>your answer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Divide by 0</a:t>
            </a:r>
          </a:p>
        </p:txBody>
      </p:sp>
      <p:pic>
        <p:nvPicPr>
          <p:cNvPr id="1946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35200"/>
            <a:ext cx="77851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BE</a:t>
            </a:r>
          </a:p>
        </p:txBody>
      </p:sp>
      <p:pic>
        <p:nvPicPr>
          <p:cNvPr id="2048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930400"/>
            <a:ext cx="40767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4000" b="1" dirty="0" err="1"/>
              <a:t>Math.ceil</a:t>
            </a:r>
            <a:r>
              <a:rPr lang="en-US" sz="4000" b="1" dirty="0"/>
              <a:t>(1.02) + </a:t>
            </a:r>
          </a:p>
          <a:p>
            <a:pPr algn="ctr">
              <a:defRPr/>
            </a:pPr>
            <a:r>
              <a:rPr lang="en-US" sz="4000" b="1" dirty="0" err="1"/>
              <a:t>Math.floor</a:t>
            </a:r>
            <a:r>
              <a:rPr lang="en-US" sz="4000" b="1" dirty="0"/>
              <a:t>(2.4) + </a:t>
            </a:r>
          </a:p>
          <a:p>
            <a:pPr algn="ctr">
              <a:defRPr/>
            </a:pPr>
            <a:r>
              <a:rPr lang="en-US" sz="4000" b="1" dirty="0" err="1"/>
              <a:t>Math.abs</a:t>
            </a:r>
            <a:r>
              <a:rPr lang="en-US" sz="4000" b="1" dirty="0"/>
              <a:t>(-1.5) </a:t>
            </a:r>
            <a:endParaRPr lang="en-US" altLang="en-US" sz="4000" b="1" dirty="0"/>
          </a:p>
          <a:p>
            <a:pPr algn="ctr">
              <a:defRPr/>
            </a:pPr>
            <a:endParaRPr lang="en-US" altLang="en-US" sz="4000" dirty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3"/>
              </a:rPr>
              <a:t>100</a:t>
            </a:r>
            <a:endParaRPr lang="en-US" altLang="en-US" b="1" dirty="0"/>
          </a:p>
        </p:txBody>
      </p:sp>
      <p:sp>
        <p:nvSpPr>
          <p:cNvPr id="2053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5"/>
              </a:rPr>
              <a:t>100</a:t>
            </a:r>
            <a:endParaRPr lang="en-US" altLang="en-US" b="1">
              <a:hlinkClick r:id="rId5"/>
            </a:endParaRPr>
          </a:p>
        </p:txBody>
      </p:sp>
      <p:sp>
        <p:nvSpPr>
          <p:cNvPr id="2056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/>
              </a:rPr>
              <a:t>200</a:t>
            </a:r>
            <a:endParaRPr lang="en-US" altLang="en-US" b="1"/>
          </a:p>
        </p:txBody>
      </p:sp>
      <p:sp>
        <p:nvSpPr>
          <p:cNvPr id="2058" name="AutoShape 1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/>
              </a:rPr>
              <a:t>200</a:t>
            </a:r>
            <a:endParaRPr lang="en-US" altLang="en-US" b="1"/>
          </a:p>
        </p:txBody>
      </p:sp>
      <p:sp>
        <p:nvSpPr>
          <p:cNvPr id="2060" name="AutoShape 12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/>
              </a:rPr>
              <a:t>400</a:t>
            </a:r>
            <a:endParaRPr lang="en-US" altLang="en-US" b="1"/>
          </a:p>
        </p:txBody>
      </p:sp>
      <p:sp>
        <p:nvSpPr>
          <p:cNvPr id="2062" name="AutoShape 14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/>
              </a:rPr>
              <a:t>400</a:t>
            </a:r>
            <a:endParaRPr lang="en-US" altLang="en-US" b="1"/>
          </a:p>
        </p:txBody>
      </p:sp>
      <p:sp>
        <p:nvSpPr>
          <p:cNvPr id="2064" name="AutoShape 16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/>
              </a:rPr>
              <a:t>300</a:t>
            </a:r>
            <a:endParaRPr lang="en-US" altLang="en-US" b="1"/>
          </a:p>
        </p:txBody>
      </p:sp>
      <p:sp>
        <p:nvSpPr>
          <p:cNvPr id="2066" name="AutoShape 18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/>
              </a:rPr>
              <a:t>400</a:t>
            </a:r>
            <a:endParaRPr lang="en-US" alt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905000" cy="523875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800" b="1" dirty="0"/>
              <a:t>Expression</a:t>
            </a:r>
            <a:endParaRPr lang="en-US" altLang="en-US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04800"/>
            <a:ext cx="1752600" cy="708025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b="1" dirty="0"/>
              <a:t>Writing Methods</a:t>
            </a:r>
            <a:endParaRPr lang="en-US" altLang="en-US" sz="1800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04800"/>
            <a:ext cx="1600200" cy="5842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200" b="1" dirty="0"/>
              <a:t>Misc.</a:t>
            </a:r>
            <a:endParaRPr lang="en-US" alt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04800"/>
            <a:ext cx="1752600" cy="708025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b="1" dirty="0"/>
              <a:t>Code   Tracing</a:t>
            </a:r>
          </a:p>
        </p:txBody>
      </p:sp>
      <p:sp>
        <p:nvSpPr>
          <p:cNvPr id="2075" name="AutoShape 27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9"/>
              </a:rPr>
              <a:t>300</a:t>
            </a: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/>
              </a:rPr>
              <a:t>300</a:t>
            </a:r>
            <a:endParaRPr lang="en-US" alt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/>
              </a:rPr>
              <a:t>300</a:t>
            </a:r>
            <a:endParaRPr lang="en-US" altLang="en-US" b="1"/>
          </a:p>
        </p:txBody>
      </p:sp>
      <p:sp>
        <p:nvSpPr>
          <p:cNvPr id="2080" name="AutoShape 32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5"/>
              </a:rPr>
              <a:t>200</a:t>
            </a:r>
            <a:endParaRPr lang="en-US" alt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2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7"/>
              </a:rPr>
              <a:t>400</a:t>
            </a:r>
          </a:p>
        </p:txBody>
      </p:sp>
      <p:sp>
        <p:nvSpPr>
          <p:cNvPr id="2083" name="AutoShape 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8"/>
              </a:rPr>
              <a:t>200</a:t>
            </a:r>
            <a:endParaRPr lang="en-US" altLang="en-US" b="1"/>
          </a:p>
        </p:txBody>
      </p:sp>
      <p:sp>
        <p:nvSpPr>
          <p:cNvPr id="2084" name="AutoShape 36">
            <a:hlinkClick r:id="rId29" action="ppaction://hlinksldjump" highlightClick="1">
              <a:snd r:embed="rId30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1"/>
              </a:rPr>
              <a:t>100</a:t>
            </a:r>
          </a:p>
        </p:txBody>
      </p:sp>
      <p:sp>
        <p:nvSpPr>
          <p:cNvPr id="2085" name="AutoShape 37">
            <a:hlinkClick r:id="rId3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3"/>
              </a:rPr>
              <a:t>500</a:t>
            </a:r>
            <a:endParaRPr lang="en-US" alt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3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5"/>
              </a:rPr>
              <a:t>500</a:t>
            </a:r>
            <a:endParaRPr lang="en-US" alt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4FE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3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7"/>
              </a:rPr>
              <a:t>500</a:t>
            </a: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3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9"/>
              </a:rPr>
              <a:t>500</a:t>
            </a:r>
            <a:endParaRPr lang="en-US" altLang="en-US" b="1"/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4000" dirty="0"/>
              <a:t>----*---- </a:t>
            </a:r>
          </a:p>
          <a:p>
            <a:pPr algn="ctr">
              <a:defRPr/>
            </a:pPr>
            <a:r>
              <a:rPr lang="en-US" sz="4000" dirty="0"/>
              <a:t>---***--- </a:t>
            </a:r>
          </a:p>
          <a:p>
            <a:pPr algn="ctr">
              <a:defRPr/>
            </a:pPr>
            <a:r>
              <a:rPr lang="en-US" sz="4000" dirty="0"/>
              <a:t>--*****-- </a:t>
            </a:r>
          </a:p>
          <a:p>
            <a:pPr algn="ctr">
              <a:defRPr/>
            </a:pPr>
            <a:r>
              <a:rPr lang="en-US" sz="4000" dirty="0"/>
              <a:t>-*******- </a:t>
            </a:r>
          </a:p>
          <a:p>
            <a:pPr algn="ctr">
              <a:defRPr/>
            </a:pPr>
            <a:r>
              <a:rPr lang="en-US" sz="4000" dirty="0"/>
              <a:t>*********</a:t>
            </a:r>
            <a:r>
              <a:rPr lang="en-US" altLang="en-US" sz="4000" dirty="0"/>
              <a:t> 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95300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/>
              <a:t>(Type the question for 5,2 here.)?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dirty="0"/>
              <a:t>Type the answer for 5,3 here.</a:t>
            </a:r>
          </a:p>
          <a:p>
            <a:pPr algn="ctr">
              <a:defRPr/>
            </a:pPr>
            <a:r>
              <a:rPr lang="en-US" altLang="en-US" sz="4000" dirty="0"/>
              <a:t>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inner for loop increments </a:t>
            </a:r>
            <a:r>
              <a:rPr lang="en-US" dirty="0" err="1"/>
              <a:t>i</a:t>
            </a:r>
            <a:r>
              <a:rPr lang="en-US" dirty="0"/>
              <a:t> instead of j.</a:t>
            </a:r>
            <a:endParaRPr lang="en-US" altLang="en-US" dirty="0"/>
          </a:p>
        </p:txBody>
      </p:sp>
      <p:pic>
        <p:nvPicPr>
          <p:cNvPr id="2355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095500"/>
            <a:ext cx="8915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dirty="0"/>
              <a:t>Loop(2,2)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016000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+11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++22</a:t>
            </a:r>
          </a:p>
        </p:txBody>
      </p:sp>
      <p:pic>
        <p:nvPicPr>
          <p:cNvPr id="2458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2344738"/>
            <a:ext cx="49657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2"/>
          <p:cNvSpPr txBox="1">
            <a:spLocks noChangeArrowheads="1"/>
          </p:cNvSpPr>
          <p:nvPr/>
        </p:nvSpPr>
        <p:spPr bwMode="auto">
          <a:xfrm>
            <a:off x="3632200" y="1712913"/>
            <a:ext cx="1322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loop(2,2)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dirty="0"/>
              <a:t>“</a:t>
            </a:r>
            <a:r>
              <a:rPr lang="en-US" altLang="en-US" sz="4000" b="1" dirty="0" err="1"/>
              <a:t>ut</a:t>
            </a:r>
            <a:r>
              <a:rPr lang="en-US" altLang="en-US" sz="4000" b="1" dirty="0"/>
              <a:t>” + “</a:t>
            </a:r>
            <a:r>
              <a:rPr lang="en-US" altLang="en-US" sz="4000" b="1" dirty="0" err="1"/>
              <a:t>cs</a:t>
            </a:r>
            <a:r>
              <a:rPr lang="en-US" altLang="en-US" sz="4000" b="1" dirty="0"/>
              <a:t>” + 1+ “dh”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b="1" dirty="0"/>
              <a:t>utcs1dh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dirty="0"/>
              <a:t>Write a method that </a:t>
            </a:r>
          </a:p>
          <a:p>
            <a:pPr algn="ctr">
              <a:defRPr/>
            </a:pPr>
            <a:r>
              <a:rPr lang="en-US" altLang="en-US" sz="4000" b="1" dirty="0"/>
              <a:t>would print </a:t>
            </a:r>
          </a:p>
          <a:p>
            <a:pPr algn="ctr">
              <a:defRPr/>
            </a:pPr>
            <a:r>
              <a:rPr lang="en-US" altLang="en-US" sz="4000" b="1" dirty="0"/>
              <a:t>first 10 numbers </a:t>
            </a:r>
          </a:p>
          <a:p>
            <a:pPr algn="ctr">
              <a:defRPr/>
            </a:pPr>
            <a:r>
              <a:rPr lang="en-US" altLang="en-US" sz="4000" b="1" dirty="0"/>
              <a:t>in descending order</a:t>
            </a:r>
          </a:p>
          <a:p>
            <a:pPr algn="ctr">
              <a:defRPr/>
            </a:pPr>
            <a:endParaRPr lang="en-US" altLang="en-US" sz="4000" b="1" dirty="0"/>
          </a:p>
          <a:p>
            <a:pPr algn="ctr">
              <a:defRPr/>
            </a:pPr>
            <a:r>
              <a:rPr lang="en-US" altLang="en-US" sz="4000" dirty="0"/>
              <a:t> 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I’ll tell you if you are right!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dirty="0"/>
              <a:t>What objects do you need to use</a:t>
            </a:r>
          </a:p>
          <a:p>
            <a:pPr algn="ctr">
              <a:defRPr/>
            </a:pPr>
            <a:r>
              <a:rPr lang="en-US" altLang="en-US" sz="4000" b="1" dirty="0"/>
              <a:t> </a:t>
            </a:r>
            <a:r>
              <a:rPr lang="en-US" altLang="en-US" sz="4000" b="1" dirty="0" err="1"/>
              <a:t>g.drawLine</a:t>
            </a:r>
            <a:r>
              <a:rPr lang="en-US" altLang="en-US" sz="4000" b="1" dirty="0"/>
              <a:t>(x,y,x1,y1); </a:t>
            </a:r>
          </a:p>
          <a:p>
            <a:pPr algn="ctr">
              <a:defRPr/>
            </a:pPr>
            <a:r>
              <a:rPr lang="en-US" altLang="en-US" sz="4000" dirty="0"/>
              <a:t>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1016000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 err="1"/>
              <a:t>DrawingPanel</a:t>
            </a:r>
            <a:r>
              <a:rPr lang="en-US" altLang="en-US" dirty="0"/>
              <a:t> p = new </a:t>
            </a:r>
            <a:r>
              <a:rPr lang="en-US" altLang="en-US" dirty="0" err="1"/>
              <a:t>DrawingPanel</a:t>
            </a:r>
            <a:r>
              <a:rPr lang="en-US" altLang="en-US" dirty="0"/>
              <a:t>(100, 20);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Graphics g = </a:t>
            </a:r>
            <a:r>
              <a:rPr lang="en-US" altLang="en-US" dirty="0" err="1"/>
              <a:t>p.getGraphics</a:t>
            </a:r>
            <a:r>
              <a:rPr lang="en-US" altLang="en-US" dirty="0"/>
              <a:t>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1,4</a:t>
            </a:r>
          </a:p>
        </p:txBody>
      </p:sp>
      <p:sp>
        <p:nvSpPr>
          <p:cNvPr id="1126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6</a:t>
            </a:r>
          </a:p>
        </p:txBody>
      </p:sp>
      <p:pic>
        <p:nvPicPr>
          <p:cNvPr id="819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2209800"/>
            <a:ext cx="29083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2,1</a:t>
            </a:r>
          </a:p>
        </p:txBody>
      </p:sp>
      <p:sp>
        <p:nvSpPr>
          <p:cNvPr id="1331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dirty="0"/>
              <a:t>2.5 + 5 / 2 + (3 / 0.5)</a:t>
            </a:r>
          </a:p>
          <a:p>
            <a:pPr algn="ctr">
              <a:defRPr/>
            </a:pPr>
            <a:r>
              <a:rPr lang="en-US" altLang="en-US" sz="4000" dirty="0"/>
              <a:t> 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10.5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2,2</a:t>
            </a:r>
          </a:p>
        </p:txBody>
      </p:sp>
      <p:sp>
        <p:nvSpPr>
          <p:cNvPr id="1229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4000" dirty="0"/>
              <a:t>Write a method named </a:t>
            </a:r>
            <a:r>
              <a:rPr lang="en-US" sz="4000" dirty="0" err="1"/>
              <a:t>sumTo</a:t>
            </a:r>
            <a:r>
              <a:rPr lang="en-US" sz="4000" dirty="0"/>
              <a:t> </a:t>
            </a:r>
          </a:p>
          <a:p>
            <a:pPr>
              <a:defRPr/>
            </a:pPr>
            <a:r>
              <a:rPr lang="en-US" sz="4000" dirty="0"/>
              <a:t>that takes an integer parameter n </a:t>
            </a:r>
          </a:p>
          <a:p>
            <a:pPr>
              <a:defRPr/>
            </a:pPr>
            <a:r>
              <a:rPr lang="en-US" sz="4000" dirty="0"/>
              <a:t>and returns the sum </a:t>
            </a:r>
          </a:p>
          <a:p>
            <a:pPr>
              <a:defRPr/>
            </a:pPr>
            <a:r>
              <a:rPr lang="en-US" sz="4000" dirty="0"/>
              <a:t>1 + 1/ 2 + 1 /3 + ... + 1/ n .</a:t>
            </a:r>
            <a:endParaRPr lang="en-US" alt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 smtClean="0"/>
              <a:t>I’ll check your answer!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en-US" smtClean="0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963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dirty="0"/>
              <a:t>Subtract operation not overridden for strings</a:t>
            </a:r>
          </a:p>
        </p:txBody>
      </p:sp>
      <p:pic>
        <p:nvPicPr>
          <p:cNvPr id="1126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806700"/>
            <a:ext cx="5537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310</Words>
  <Application>Microsoft Macintosh PowerPoint</Application>
  <PresentationFormat>On-screen Show (4:3)</PresentationFormat>
  <Paragraphs>116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Century Gothic</vt:lpstr>
      <vt:lpstr>Impact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(1.1)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 Patel</dc:creator>
  <dc:description>Created by Jerry Myers is 1998 for a class.</dc:description>
  <cp:lastModifiedBy>Radha Patel</cp:lastModifiedBy>
  <cp:revision>3</cp:revision>
  <cp:lastPrinted>2001-01-31T16:21:13Z</cp:lastPrinted>
  <dcterms:created xsi:type="dcterms:W3CDTF">2015-09-30T16:22:20Z</dcterms:created>
  <dcterms:modified xsi:type="dcterms:W3CDTF">2015-09-30T19:58:13Z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