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D9AF-FBDF-90D9-8B45-750D7D4C8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CB1AC-FA6B-BD91-C932-8E5BFC5F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6A67B-A05A-88A3-11C1-1ADBE870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32B39-0F6E-4F3A-D8BF-6D9AD1A2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7CBD-4FCD-7523-9E6C-6F5989ED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2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142C-1B0B-C51C-037C-E7080197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17131-97BC-30B2-701F-224B654CA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CED96-7841-A2D7-E063-3EB194E4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197D0-8DA4-18FC-0D51-6762091D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4EF5-8495-6B03-9E85-33B331B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3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91DD1-8A5A-7198-4A34-AB1BE28AB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C0A80-14B4-AB7E-0AC6-07D4132F2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1CA2-25E8-F61D-EFF3-D3D05DB2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5520E-1238-F5E2-78F3-F25D1911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3A00-03F2-D0C4-AA0C-105E2B2F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0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EF8E-51F8-990D-D33A-660E8E77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D6D1-1182-D55C-1904-DD3064A1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28B4-D0C7-1918-C797-DE42E281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44D9-5E5E-BD8F-FDE6-209920FE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85F1-60DE-3812-19AA-6466D7BA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43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655D-0E8D-1648-2D3A-D5328F36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684F4-E8E3-CB60-8BC3-304393342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4462-CC13-599C-3EE4-BCC0372A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31DD-46E6-30F1-8A53-C616F464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FB1E-4CE8-6ABA-A5D2-78A5176A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59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20AC-56E1-F010-E26E-69B49E50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AD66-2D10-43B2-B6AB-B27B47AD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C02D1-A8AF-1252-F7AC-A0FE385C4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912F-4533-8E19-540A-FC321E3A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552CD-2029-1373-6D1F-16E34CAE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D0444-35D6-D603-42BB-D91624E0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29CA-A39D-3507-5C12-50302890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02BF-708E-E76A-7EBB-7938765E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266B9-140B-556B-A768-35B23E78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FD85A-FC99-C44A-69F8-36B2BDE3C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5DEE9-FFF3-11F3-274D-FEA197B8D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E6E0B-2072-AB2A-7B7C-52504400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3307E-0DF9-26B5-988E-1D7F2EBA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01782-8969-5F1D-9B29-3F0659BD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7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87F0-CF90-CF21-A975-256703BA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E3E29-DFED-8F38-7BA1-156E38B5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2F1F3-E544-C19D-BDA3-0912100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A765E-297B-B5FA-FDEC-329CA4F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CEB7F-E94C-6EBB-2F1B-85C38A88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AE478-23E0-B8CD-D312-73BCDFE1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8570F-98B8-414C-E380-B41654EC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3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D023-576E-A6EF-072B-24820748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4AA8-0A00-EE9F-D8BA-C53881C8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F75E3-FC2E-FB9E-72D4-E075E11ED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B33F-E983-0ECF-7275-77D13DD2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B378F-9297-0787-564A-8D836F82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22F10-B3B6-78F3-04C2-3A5FC0B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38CD-E59B-1B6F-EA43-7D28FD40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64FAB-1B6B-7E1F-4D17-1DA1A6D45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9BE00-B823-11B7-E020-D8A8D78C5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58F0F-E65B-7F0C-4BFA-89D8E63E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EEF17-B7C5-9653-2CCC-0DC8B78C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F4D1F-B683-F954-4449-63B223A6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6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DC3D5-68FF-9E28-C7DE-60CA751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912ED-CA7E-4E8E-25FF-31E587EA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7449-4498-EE73-1412-120165EA6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21D5-B89F-4226-BE3C-323D2D899766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1143-8816-5329-404A-80CE4753B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6C55-62E4-BE19-3E15-4BD70C45C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AB22-3922-4C26-A702-0B7E42A38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3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FB6F-93F8-9E15-DE78-E027AFA0A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MySQL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A58E5-18F0-6882-ED93-F0A240D04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Radha Raman Jha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65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61DF55-0D5E-BF26-D45E-F7372CC5D86D}"/>
              </a:ext>
            </a:extLst>
          </p:cNvPr>
          <p:cNvSpPr txBox="1"/>
          <p:nvPr/>
        </p:nvSpPr>
        <p:spPr>
          <a:xfrm>
            <a:off x="185057" y="966977"/>
            <a:ext cx="11821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u="sng" dirty="0"/>
              <a:t>Character Data </a:t>
            </a:r>
          </a:p>
          <a:p>
            <a:endParaRPr lang="en-US" sz="1600" dirty="0"/>
          </a:p>
          <a:p>
            <a:pPr marL="800100" lvl="1" indent="-342900">
              <a:buFontTx/>
              <a:buAutoNum type="alphaLcPeriod"/>
            </a:pPr>
            <a:r>
              <a:rPr lang="en-IN" sz="16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char</a:t>
            </a:r>
            <a:r>
              <a:rPr lang="en-IN" sz="16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>
                <a:effectLst/>
              </a:rPr>
              <a:t>character data used if all entries in column are of fixed length such as </a:t>
            </a:r>
            <a:r>
              <a:rPr lang="en-US" sz="1600" dirty="0">
                <a:solidFill>
                  <a:srgbClr val="FC1233"/>
                </a:solidFill>
                <a:effectLst/>
              </a:rPr>
              <a:t>state abbreviations</a:t>
            </a:r>
            <a:r>
              <a:rPr lang="en-US" sz="1600" dirty="0">
                <a:solidFill>
                  <a:srgbClr val="18A841"/>
                </a:solidFill>
                <a:effectLst/>
              </a:rPr>
              <a:t>.</a:t>
            </a:r>
            <a:r>
              <a:rPr lang="en-US" sz="1600" dirty="0">
                <a:effectLst/>
              </a:rPr>
              <a:t> Maximum size allowed for these character data types is </a:t>
            </a:r>
            <a:r>
              <a:rPr lang="en-US" sz="1600" u="sng" dirty="0">
                <a:effectLst/>
              </a:rPr>
              <a:t>255</a:t>
            </a:r>
            <a:r>
              <a:rPr lang="en-US" sz="1600" dirty="0">
                <a:effectLst/>
              </a:rPr>
              <a:t> bytes.</a:t>
            </a:r>
            <a:endParaRPr lang="en-IN" sz="1600" b="0" i="0" u="none" strike="noStrike" baseline="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IN" sz="1600" b="0" i="0" u="none" strike="noStrike" baseline="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6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b. </a:t>
            </a:r>
            <a:r>
              <a:rPr lang="en-IN" sz="16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varchar</a:t>
            </a:r>
            <a:r>
              <a:rPr lang="en-IN" sz="16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>
                <a:effectLst/>
              </a:rPr>
              <a:t>character data of variable length are stored as </a:t>
            </a:r>
            <a:r>
              <a:rPr lang="en-US" sz="1600" b="1" dirty="0">
                <a:effectLst/>
              </a:rPr>
              <a:t>varchar</a:t>
            </a:r>
            <a:r>
              <a:rPr lang="en-US" sz="1600" dirty="0">
                <a:effectLst/>
              </a:rPr>
              <a:t> character datatypes. Maximum size allowed for these character data types is </a:t>
            </a:r>
            <a:r>
              <a:rPr lang="en-US" sz="1600" u="sng" dirty="0">
                <a:effectLst/>
              </a:rPr>
              <a:t>65535 </a:t>
            </a:r>
            <a:r>
              <a:rPr lang="en-US" sz="1600" dirty="0">
                <a:effectLst/>
              </a:rPr>
              <a:t>bytes.</a:t>
            </a:r>
          </a:p>
          <a:p>
            <a:pPr lvl="1"/>
            <a:endParaRPr lang="en-US" sz="1600" dirty="0"/>
          </a:p>
          <a:p>
            <a:r>
              <a:rPr lang="en-US" sz="1600" b="1" dirty="0">
                <a:effectLst/>
              </a:rPr>
              <a:t>character sets</a:t>
            </a:r>
            <a:r>
              <a:rPr lang="en-US" sz="1600" dirty="0">
                <a:effectLst/>
              </a:rPr>
              <a:t> :- MySQL currently supports 41 Different </a:t>
            </a:r>
            <a:r>
              <a:rPr lang="en-US" sz="1600" b="1" dirty="0">
                <a:effectLst/>
              </a:rPr>
              <a:t>character sets</a:t>
            </a:r>
            <a:r>
              <a:rPr lang="en-US" sz="1600" dirty="0">
                <a:effectLst/>
              </a:rPr>
              <a:t> </a:t>
            </a:r>
          </a:p>
          <a:p>
            <a:r>
              <a:rPr lang="en-US" sz="1600" dirty="0"/>
              <a:t>In prior versions of the MySQL server, the </a:t>
            </a:r>
            <a:r>
              <a:rPr lang="en-US" sz="1600" i="1" dirty="0"/>
              <a:t>latin1</a:t>
            </a:r>
            <a:r>
              <a:rPr lang="en-US" sz="1600" dirty="0"/>
              <a:t> character set was automatically chosen as the default character set, but version 8 defaults to </a:t>
            </a:r>
            <a:r>
              <a:rPr lang="en-US" sz="1600" b="1" u="sng" dirty="0"/>
              <a:t>utf8mb4.</a:t>
            </a:r>
          </a:p>
          <a:p>
            <a:pPr lvl="1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9614C-0DE2-D7CA-EDD6-AB9CE77542E0}"/>
              </a:ext>
            </a:extLst>
          </p:cNvPr>
          <p:cNvSpPr txBox="1"/>
          <p:nvPr/>
        </p:nvSpPr>
        <p:spPr>
          <a:xfrm>
            <a:off x="2985796" y="93306"/>
            <a:ext cx="498254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Various Data Type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EE328-AA97-018A-BEA6-839AD55898BB}"/>
              </a:ext>
            </a:extLst>
          </p:cNvPr>
          <p:cNvSpPr txBox="1"/>
          <p:nvPr/>
        </p:nvSpPr>
        <p:spPr>
          <a:xfrm>
            <a:off x="185057" y="3810418"/>
            <a:ext cx="117021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u="sng" dirty="0"/>
              <a:t>Text DATA </a:t>
            </a:r>
            <a:r>
              <a:rPr lang="en-US" b="1" dirty="0"/>
              <a:t>:-  </a:t>
            </a:r>
          </a:p>
          <a:p>
            <a:r>
              <a:rPr lang="en-US" dirty="0"/>
              <a:t>To store data that might exceed 64 kb varchar column limit, use text type </a:t>
            </a:r>
          </a:p>
          <a:p>
            <a:pPr lvl="1"/>
            <a:r>
              <a:rPr lang="en-US" dirty="0"/>
              <a:t> a. </a:t>
            </a:r>
            <a:r>
              <a:rPr lang="en-US" b="1" dirty="0"/>
              <a:t>medium text </a:t>
            </a:r>
            <a:r>
              <a:rPr lang="en-US" dirty="0"/>
              <a:t>– 16777215 Bytes (16 MB)</a:t>
            </a:r>
          </a:p>
          <a:p>
            <a:pPr lvl="1"/>
            <a:r>
              <a:rPr lang="en-US" dirty="0"/>
              <a:t> b. </a:t>
            </a:r>
            <a:r>
              <a:rPr lang="en-US" b="1" dirty="0"/>
              <a:t>longtext</a:t>
            </a:r>
            <a:r>
              <a:rPr lang="en-US" dirty="0"/>
              <a:t> – 4294967295 Bytes  (4 GB)</a:t>
            </a:r>
          </a:p>
          <a:p>
            <a:pPr lvl="1"/>
            <a:endParaRPr lang="en-IN" dirty="0"/>
          </a:p>
          <a:p>
            <a:r>
              <a:rPr lang="en-US" dirty="0">
                <a:solidFill>
                  <a:schemeClr val="accent2"/>
                </a:solidFill>
              </a:rPr>
              <a:t>Consideration before choosing text type </a:t>
            </a:r>
            <a:r>
              <a:rPr lang="en-US" dirty="0"/>
              <a:t>:-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the data being loaded into a text column exceeds the maximum size for that type, the data will be truncated.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Trailing spaces will not be removed when data is loaded into the column.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using text columns for sorting or grouping, only the first 1,024 bytes are used, although this limit may be increased if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245AC9-09B4-0358-AB6D-FA6DE0FC56E4}"/>
              </a:ext>
            </a:extLst>
          </p:cNvPr>
          <p:cNvSpPr txBox="1"/>
          <p:nvPr/>
        </p:nvSpPr>
        <p:spPr>
          <a:xfrm>
            <a:off x="93306" y="263853"/>
            <a:ext cx="1172857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3. </a:t>
            </a:r>
            <a:r>
              <a:rPr lang="en-US" sz="1600" b="1" u="sng" dirty="0"/>
              <a:t>Numeric Data</a:t>
            </a:r>
          </a:p>
          <a:p>
            <a:pPr marL="800100" lvl="1" indent="-342900">
              <a:buFontTx/>
              <a:buAutoNum type="alphaLcPeriod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Integers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dirty="0"/>
              <a:t>:- Depending on the way numbers are used, there are several different numeric datatypes. </a:t>
            </a:r>
            <a:r>
              <a:rPr lang="en-US" sz="1600" dirty="0">
                <a:solidFill>
                  <a:srgbClr val="3D3B49"/>
                </a:solidFill>
                <a:effectLst/>
              </a:rPr>
              <a:t>The most commonly used numeric types are those used to store </a:t>
            </a:r>
            <a:r>
              <a:rPr lang="en-US" sz="1600" dirty="0">
                <a:solidFill>
                  <a:srgbClr val="3D3B49"/>
                </a:solidFill>
                <a:effectLst/>
                <a:highlight>
                  <a:srgbClr val="FFFF00"/>
                </a:highlight>
              </a:rPr>
              <a:t>whole numbers, or </a:t>
            </a:r>
            <a:r>
              <a:rPr lang="en-US" sz="1600" i="1" dirty="0">
                <a:solidFill>
                  <a:srgbClr val="3D3B49"/>
                </a:solidFill>
                <a:effectLst/>
                <a:highlight>
                  <a:srgbClr val="FFFF00"/>
                </a:highlight>
              </a:rPr>
              <a:t>integers</a:t>
            </a:r>
            <a:r>
              <a:rPr lang="en-US" sz="1600" dirty="0">
                <a:solidFill>
                  <a:srgbClr val="3D3B49"/>
                </a:solidFill>
                <a:effectLst/>
              </a:rPr>
              <a:t>. </a:t>
            </a:r>
          </a:p>
          <a:p>
            <a:pPr lvl="1"/>
            <a:r>
              <a:rPr lang="en-US" sz="1600" dirty="0">
                <a:solidFill>
                  <a:srgbClr val="3D3B49"/>
                </a:solidFill>
                <a:effectLst/>
              </a:rPr>
              <a:t>When a column is created using one of the integer types, MySQL will allocate an appropriate amount of space to store the data, which ranges from</a:t>
            </a:r>
          </a:p>
          <a:p>
            <a:pPr lvl="1"/>
            <a:r>
              <a:rPr lang="en-US" sz="1600" dirty="0">
                <a:solidFill>
                  <a:srgbClr val="3D3B49"/>
                </a:solidFill>
                <a:effectLst/>
                <a:highlight>
                  <a:srgbClr val="FFFF00"/>
                </a:highlight>
              </a:rPr>
              <a:t> 1 byte - tinyint to</a:t>
            </a:r>
          </a:p>
          <a:p>
            <a:pPr lvl="1"/>
            <a:r>
              <a:rPr lang="en-US" sz="1600" dirty="0">
                <a:solidFill>
                  <a:srgbClr val="3D3B49"/>
                </a:solidFill>
                <a:effectLst/>
                <a:highlight>
                  <a:srgbClr val="FFFF00"/>
                </a:highlight>
              </a:rPr>
              <a:t> 8 bytes for a bigint. </a:t>
            </a:r>
          </a:p>
          <a:p>
            <a:pPr lvl="1"/>
            <a:r>
              <a:rPr lang="en-US" sz="1600" dirty="0">
                <a:solidFill>
                  <a:srgbClr val="3D3B49"/>
                </a:solidFill>
                <a:effectLst/>
              </a:rPr>
              <a:t>Choice should be made based on biggest number envisioned to be stored in column without wasting storage space.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b.   Floating points </a:t>
            </a:r>
            <a:r>
              <a:rPr lang="en-US" sz="1600" dirty="0">
                <a:solidFill>
                  <a:schemeClr val="accent2"/>
                </a:solidFill>
              </a:rPr>
              <a:t>:- </a:t>
            </a:r>
            <a:r>
              <a:rPr lang="en-US" sz="1600" dirty="0">
                <a:solidFill>
                  <a:srgbClr val="3D3B49"/>
                </a:solidFill>
                <a:effectLst/>
              </a:rPr>
              <a:t>For a floating point number any of the following numeric types can be chosen.</a:t>
            </a:r>
            <a:endParaRPr lang="en-US" sz="1600" dirty="0">
              <a:solidFill>
                <a:schemeClr val="accent2"/>
              </a:solidFill>
            </a:endParaRPr>
          </a:p>
          <a:p>
            <a:pPr marL="1314450" lvl="2" indent="-400050">
              <a:buAutoNum type="romanLcPeriod"/>
            </a:pPr>
            <a:r>
              <a:rPr lang="en-US" sz="1600" dirty="0">
                <a:solidFill>
                  <a:srgbClr val="92D050"/>
                </a:solidFill>
              </a:rPr>
              <a:t>float (p , s)</a:t>
            </a:r>
          </a:p>
          <a:p>
            <a:pPr marL="1314450" lvl="2" indent="-400050">
              <a:buAutoNum type="romanLcPeriod"/>
            </a:pPr>
            <a:r>
              <a:rPr lang="en-US" sz="1600" dirty="0">
                <a:solidFill>
                  <a:srgbClr val="92D050"/>
                </a:solidFill>
              </a:rPr>
              <a:t>double (p, 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D3B49"/>
                </a:solidFill>
                <a:effectLst/>
              </a:rPr>
              <a:t>p -- precision (total number of digits allowed both to the left and to right of decimal point.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D3B49"/>
                </a:solidFill>
                <a:effectLst/>
              </a:rPr>
              <a:t>s -- scale (number of digits allowed to the right of the decimal point). </a:t>
            </a:r>
          </a:p>
          <a:p>
            <a:pPr lvl="1"/>
            <a:endParaRPr lang="en-US" sz="1600" dirty="0">
              <a:solidFill>
                <a:srgbClr val="3D3B49"/>
              </a:solidFill>
              <a:effectLst/>
            </a:endParaRPr>
          </a:p>
          <a:p>
            <a:pPr lvl="1"/>
            <a:r>
              <a:rPr lang="en-US" sz="1600" dirty="0">
                <a:solidFill>
                  <a:srgbClr val="3D3B49"/>
                </a:solidFill>
                <a:effectLst/>
              </a:rPr>
              <a:t>e.g. -- column defined as float(4,2) will store 27.44 or 8.19, 17.8675 will be rounded off to 17.87 and 178.375 will generate an error.</a:t>
            </a:r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c. Decimal</a:t>
            </a:r>
            <a:r>
              <a:rPr lang="en-US" sz="1600" dirty="0"/>
              <a:t> – These data type is used to store currency related data where the decimal point accuracy is very important.</a:t>
            </a:r>
          </a:p>
          <a:p>
            <a:r>
              <a:rPr lang="en-US" sz="1600" dirty="0"/>
              <a:t>4. </a:t>
            </a:r>
            <a:r>
              <a:rPr lang="en-US" sz="1600" b="1" u="sng" dirty="0"/>
              <a:t>Temporal Data </a:t>
            </a:r>
          </a:p>
          <a:p>
            <a:r>
              <a:rPr lang="en-US" sz="1600" dirty="0">
                <a:solidFill>
                  <a:srgbClr val="3D3B49"/>
                </a:solidFill>
                <a:effectLst/>
              </a:rPr>
              <a:t>Information about date and time is refereed to as temporal data.</a:t>
            </a:r>
          </a:p>
          <a:p>
            <a:endParaRPr lang="en-US" sz="1600" dirty="0"/>
          </a:p>
          <a:p>
            <a:pPr marL="800100" lvl="1" indent="-342900">
              <a:buAutoNum type="alphaLcPeriod"/>
            </a:pPr>
            <a:r>
              <a:rPr lang="en-US" sz="1600" dirty="0"/>
              <a:t>date  (YYYY-MM-DD) </a:t>
            </a:r>
          </a:p>
          <a:p>
            <a:pPr marL="800100" lvl="1" indent="-342900">
              <a:buAutoNum type="alphaLcPeriod"/>
            </a:pPr>
            <a:r>
              <a:rPr lang="en-US" sz="1600" dirty="0"/>
              <a:t>datetime  (YYYY- MM-DD HH:MI:SS)</a:t>
            </a:r>
          </a:p>
          <a:p>
            <a:pPr marL="800100" lvl="1" indent="-342900">
              <a:buAutoNum type="alphaLcPeriod"/>
            </a:pPr>
            <a:r>
              <a:rPr lang="en-IN" sz="1600" dirty="0"/>
              <a:t>Timestamp </a:t>
            </a:r>
            <a:r>
              <a:rPr lang="en-US" sz="1600" dirty="0"/>
              <a:t>(YYYY- MM-DD HH:MI:SS)</a:t>
            </a:r>
            <a:endParaRPr lang="en-IN" sz="1600" dirty="0"/>
          </a:p>
          <a:p>
            <a:pPr marL="800100" lvl="1" indent="-342900">
              <a:buAutoNum type="alphaLcPeriod"/>
            </a:pPr>
            <a:r>
              <a:rPr lang="en-IN" sz="1600" dirty="0"/>
              <a:t>Year (YYYY)</a:t>
            </a:r>
          </a:p>
          <a:p>
            <a:pPr marL="800100" lvl="1" indent="-342900">
              <a:buAutoNum type="alphaLcPeriod"/>
            </a:pPr>
            <a:r>
              <a:rPr lang="en-IN" sz="1600" dirty="0"/>
              <a:t>Time (H</a:t>
            </a:r>
            <a:r>
              <a:rPr lang="en-US" sz="1600" dirty="0"/>
              <a:t>HH:MI:SS</a:t>
            </a:r>
            <a:r>
              <a:rPr lang="en-IN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0767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49CFA-4358-82AC-6DBF-6EC2CF678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0"/>
            <a:ext cx="968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3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498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Data Types in MySQL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MySQL</dc:title>
  <dc:creator>radharaman jha</dc:creator>
  <cp:lastModifiedBy>radharaman jha</cp:lastModifiedBy>
  <cp:revision>7</cp:revision>
  <dcterms:created xsi:type="dcterms:W3CDTF">2023-10-06T03:00:50Z</dcterms:created>
  <dcterms:modified xsi:type="dcterms:W3CDTF">2023-10-06T11:10:20Z</dcterms:modified>
</cp:coreProperties>
</file>