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3" r:id="rId10"/>
    <p:sldId id="31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https://dev.mysql.com/doc/sakila/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Window Functions in MySQL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Radha Raman Jha</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71463" cy="1588849"/>
          </a:xfrm>
        </p:spPr>
        <p:txBody>
          <a:bodyPr>
            <a:normAutofit/>
          </a:bodyPr>
          <a:lstStyle/>
          <a:p>
            <a:r>
              <a:rPr lang="en-US" sz="2400" b="0" i="0" dirty="0">
                <a:solidFill>
                  <a:srgbClr val="374151"/>
                </a:solidFill>
                <a:effectLst/>
                <a:latin typeface="Söhne"/>
              </a:rPr>
              <a:t>Window functions </a:t>
            </a:r>
            <a:r>
              <a:rPr lang="en-US" sz="2400" dirty="0">
                <a:solidFill>
                  <a:srgbClr val="374151"/>
                </a:solidFill>
                <a:latin typeface="Söhne"/>
              </a:rPr>
              <a:t>O</a:t>
            </a:r>
            <a:r>
              <a:rPr lang="en-US" sz="2400" b="0" i="0" dirty="0">
                <a:solidFill>
                  <a:srgbClr val="374151"/>
                </a:solidFill>
                <a:effectLst/>
                <a:latin typeface="Söhne"/>
              </a:rPr>
              <a:t>perate in a "window" of rows defined by a specific set of criteria and allows </a:t>
            </a:r>
            <a:r>
              <a:rPr lang="en-US" sz="2400" dirty="0">
                <a:solidFill>
                  <a:srgbClr val="374151"/>
                </a:solidFill>
                <a:latin typeface="Söhne"/>
              </a:rPr>
              <a:t>perform calculations </a:t>
            </a:r>
            <a:r>
              <a:rPr lang="en-US" sz="2400" b="0" i="0" dirty="0">
                <a:solidFill>
                  <a:srgbClr val="374151"/>
                </a:solidFill>
                <a:effectLst/>
                <a:latin typeface="Söhne"/>
              </a:rPr>
              <a:t>across a set of rows related to the current row within the result set of a query..</a:t>
            </a:r>
            <a:br>
              <a:rPr lang="en-US" sz="2400" b="0" i="0" dirty="0">
                <a:solidFill>
                  <a:srgbClr val="374151"/>
                </a:solidFill>
                <a:effectLst/>
                <a:latin typeface="Söhne"/>
              </a:rPr>
            </a:br>
            <a:endParaRPr lang="en-US" sz="2400" dirty="0"/>
          </a:p>
        </p:txBody>
      </p:sp>
      <p:sp>
        <p:nvSpPr>
          <p:cNvPr id="15" name="TextBox 14">
            <a:extLst>
              <a:ext uri="{FF2B5EF4-FFF2-40B4-BE49-F238E27FC236}">
                <a16:creationId xmlns:a16="http://schemas.microsoft.com/office/drawing/2014/main" id="{C3898ADB-89B2-6F17-38FA-6430EEE4CD07}"/>
              </a:ext>
            </a:extLst>
          </p:cNvPr>
          <p:cNvSpPr txBox="1"/>
          <p:nvPr/>
        </p:nvSpPr>
        <p:spPr>
          <a:xfrm>
            <a:off x="1268963" y="2071396"/>
            <a:ext cx="9825135" cy="369332"/>
          </a:xfrm>
          <a:prstGeom prst="rect">
            <a:avLst/>
          </a:prstGeom>
          <a:noFill/>
        </p:spPr>
        <p:txBody>
          <a:bodyPr wrap="square" rtlCol="0">
            <a:spAutoFit/>
          </a:bodyPr>
          <a:lstStyle/>
          <a:p>
            <a:r>
              <a:rPr lang="en-IN" dirty="0">
                <a:latin typeface="Arial Black" panose="020B0A04020102020204" pitchFamily="34" charset="0"/>
              </a:rPr>
              <a:t>Key Aspects of Window Functions include</a:t>
            </a:r>
          </a:p>
        </p:txBody>
      </p:sp>
      <p:sp>
        <p:nvSpPr>
          <p:cNvPr id="16" name="TextBox 15">
            <a:extLst>
              <a:ext uri="{FF2B5EF4-FFF2-40B4-BE49-F238E27FC236}">
                <a16:creationId xmlns:a16="http://schemas.microsoft.com/office/drawing/2014/main" id="{8F418ED9-7356-AC96-041A-AFE85FE7B4B3}"/>
              </a:ext>
            </a:extLst>
          </p:cNvPr>
          <p:cNvSpPr txBox="1"/>
          <p:nvPr/>
        </p:nvSpPr>
        <p:spPr>
          <a:xfrm>
            <a:off x="1097280" y="2631233"/>
            <a:ext cx="10183430" cy="3416320"/>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Partitioning:</a:t>
            </a:r>
            <a:r>
              <a:rPr lang="en-US" b="0" i="0" dirty="0">
                <a:solidFill>
                  <a:srgbClr val="374151"/>
                </a:solidFill>
                <a:effectLst/>
                <a:latin typeface="Times New Roman" panose="02020603050405020304" pitchFamily="18" charset="0"/>
                <a:cs typeface="Times New Roman" panose="02020603050405020304" pitchFamily="18" charset="0"/>
              </a:rPr>
              <a:t> The result set can be divided into partitions or groups based on one or more columns. The window function is then applied independently within each partition.</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1" i="0" dirty="0">
                <a:solidFill>
                  <a:srgbClr val="374151"/>
                </a:solidFill>
                <a:effectLst/>
                <a:latin typeface="Times New Roman" panose="02020603050405020304" pitchFamily="18" charset="0"/>
                <a:cs typeface="Times New Roman" panose="02020603050405020304" pitchFamily="18" charset="0"/>
              </a:rPr>
              <a:t>2. Ordering:</a:t>
            </a:r>
            <a:r>
              <a:rPr lang="en-US" b="0" i="0" dirty="0">
                <a:solidFill>
                  <a:srgbClr val="374151"/>
                </a:solidFill>
                <a:effectLst/>
                <a:latin typeface="Times New Roman" panose="02020603050405020304" pitchFamily="18" charset="0"/>
                <a:cs typeface="Times New Roman" panose="02020603050405020304" pitchFamily="18" charset="0"/>
              </a:rPr>
              <a:t> Rows within each partition are typically ordered based on one or more columns. This order determines the sequence number in the result set.</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1" i="0" dirty="0">
                <a:solidFill>
                  <a:srgbClr val="374151"/>
                </a:solidFill>
                <a:effectLst/>
                <a:latin typeface="Times New Roman" panose="02020603050405020304" pitchFamily="18" charset="0"/>
                <a:cs typeface="Times New Roman" panose="02020603050405020304" pitchFamily="18" charset="0"/>
              </a:rPr>
              <a:t>3. Frame Specification:</a:t>
            </a:r>
            <a:r>
              <a:rPr lang="en-US" b="0" i="0" dirty="0">
                <a:solidFill>
                  <a:srgbClr val="374151"/>
                </a:solidFill>
                <a:effectLst/>
                <a:latin typeface="Times New Roman" panose="02020603050405020304" pitchFamily="18" charset="0"/>
                <a:cs typeface="Times New Roman" panose="02020603050405020304" pitchFamily="18" charset="0"/>
              </a:rPr>
              <a:t> We can define a frame, which is a subset of rows within the current partition. The frame specifies which rows to include in the window calculation, and it can be based on row counts or ranges relative to the current row.</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63A1-69CA-B371-B21C-95626514C83E}"/>
              </a:ext>
            </a:extLst>
          </p:cNvPr>
          <p:cNvSpPr>
            <a:spLocks noGrp="1"/>
          </p:cNvSpPr>
          <p:nvPr>
            <p:ph type="title"/>
          </p:nvPr>
        </p:nvSpPr>
        <p:spPr>
          <a:xfrm>
            <a:off x="1066800" y="127983"/>
            <a:ext cx="10058400" cy="1450757"/>
          </a:xfrm>
        </p:spPr>
        <p:txBody>
          <a:bodyPr>
            <a:normAutofit fontScale="90000"/>
          </a:bodyPr>
          <a:lstStyle/>
          <a:p>
            <a:r>
              <a:rPr lang="en-IN" dirty="0"/>
              <a:t>     Commonly used Window Functions in MySQL</a:t>
            </a:r>
            <a:br>
              <a:rPr lang="en-IN" dirty="0"/>
            </a:br>
            <a:r>
              <a:rPr lang="en-IN" dirty="0"/>
              <a:t>                                 </a:t>
            </a:r>
            <a:r>
              <a:rPr lang="en-IN" sz="1400" dirty="0">
                <a:hlinkClick r:id="rId2"/>
              </a:rPr>
              <a:t>https://dev.mysql.com/doc/sakila/en/</a:t>
            </a:r>
            <a:endParaRPr lang="en-IN" sz="1400" dirty="0"/>
          </a:p>
        </p:txBody>
      </p:sp>
      <p:sp>
        <p:nvSpPr>
          <p:cNvPr id="3" name="Content Placeholder 2">
            <a:extLst>
              <a:ext uri="{FF2B5EF4-FFF2-40B4-BE49-F238E27FC236}">
                <a16:creationId xmlns:a16="http://schemas.microsoft.com/office/drawing/2014/main" id="{DFBECB67-07E0-A924-A0FD-8DB0E93AE836}"/>
              </a:ext>
            </a:extLst>
          </p:cNvPr>
          <p:cNvSpPr>
            <a:spLocks noGrp="1"/>
          </p:cNvSpPr>
          <p:nvPr>
            <p:ph idx="1"/>
          </p:nvPr>
        </p:nvSpPr>
        <p:spPr>
          <a:xfrm>
            <a:off x="737118" y="2108201"/>
            <a:ext cx="10717764" cy="1642705"/>
          </a:xfrm>
        </p:spPr>
        <p:txBody>
          <a:bodyPr>
            <a:normAutofit fontScale="92500"/>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ROW_NUMBER() - </a:t>
            </a:r>
            <a:r>
              <a:rPr lang="en-US" b="0" i="0" dirty="0">
                <a:solidFill>
                  <a:srgbClr val="374151"/>
                </a:solidFill>
                <a:effectLst/>
                <a:latin typeface="Times New Roman" panose="02020603050405020304" pitchFamily="18" charset="0"/>
                <a:cs typeface="Times New Roman" panose="02020603050405020304" pitchFamily="18" charset="0"/>
              </a:rPr>
              <a:t>assigns a unique number to each row within individual partitions</a:t>
            </a:r>
            <a:r>
              <a:rPr lang="en-US" b="0" i="0" dirty="0">
                <a:solidFill>
                  <a:srgbClr val="374151"/>
                </a:solidFill>
                <a:effectLst/>
                <a:latin typeface="Söhne"/>
              </a:rPr>
              <a:t>. </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RANK() - </a:t>
            </a:r>
            <a:r>
              <a:rPr lang="en-US" dirty="0">
                <a:solidFill>
                  <a:srgbClr val="374151"/>
                </a:solidFill>
                <a:latin typeface="Times New Roman" panose="02020603050405020304" pitchFamily="18" charset="0"/>
                <a:cs typeface="Times New Roman" panose="02020603050405020304" pitchFamily="18" charset="0"/>
              </a:rPr>
              <a:t>assigns a rank to each row based on specified column values. Ties share the same rank.</a:t>
            </a:r>
            <a:endParaRPr lang="en-IN" dirty="0">
              <a:solidFill>
                <a:srgbClr val="37415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DENSE_RANK() - </a:t>
            </a:r>
            <a:r>
              <a:rPr lang="en-US" sz="2100" dirty="0">
                <a:solidFill>
                  <a:srgbClr val="374151"/>
                </a:solidFill>
                <a:latin typeface="Times New Roman" panose="02020603050405020304" pitchFamily="18" charset="0"/>
                <a:cs typeface="Times New Roman" panose="02020603050405020304" pitchFamily="18" charset="0"/>
              </a:rPr>
              <a:t>assigns ranks to rows, skipping ranks for tied values, resulting in no gaps between ranks.</a:t>
            </a:r>
            <a:endParaRPr lang="en-IN" sz="2100" dirty="0">
              <a:solidFill>
                <a:srgbClr val="37415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9AE405D-1FE0-8954-5382-85B812BAA364}"/>
              </a:ext>
            </a:extLst>
          </p:cNvPr>
          <p:cNvSpPr txBox="1"/>
          <p:nvPr/>
        </p:nvSpPr>
        <p:spPr>
          <a:xfrm>
            <a:off x="737118" y="3750906"/>
            <a:ext cx="10717764" cy="255454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a:t>
            </a:r>
            <a:r>
              <a:rPr lang="en-IN" sz="2000" u="sng" dirty="0">
                <a:solidFill>
                  <a:srgbClr val="00B050"/>
                </a:solidFill>
                <a:latin typeface="Times New Roman" panose="02020603050405020304" pitchFamily="18" charset="0"/>
                <a:cs typeface="Times New Roman" panose="02020603050405020304" pitchFamily="18" charset="0"/>
              </a:rPr>
              <a:t>Query for all the above Window Functions</a:t>
            </a:r>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r>
              <a:rPr lang="en-IN"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select customer_id, count(*) num_rental,</a:t>
            </a:r>
          </a:p>
          <a:p>
            <a:r>
              <a:rPr lang="en-IN"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row_number() over(order by count(*) desc ) row_num_rnk, </a:t>
            </a:r>
          </a:p>
          <a:p>
            <a:r>
              <a:rPr lang="en-IN"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rank() over(order by count(*) desc) rank_rnk,</a:t>
            </a:r>
          </a:p>
          <a:p>
            <a:r>
              <a:rPr lang="en-IN"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dense_rank() over(order by count(*) desc) dense_rank_rnk</a:t>
            </a:r>
          </a:p>
          <a:p>
            <a:r>
              <a:rPr lang="en-IN"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from rental</a:t>
            </a:r>
          </a:p>
          <a:p>
            <a:r>
              <a:rPr lang="en-IN"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group by customer_id order by count(*) desc limit 10;</a:t>
            </a:r>
          </a:p>
        </p:txBody>
      </p:sp>
      <p:sp>
        <p:nvSpPr>
          <p:cNvPr id="5" name="TextBox 4">
            <a:extLst>
              <a:ext uri="{FF2B5EF4-FFF2-40B4-BE49-F238E27FC236}">
                <a16:creationId xmlns:a16="http://schemas.microsoft.com/office/drawing/2014/main" id="{6018DE4D-5C0F-42FA-BCA8-736D3C342D3F}"/>
              </a:ext>
            </a:extLst>
          </p:cNvPr>
          <p:cNvSpPr txBox="1"/>
          <p:nvPr/>
        </p:nvSpPr>
        <p:spPr>
          <a:xfrm>
            <a:off x="7744408" y="4310743"/>
            <a:ext cx="3638939" cy="923330"/>
          </a:xfrm>
          <a:prstGeom prst="rect">
            <a:avLst/>
          </a:prstGeom>
          <a:noFill/>
        </p:spPr>
        <p:txBody>
          <a:bodyPr wrap="square" rtlCol="0">
            <a:spAutoFit/>
          </a:bodyPr>
          <a:lstStyle/>
          <a:p>
            <a:r>
              <a:rPr lang="en-IN" b="1" dirty="0">
                <a:highlight>
                  <a:srgbClr val="FFFF00"/>
                </a:highlight>
              </a:rPr>
              <a:t>desc rental;</a:t>
            </a:r>
          </a:p>
          <a:p>
            <a:endParaRPr lang="en-IN" dirty="0"/>
          </a:p>
          <a:p>
            <a:endParaRPr lang="en-IN" dirty="0"/>
          </a:p>
        </p:txBody>
      </p:sp>
      <p:pic>
        <p:nvPicPr>
          <p:cNvPr id="9" name="Picture 8">
            <a:extLst>
              <a:ext uri="{FF2B5EF4-FFF2-40B4-BE49-F238E27FC236}">
                <a16:creationId xmlns:a16="http://schemas.microsoft.com/office/drawing/2014/main" id="{47AD49F1-9C60-4D2B-DAB4-03DDB7A88D0C}"/>
              </a:ext>
            </a:extLst>
          </p:cNvPr>
          <p:cNvPicPr>
            <a:picLocks noChangeAspect="1"/>
          </p:cNvPicPr>
          <p:nvPr/>
        </p:nvPicPr>
        <p:blipFill>
          <a:blip r:embed="rId3"/>
          <a:stretch>
            <a:fillRect/>
          </a:stretch>
        </p:blipFill>
        <p:spPr>
          <a:xfrm>
            <a:off x="7286267" y="4705188"/>
            <a:ext cx="4439623" cy="1621484"/>
          </a:xfrm>
          <a:prstGeom prst="rect">
            <a:avLst/>
          </a:prstGeom>
        </p:spPr>
      </p:pic>
    </p:spTree>
    <p:extLst>
      <p:ext uri="{BB962C8B-B14F-4D97-AF65-F5344CB8AC3E}">
        <p14:creationId xmlns:p14="http://schemas.microsoft.com/office/powerpoint/2010/main" val="416152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9158-206E-879C-DD18-E091C69677AA}"/>
              </a:ext>
            </a:extLst>
          </p:cNvPr>
          <p:cNvSpPr>
            <a:spLocks noGrp="1"/>
          </p:cNvSpPr>
          <p:nvPr>
            <p:ph type="title"/>
          </p:nvPr>
        </p:nvSpPr>
        <p:spPr/>
        <p:txBody>
          <a:bodyPr/>
          <a:lstStyle/>
          <a:p>
            <a:r>
              <a:rPr lang="en-IN" dirty="0"/>
              <a:t>Results and Observations on it </a:t>
            </a:r>
          </a:p>
        </p:txBody>
      </p:sp>
      <p:pic>
        <p:nvPicPr>
          <p:cNvPr id="6" name="Picture 5">
            <a:extLst>
              <a:ext uri="{FF2B5EF4-FFF2-40B4-BE49-F238E27FC236}">
                <a16:creationId xmlns:a16="http://schemas.microsoft.com/office/drawing/2014/main" id="{3A30DF5E-5511-C6B5-C831-AED04BE0CFCA}"/>
              </a:ext>
            </a:extLst>
          </p:cNvPr>
          <p:cNvPicPr>
            <a:picLocks noChangeAspect="1"/>
          </p:cNvPicPr>
          <p:nvPr/>
        </p:nvPicPr>
        <p:blipFill>
          <a:blip r:embed="rId2"/>
          <a:stretch>
            <a:fillRect/>
          </a:stretch>
        </p:blipFill>
        <p:spPr>
          <a:xfrm>
            <a:off x="1235363" y="2157333"/>
            <a:ext cx="6630343" cy="4084847"/>
          </a:xfrm>
          <a:prstGeom prst="rect">
            <a:avLst/>
          </a:prstGeom>
        </p:spPr>
      </p:pic>
      <p:sp>
        <p:nvSpPr>
          <p:cNvPr id="7" name="TextBox 6">
            <a:extLst>
              <a:ext uri="{FF2B5EF4-FFF2-40B4-BE49-F238E27FC236}">
                <a16:creationId xmlns:a16="http://schemas.microsoft.com/office/drawing/2014/main" id="{4D084415-C9F0-8BA0-EA52-9B165828EAF4}"/>
              </a:ext>
            </a:extLst>
          </p:cNvPr>
          <p:cNvSpPr txBox="1"/>
          <p:nvPr/>
        </p:nvSpPr>
        <p:spPr>
          <a:xfrm>
            <a:off x="8070980" y="2157333"/>
            <a:ext cx="3900196" cy="3970318"/>
          </a:xfrm>
          <a:prstGeom prst="rect">
            <a:avLst/>
          </a:prstGeom>
          <a:noFill/>
        </p:spPr>
        <p:txBody>
          <a:bodyPr wrap="square" rtlCol="0">
            <a:spAutoFit/>
          </a:bodyPr>
          <a:lstStyle/>
          <a:p>
            <a:pPr marL="285750" indent="-285750">
              <a:buFont typeface="Arial" panose="020B0604020202020204" pitchFamily="34" charset="0"/>
              <a:buChar char="•"/>
            </a:pPr>
            <a:r>
              <a:rPr lang="en-IN" b="1" dirty="0">
                <a:highlight>
                  <a:srgbClr val="FFFF00"/>
                </a:highlight>
              </a:rPr>
              <a:t>row_number()</a:t>
            </a:r>
          </a:p>
          <a:p>
            <a:r>
              <a:rPr lang="en-IN" dirty="0">
                <a:highlight>
                  <a:srgbClr val="FFFF00"/>
                </a:highlight>
              </a:rPr>
              <a:t>Assigns Different row number to each customer ordered by decreasing number of rentals ignores ties.</a:t>
            </a:r>
          </a:p>
          <a:p>
            <a:endParaRPr lang="en-IN" dirty="0">
              <a:highlight>
                <a:srgbClr val="FFFF00"/>
              </a:highlight>
            </a:endParaRPr>
          </a:p>
          <a:p>
            <a:pPr marL="285750" indent="-285750">
              <a:buFont typeface="Arial" panose="020B0604020202020204" pitchFamily="34" charset="0"/>
              <a:buChar char="•"/>
            </a:pPr>
            <a:r>
              <a:rPr lang="en-IN" b="1" dirty="0">
                <a:highlight>
                  <a:srgbClr val="FFFF00"/>
                </a:highlight>
              </a:rPr>
              <a:t>rank() </a:t>
            </a:r>
          </a:p>
          <a:p>
            <a:r>
              <a:rPr lang="en-IN" dirty="0">
                <a:highlight>
                  <a:srgbClr val="FFFF00"/>
                </a:highlight>
              </a:rPr>
              <a:t>Assigns Same number to customers having same number of rentals and skips number for next one</a:t>
            </a:r>
          </a:p>
          <a:p>
            <a:endParaRPr lang="en-IN" dirty="0">
              <a:highlight>
                <a:srgbClr val="FFFF00"/>
              </a:highlight>
            </a:endParaRPr>
          </a:p>
          <a:p>
            <a:pPr marL="285750" indent="-285750">
              <a:buFont typeface="Arial" panose="020B0604020202020204" pitchFamily="34" charset="0"/>
              <a:buChar char="•"/>
            </a:pPr>
            <a:r>
              <a:rPr lang="en-IN" b="1" dirty="0">
                <a:highlight>
                  <a:srgbClr val="FFFF00"/>
                </a:highlight>
              </a:rPr>
              <a:t>dense_rank()</a:t>
            </a:r>
          </a:p>
          <a:p>
            <a:r>
              <a:rPr lang="en-IN" dirty="0">
                <a:highlight>
                  <a:srgbClr val="FFFF00"/>
                </a:highlight>
              </a:rPr>
              <a:t> Assigns Same number to customers having same number of rentals and continues number count for next one</a:t>
            </a:r>
          </a:p>
        </p:txBody>
      </p:sp>
    </p:spTree>
    <p:extLst>
      <p:ext uri="{BB962C8B-B14F-4D97-AF65-F5344CB8AC3E}">
        <p14:creationId xmlns:p14="http://schemas.microsoft.com/office/powerpoint/2010/main" val="867196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B8FA-B2BE-D6B7-C28E-EC473019D8B0}"/>
              </a:ext>
            </a:extLst>
          </p:cNvPr>
          <p:cNvSpPr>
            <a:spLocks noGrp="1"/>
          </p:cNvSpPr>
          <p:nvPr>
            <p:ph type="title"/>
          </p:nvPr>
        </p:nvSpPr>
        <p:spPr/>
        <p:txBody>
          <a:bodyPr/>
          <a:lstStyle/>
          <a:p>
            <a:r>
              <a:rPr lang="en-IN" dirty="0">
                <a:solidFill>
                  <a:srgbClr val="00B050"/>
                </a:solidFill>
              </a:rPr>
              <a:t>Partition aspect of calculation </a:t>
            </a:r>
          </a:p>
        </p:txBody>
      </p:sp>
      <p:sp>
        <p:nvSpPr>
          <p:cNvPr id="3" name="TextBox 2">
            <a:extLst>
              <a:ext uri="{FF2B5EF4-FFF2-40B4-BE49-F238E27FC236}">
                <a16:creationId xmlns:a16="http://schemas.microsoft.com/office/drawing/2014/main" id="{0A2FA8EB-23E1-0A62-6993-5584B7989463}"/>
              </a:ext>
            </a:extLst>
          </p:cNvPr>
          <p:cNvSpPr txBox="1"/>
          <p:nvPr/>
        </p:nvSpPr>
        <p:spPr>
          <a:xfrm>
            <a:off x="1097280" y="2090057"/>
            <a:ext cx="8690533" cy="181588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select quarter(payment_date) quarter,</a:t>
            </a:r>
          </a:p>
          <a:p>
            <a:r>
              <a:rPr lang="en-US" sz="1600" b="1" dirty="0">
                <a:latin typeface="Times New Roman" panose="02020603050405020304" pitchFamily="18" charset="0"/>
                <a:cs typeface="Times New Roman" panose="02020603050405020304" pitchFamily="18" charset="0"/>
              </a:rPr>
              <a:t>monthname(payment_date) sales_month,</a:t>
            </a:r>
          </a:p>
          <a:p>
            <a:r>
              <a:rPr lang="en-US" sz="1600" b="1" dirty="0">
                <a:latin typeface="Times New Roman" panose="02020603050405020304" pitchFamily="18" charset="0"/>
                <a:cs typeface="Times New Roman" panose="02020603050405020304" pitchFamily="18" charset="0"/>
              </a:rPr>
              <a:t>sum(amount) monthly_sales,</a:t>
            </a:r>
          </a:p>
          <a:p>
            <a:r>
              <a:rPr lang="en-US" sz="1600" b="1" dirty="0">
                <a:latin typeface="Times New Roman" panose="02020603050405020304" pitchFamily="18" charset="0"/>
                <a:cs typeface="Times New Roman" panose="02020603050405020304" pitchFamily="18" charset="0"/>
              </a:rPr>
              <a:t>rank() over(partition by(quarter(payment_date)) order by sum(amount) desc) sales_rank</a:t>
            </a:r>
          </a:p>
          <a:p>
            <a:r>
              <a:rPr lang="en-US" sz="1600" b="1" dirty="0">
                <a:latin typeface="Times New Roman" panose="02020603050405020304" pitchFamily="18" charset="0"/>
                <a:cs typeface="Times New Roman" panose="02020603050405020304" pitchFamily="18" charset="0"/>
              </a:rPr>
              <a:t>from payment</a:t>
            </a:r>
          </a:p>
          <a:p>
            <a:r>
              <a:rPr lang="en-US" sz="1600" b="1" dirty="0">
                <a:latin typeface="Times New Roman" panose="02020603050405020304" pitchFamily="18" charset="0"/>
                <a:cs typeface="Times New Roman" panose="02020603050405020304" pitchFamily="18" charset="0"/>
              </a:rPr>
              <a:t>group by quarter(payment_date), monthname(payment_date)</a:t>
            </a:r>
          </a:p>
          <a:p>
            <a:r>
              <a:rPr lang="en-US" sz="1600" b="1" dirty="0">
                <a:latin typeface="Times New Roman" panose="02020603050405020304" pitchFamily="18" charset="0"/>
                <a:cs typeface="Times New Roman" panose="02020603050405020304" pitchFamily="18" charset="0"/>
              </a:rPr>
              <a:t>order by 1;</a:t>
            </a:r>
            <a:endParaRPr lang="en-IN"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2E9ABE-6695-A41C-2D36-2C47897C2DF8}"/>
              </a:ext>
            </a:extLst>
          </p:cNvPr>
          <p:cNvPicPr>
            <a:picLocks noChangeAspect="1"/>
          </p:cNvPicPr>
          <p:nvPr/>
        </p:nvPicPr>
        <p:blipFill>
          <a:blip r:embed="rId2"/>
          <a:stretch>
            <a:fillRect/>
          </a:stretch>
        </p:blipFill>
        <p:spPr>
          <a:xfrm>
            <a:off x="1097280" y="4255335"/>
            <a:ext cx="5135483" cy="1961870"/>
          </a:xfrm>
          <a:prstGeom prst="rect">
            <a:avLst/>
          </a:prstGeom>
        </p:spPr>
      </p:pic>
      <p:sp>
        <p:nvSpPr>
          <p:cNvPr id="6" name="TextBox 5">
            <a:extLst>
              <a:ext uri="{FF2B5EF4-FFF2-40B4-BE49-F238E27FC236}">
                <a16:creationId xmlns:a16="http://schemas.microsoft.com/office/drawing/2014/main" id="{5C4013C0-F257-EC70-D0CF-B5D25805F028}"/>
              </a:ext>
            </a:extLst>
          </p:cNvPr>
          <p:cNvSpPr txBox="1"/>
          <p:nvPr/>
        </p:nvSpPr>
        <p:spPr>
          <a:xfrm>
            <a:off x="7044613" y="4255335"/>
            <a:ext cx="4833257" cy="1200329"/>
          </a:xfrm>
          <a:prstGeom prst="rect">
            <a:avLst/>
          </a:prstGeom>
          <a:noFill/>
        </p:spPr>
        <p:txBody>
          <a:bodyPr wrap="square" rtlCol="0">
            <a:spAutoFit/>
          </a:bodyPr>
          <a:lstStyle/>
          <a:p>
            <a:r>
              <a:rPr lang="en-IN" dirty="0">
                <a:highlight>
                  <a:srgbClr val="FFFF00"/>
                </a:highlight>
              </a:rPr>
              <a:t>Note :- </a:t>
            </a:r>
          </a:p>
          <a:p>
            <a:r>
              <a:rPr lang="en-IN" dirty="0">
                <a:highlight>
                  <a:srgbClr val="FFFF00"/>
                </a:highlight>
              </a:rPr>
              <a:t>For Every Quarter, the different months have been ranked based on decreasing number of monthly sales.</a:t>
            </a:r>
          </a:p>
        </p:txBody>
      </p:sp>
    </p:spTree>
    <p:extLst>
      <p:ext uri="{BB962C8B-B14F-4D97-AF65-F5344CB8AC3E}">
        <p14:creationId xmlns:p14="http://schemas.microsoft.com/office/powerpoint/2010/main" val="419401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C1E2-C440-E0DA-A87F-9ACF4D707B11}"/>
              </a:ext>
            </a:extLst>
          </p:cNvPr>
          <p:cNvSpPr>
            <a:spLocks noGrp="1"/>
          </p:cNvSpPr>
          <p:nvPr>
            <p:ph type="title"/>
          </p:nvPr>
        </p:nvSpPr>
        <p:spPr/>
        <p:txBody>
          <a:bodyPr/>
          <a:lstStyle/>
          <a:p>
            <a:r>
              <a:rPr lang="en-IN" dirty="0"/>
              <a:t>Conclusion </a:t>
            </a:r>
          </a:p>
        </p:txBody>
      </p:sp>
      <p:sp>
        <p:nvSpPr>
          <p:cNvPr id="3" name="TextBox 2">
            <a:extLst>
              <a:ext uri="{FF2B5EF4-FFF2-40B4-BE49-F238E27FC236}">
                <a16:creationId xmlns:a16="http://schemas.microsoft.com/office/drawing/2014/main" id="{BCE599F0-950E-F447-8B67-B2D818BC582A}"/>
              </a:ext>
            </a:extLst>
          </p:cNvPr>
          <p:cNvSpPr txBox="1"/>
          <p:nvPr/>
        </p:nvSpPr>
        <p:spPr>
          <a:xfrm>
            <a:off x="1097281" y="2220686"/>
            <a:ext cx="10058400" cy="2554545"/>
          </a:xfrm>
          <a:prstGeom prst="rect">
            <a:avLst/>
          </a:prstGeom>
          <a:noFill/>
        </p:spPr>
        <p:txBody>
          <a:bodyPr wrap="square" rtlCol="0">
            <a:spAutoFit/>
          </a:bodyPr>
          <a:lstStyle/>
          <a:p>
            <a:pPr marL="285750" indent="-285750">
              <a:buFont typeface="Arial" panose="020B0604020202020204" pitchFamily="34" charset="0"/>
              <a:buChar char="•"/>
            </a:pPr>
            <a:r>
              <a:rPr lang="en-IN" sz="3200" dirty="0"/>
              <a:t>Ranking functions can be used to evaluate pertinent business problems.</a:t>
            </a:r>
          </a:p>
          <a:p>
            <a:pPr marL="285750" indent="-285750">
              <a:buFont typeface="Arial" panose="020B0604020202020204" pitchFamily="34" charset="0"/>
              <a:buChar char="•"/>
            </a:pPr>
            <a:r>
              <a:rPr lang="en-IN" sz="3200" dirty="0"/>
              <a:t>It can be used to keep a track of customer requirement.</a:t>
            </a:r>
          </a:p>
          <a:p>
            <a:pPr marL="285750" indent="-285750">
              <a:buFont typeface="Arial" panose="020B0604020202020204" pitchFamily="34" charset="0"/>
              <a:buChar char="•"/>
            </a:pPr>
            <a:r>
              <a:rPr lang="en-IN" sz="3200" dirty="0"/>
              <a:t>It can also be used to have an idea of seasonal variation of the inventory stocks required in advance.</a:t>
            </a:r>
          </a:p>
        </p:txBody>
      </p:sp>
    </p:spTree>
    <p:extLst>
      <p:ext uri="{BB962C8B-B14F-4D97-AF65-F5344CB8AC3E}">
        <p14:creationId xmlns:p14="http://schemas.microsoft.com/office/powerpoint/2010/main" val="413915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16E598-717F-2F27-D769-A10D0CCBC525}"/>
              </a:ext>
            </a:extLst>
          </p:cNvPr>
          <p:cNvPicPr>
            <a:picLocks noChangeAspect="1"/>
          </p:cNvPicPr>
          <p:nvPr/>
        </p:nvPicPr>
        <p:blipFill>
          <a:blip r:embed="rId2"/>
          <a:stretch>
            <a:fillRect/>
          </a:stretch>
        </p:blipFill>
        <p:spPr>
          <a:xfrm>
            <a:off x="746449" y="233264"/>
            <a:ext cx="11206065" cy="6092841"/>
          </a:xfrm>
          <a:prstGeom prst="rect">
            <a:avLst/>
          </a:prstGeom>
        </p:spPr>
      </p:pic>
    </p:spTree>
    <p:extLst>
      <p:ext uri="{BB962C8B-B14F-4D97-AF65-F5344CB8AC3E}">
        <p14:creationId xmlns:p14="http://schemas.microsoft.com/office/powerpoint/2010/main" val="394763883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{57A05658-1467-4989-B183-40EBDE9A092E}tf11437505_win32</Template>
  <TotalTime>232</TotalTime>
  <Words>539</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Calibri</vt:lpstr>
      <vt:lpstr>Georgia Pro Cond Light</vt:lpstr>
      <vt:lpstr>Söhne</vt:lpstr>
      <vt:lpstr>Speak Pro</vt:lpstr>
      <vt:lpstr>Times New Roman</vt:lpstr>
      <vt:lpstr>RetrospectVTI</vt:lpstr>
      <vt:lpstr>Window Functions in MySQL</vt:lpstr>
      <vt:lpstr>Window functions Operate in a "window" of rows defined by a specific set of criteria and allows perform calculations across a set of rows related to the current row within the result set of a query.. </vt:lpstr>
      <vt:lpstr>     Commonly used Window Functions in MySQL                                  https://dev.mysql.com/doc/sakila/en/</vt:lpstr>
      <vt:lpstr>Results and Observations on it </vt:lpstr>
      <vt:lpstr>Partition aspect of calculation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 Functions in MySQL</dc:title>
  <dc:creator>radharaman jha</dc:creator>
  <cp:lastModifiedBy>radharaman jha</cp:lastModifiedBy>
  <cp:revision>14</cp:revision>
  <dcterms:created xsi:type="dcterms:W3CDTF">2023-10-15T10:29:26Z</dcterms:created>
  <dcterms:modified xsi:type="dcterms:W3CDTF">2023-10-15T14:21:57Z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