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90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a427b51290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a427b51290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a2d88af16e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a2d88af16e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a2d88af16e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a2d88af16e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a427b51290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a427b51290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a2d88af16e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a2d88af16e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a2d88af16e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a2d88af16e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a2d88af16e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a2d88af16e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a2d88af16e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a2d88af16e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a2d88af16e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a2d88af16e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rgbClr val="DBD4EB"/>
            </a:gs>
            <a:gs pos="100000">
              <a:srgbClr val="9180BB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209557" y="1992935"/>
            <a:ext cx="8520600" cy="2646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 i="1" dirty="0">
                <a:latin typeface="Times New Roman"/>
                <a:ea typeface="Times New Roman"/>
                <a:cs typeface="Times New Roman"/>
                <a:sym typeface="Times New Roman"/>
              </a:rPr>
              <a:t>Presented By Group-4 :-</a:t>
            </a:r>
            <a:endParaRPr sz="2000" b="1" i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 i="1" dirty="0">
                <a:latin typeface="Times New Roman"/>
                <a:ea typeface="Times New Roman"/>
                <a:cs typeface="Times New Roman"/>
                <a:sym typeface="Times New Roman"/>
              </a:rPr>
              <a:t>Dnyaneshwari </a:t>
            </a:r>
            <a:r>
              <a:rPr lang="en-GB" sz="2000" b="1" i="1" dirty="0" err="1">
                <a:latin typeface="Times New Roman"/>
                <a:ea typeface="Times New Roman"/>
                <a:cs typeface="Times New Roman"/>
                <a:sym typeface="Times New Roman"/>
              </a:rPr>
              <a:t>Mohod</a:t>
            </a:r>
            <a:endParaRPr sz="2000" b="1" i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 i="1" dirty="0">
                <a:latin typeface="Times New Roman"/>
                <a:ea typeface="Times New Roman"/>
                <a:cs typeface="Times New Roman"/>
                <a:sym typeface="Times New Roman"/>
              </a:rPr>
              <a:t>Radha </a:t>
            </a:r>
            <a:r>
              <a:rPr lang="en-GB" sz="2000" b="1" i="1" dirty="0" err="1">
                <a:latin typeface="Times New Roman"/>
                <a:ea typeface="Times New Roman"/>
                <a:cs typeface="Times New Roman"/>
                <a:sym typeface="Times New Roman"/>
              </a:rPr>
              <a:t>raman</a:t>
            </a:r>
            <a:r>
              <a:rPr lang="en-GB" sz="2000" b="1" i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2000" b="1" i="1" dirty="0" err="1">
                <a:latin typeface="Times New Roman"/>
                <a:ea typeface="Times New Roman"/>
                <a:cs typeface="Times New Roman"/>
                <a:sym typeface="Times New Roman"/>
              </a:rPr>
              <a:t>jha</a:t>
            </a:r>
            <a:endParaRPr sz="2000" b="1" i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 i="1" dirty="0">
                <a:latin typeface="Times New Roman"/>
                <a:ea typeface="Times New Roman"/>
                <a:cs typeface="Times New Roman"/>
                <a:sym typeface="Times New Roman"/>
              </a:rPr>
              <a:t>Syed </a:t>
            </a:r>
            <a:r>
              <a:rPr lang="en-GB" sz="2000" b="1" i="1" dirty="0" err="1">
                <a:latin typeface="Times New Roman"/>
                <a:ea typeface="Times New Roman"/>
                <a:cs typeface="Times New Roman"/>
                <a:sym typeface="Times New Roman"/>
              </a:rPr>
              <a:t>mohammad</a:t>
            </a:r>
            <a:r>
              <a:rPr lang="en-GB" sz="2000" b="1" i="1" dirty="0">
                <a:latin typeface="Times New Roman"/>
                <a:ea typeface="Times New Roman"/>
                <a:cs typeface="Times New Roman"/>
                <a:sym typeface="Times New Roman"/>
              </a:rPr>
              <a:t> pasha</a:t>
            </a:r>
            <a:endParaRPr sz="2000" b="1" i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 i="1" dirty="0">
                <a:latin typeface="Times New Roman"/>
                <a:ea typeface="Times New Roman"/>
                <a:cs typeface="Times New Roman"/>
                <a:sym typeface="Times New Roman"/>
              </a:rPr>
              <a:t>Md </a:t>
            </a:r>
            <a:r>
              <a:rPr lang="en-GB" sz="2000" b="1" i="1" dirty="0" err="1">
                <a:latin typeface="Times New Roman"/>
                <a:ea typeface="Times New Roman"/>
                <a:cs typeface="Times New Roman"/>
                <a:sym typeface="Times New Roman"/>
              </a:rPr>
              <a:t>sadiq</a:t>
            </a:r>
            <a:endParaRPr sz="2000" b="1" i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 i="1" dirty="0" err="1">
                <a:latin typeface="Times New Roman"/>
                <a:ea typeface="Times New Roman"/>
                <a:cs typeface="Times New Roman"/>
                <a:sym typeface="Times New Roman"/>
              </a:rPr>
              <a:t>Talluri</a:t>
            </a:r>
            <a:r>
              <a:rPr lang="en-GB" sz="2000" b="1" i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2000" b="1" i="1" dirty="0" err="1">
                <a:latin typeface="Times New Roman"/>
                <a:ea typeface="Times New Roman"/>
                <a:cs typeface="Times New Roman"/>
                <a:sym typeface="Times New Roman"/>
              </a:rPr>
              <a:t>anajaneya</a:t>
            </a:r>
            <a:r>
              <a:rPr lang="en-GB" sz="2000" b="1" i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2000" b="1" i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 i="1" dirty="0">
                <a:latin typeface="Times New Roman"/>
                <a:ea typeface="Times New Roman"/>
                <a:cs typeface="Times New Roman"/>
                <a:sym typeface="Times New Roman"/>
              </a:rPr>
              <a:t>Dipali </a:t>
            </a:r>
            <a:r>
              <a:rPr lang="en-GB" sz="2000" b="1" i="1" dirty="0" err="1">
                <a:latin typeface="Times New Roman"/>
                <a:ea typeface="Times New Roman"/>
                <a:cs typeface="Times New Roman"/>
                <a:sym typeface="Times New Roman"/>
              </a:rPr>
              <a:t>shanideo</a:t>
            </a:r>
            <a:endParaRPr sz="2000" b="1" i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 i="1" dirty="0" err="1">
                <a:latin typeface="Times New Roman"/>
                <a:ea typeface="Times New Roman"/>
                <a:cs typeface="Times New Roman"/>
                <a:sym typeface="Times New Roman"/>
              </a:rPr>
              <a:t>Trinadh</a:t>
            </a:r>
            <a:r>
              <a:rPr lang="en-GB" sz="2000" b="1" i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2000" b="1" i="1" dirty="0" err="1">
                <a:latin typeface="Times New Roman"/>
                <a:ea typeface="Times New Roman"/>
                <a:cs typeface="Times New Roman"/>
                <a:sym typeface="Times New Roman"/>
              </a:rPr>
              <a:t>nuthalapathi</a:t>
            </a:r>
            <a:endParaRPr sz="2000" b="1" i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11110" y="1001864"/>
            <a:ext cx="5319047" cy="376891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268A3F9-F105-EA77-9BF0-020F46762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0"/>
            <a:ext cx="8520600" cy="841800"/>
          </a:xfrm>
        </p:spPr>
        <p:txBody>
          <a:bodyPr>
            <a:noAutofit/>
          </a:bodyPr>
          <a:lstStyle/>
          <a:p>
            <a:r>
              <a:rPr lang="en-IN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INSURANCE ANALYTICS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DBD4EB"/>
            </a:gs>
            <a:gs pos="100000">
              <a:srgbClr val="9180BB"/>
            </a:gs>
          </a:gsLst>
          <a:lin ang="5400012" scaled="0"/>
        </a:gra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120650" y="1364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GB" sz="2800" b="1" dirty="0">
                <a:latin typeface="Times New Roman"/>
                <a:ea typeface="Times New Roman"/>
                <a:cs typeface="Times New Roman"/>
                <a:sym typeface="Times New Roman"/>
              </a:rPr>
              <a:t>Project Summary</a:t>
            </a:r>
            <a:endParaRPr sz="2620"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70A2A6-4D30-4114-4E35-2594425AC4F7}"/>
              </a:ext>
            </a:extLst>
          </p:cNvPr>
          <p:cNvSpPr txBox="1"/>
          <p:nvPr/>
        </p:nvSpPr>
        <p:spPr>
          <a:xfrm>
            <a:off x="291994" y="1140589"/>
            <a:ext cx="866759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latin typeface="Times New Roman"/>
                <a:ea typeface="Times New Roman"/>
                <a:cs typeface="Times New Roman"/>
                <a:sym typeface="Times New Roman"/>
              </a:rPr>
              <a:t>Objective: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latin typeface="Times New Roman"/>
                <a:ea typeface="Times New Roman"/>
                <a:cs typeface="Times New Roman"/>
                <a:sym typeface="Times New Roman"/>
              </a:rPr>
              <a:t>Enhance insurance operations through BI tools for deeper insights, optimized decision-making, and improved efficiency.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latin typeface="Times New Roman"/>
                <a:ea typeface="Times New Roman"/>
                <a:cs typeface="Times New Roman"/>
                <a:sym typeface="Times New Roman"/>
              </a:rPr>
              <a:t>Scope:</a:t>
            </a: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●"/>
            </a:pPr>
            <a:r>
              <a:rPr lang="en-GB" sz="1800" dirty="0">
                <a:latin typeface="Times New Roman"/>
                <a:ea typeface="Times New Roman"/>
                <a:cs typeface="Times New Roman"/>
                <a:sym typeface="Times New Roman"/>
              </a:rPr>
              <a:t>Data Integration: Consolidate diverse data sources.</a:t>
            </a: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●"/>
            </a:pPr>
            <a:r>
              <a:rPr lang="en-GB" sz="1800" dirty="0">
                <a:latin typeface="Times New Roman"/>
                <a:ea typeface="Times New Roman"/>
                <a:cs typeface="Times New Roman"/>
                <a:sym typeface="Times New Roman"/>
              </a:rPr>
              <a:t>Data </a:t>
            </a:r>
            <a:r>
              <a:rPr lang="en-GB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Modeling</a:t>
            </a:r>
            <a:r>
              <a:rPr lang="en-GB" sz="1800" dirty="0">
                <a:latin typeface="Times New Roman"/>
                <a:ea typeface="Times New Roman"/>
                <a:cs typeface="Times New Roman"/>
                <a:sym typeface="Times New Roman"/>
              </a:rPr>
              <a:t>: Develop robust models for key metrics.</a:t>
            </a: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●"/>
            </a:pPr>
            <a:r>
              <a:rPr lang="en-GB" sz="1800" dirty="0">
                <a:latin typeface="Times New Roman"/>
                <a:ea typeface="Times New Roman"/>
                <a:cs typeface="Times New Roman"/>
                <a:sym typeface="Times New Roman"/>
              </a:rPr>
              <a:t>Dashboards and Reports: Real-time insights for stakeholders.</a:t>
            </a: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●"/>
            </a:pPr>
            <a:r>
              <a:rPr lang="en-GB" sz="1800" dirty="0">
                <a:latin typeface="Times New Roman"/>
                <a:ea typeface="Times New Roman"/>
                <a:cs typeface="Times New Roman"/>
                <a:sym typeface="Times New Roman"/>
              </a:rPr>
              <a:t>Predictive Analytics: Implement machine learning for risk assessment.</a:t>
            </a: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●"/>
            </a:pPr>
            <a:r>
              <a:rPr lang="en-GB" sz="1800" dirty="0">
                <a:latin typeface="Times New Roman"/>
                <a:ea typeface="Times New Roman"/>
                <a:cs typeface="Times New Roman"/>
                <a:sym typeface="Times New Roman"/>
              </a:rPr>
              <a:t>User Training: Ensure proficiency in BI tool usage.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/>
        </p:nvSpPr>
        <p:spPr>
          <a:xfrm>
            <a:off x="0" y="73500"/>
            <a:ext cx="8920200" cy="12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>
                <a:latin typeface="Times New Roman"/>
                <a:ea typeface="Times New Roman"/>
                <a:cs typeface="Times New Roman"/>
                <a:sym typeface="Times New Roman"/>
              </a:rPr>
              <a:t>An insurance analytics project typically involves the application of data analysis, statistical </a:t>
            </a:r>
            <a:r>
              <a:rPr lang="en-GB" sz="1600" dirty="0" err="1">
                <a:latin typeface="Times New Roman"/>
                <a:ea typeface="Times New Roman"/>
                <a:cs typeface="Times New Roman"/>
                <a:sym typeface="Times New Roman"/>
              </a:rPr>
              <a:t>modeling</a:t>
            </a:r>
            <a:r>
              <a:rPr lang="en-GB" sz="1600" dirty="0">
                <a:latin typeface="Times New Roman"/>
                <a:ea typeface="Times New Roman"/>
                <a:cs typeface="Times New Roman"/>
                <a:sym typeface="Times New Roman"/>
              </a:rPr>
              <a:t>, and business intelligence tools to gain insights into various aspects of the insurance industry. 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latin typeface="Times New Roman"/>
                <a:ea typeface="Times New Roman"/>
                <a:cs typeface="Times New Roman"/>
                <a:sym typeface="Times New Roman"/>
              </a:rPr>
              <a:t>KPI List:</a:t>
            </a:r>
            <a:endParaRPr sz="1800"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8" name="Google Shape;68;p15"/>
          <p:cNvSpPr txBox="1"/>
          <p:nvPr/>
        </p:nvSpPr>
        <p:spPr>
          <a:xfrm>
            <a:off x="338025" y="1389750"/>
            <a:ext cx="8288400" cy="33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500" dirty="0">
                <a:latin typeface="Times New Roman"/>
                <a:ea typeface="Times New Roman"/>
                <a:cs typeface="Times New Roman"/>
                <a:sym typeface="Times New Roman"/>
              </a:rPr>
              <a:t>1-No of Invoice by Account Exec</a:t>
            </a:r>
            <a:endParaRPr sz="15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500" dirty="0">
                <a:latin typeface="Times New Roman"/>
                <a:ea typeface="Times New Roman"/>
                <a:cs typeface="Times New Roman"/>
                <a:sym typeface="Times New Roman"/>
              </a:rPr>
              <a:t>2-Yearly Meeting Count</a:t>
            </a:r>
            <a:endParaRPr sz="15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500" dirty="0">
                <a:latin typeface="Times New Roman"/>
                <a:ea typeface="Times New Roman"/>
                <a:cs typeface="Times New Roman"/>
                <a:sym typeface="Times New Roman"/>
              </a:rPr>
              <a:t>3.1Cross Sell--</a:t>
            </a:r>
            <a:r>
              <a:rPr lang="en-GB" sz="1500" dirty="0" err="1">
                <a:latin typeface="Times New Roman"/>
                <a:ea typeface="Times New Roman"/>
                <a:cs typeface="Times New Roman"/>
                <a:sym typeface="Times New Roman"/>
              </a:rPr>
              <a:t>Target,Achieve,new</a:t>
            </a:r>
            <a:endParaRPr sz="15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500" dirty="0">
                <a:latin typeface="Times New Roman"/>
                <a:ea typeface="Times New Roman"/>
                <a:cs typeface="Times New Roman"/>
                <a:sym typeface="Times New Roman"/>
              </a:rPr>
              <a:t>3.1New-Target,Achieve,new</a:t>
            </a:r>
            <a:endParaRPr sz="15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500" dirty="0">
                <a:latin typeface="Times New Roman"/>
                <a:ea typeface="Times New Roman"/>
                <a:cs typeface="Times New Roman"/>
                <a:sym typeface="Times New Roman"/>
              </a:rPr>
              <a:t>3.1Renewal-Target, </a:t>
            </a:r>
            <a:r>
              <a:rPr lang="en-GB" sz="1500" dirty="0" err="1">
                <a:latin typeface="Times New Roman"/>
                <a:ea typeface="Times New Roman"/>
                <a:cs typeface="Times New Roman"/>
                <a:sym typeface="Times New Roman"/>
              </a:rPr>
              <a:t>Achieve,new</a:t>
            </a:r>
            <a:endParaRPr sz="15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500" dirty="0">
                <a:latin typeface="Times New Roman"/>
                <a:ea typeface="Times New Roman"/>
                <a:cs typeface="Times New Roman"/>
                <a:sym typeface="Times New Roman"/>
              </a:rPr>
              <a:t>4. Stage Funnel by Revenue</a:t>
            </a:r>
            <a:endParaRPr sz="15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500" dirty="0">
                <a:latin typeface="Times New Roman"/>
                <a:ea typeface="Times New Roman"/>
                <a:cs typeface="Times New Roman"/>
                <a:sym typeface="Times New Roman"/>
              </a:rPr>
              <a:t>5. No of meeting By Account Exe</a:t>
            </a:r>
            <a:endParaRPr sz="15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500" dirty="0">
                <a:latin typeface="Times New Roman"/>
                <a:ea typeface="Times New Roman"/>
                <a:cs typeface="Times New Roman"/>
                <a:sym typeface="Times New Roman"/>
              </a:rPr>
              <a:t>6-Top Open Opportunity</a:t>
            </a:r>
            <a:endParaRPr sz="15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/>
        </p:nvSpPr>
        <p:spPr>
          <a:xfrm>
            <a:off x="0" y="0"/>
            <a:ext cx="9214200" cy="7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5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Excel Dashboard Image</a:t>
            </a:r>
            <a:endParaRPr sz="19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11AAA9A-154B-F201-AE81-B2F4FDFFE3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288" y="723300"/>
            <a:ext cx="8758408" cy="4278358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0" y="0"/>
            <a:ext cx="9243600" cy="6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3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Tableau Dashboard Image</a:t>
            </a:r>
            <a:endParaRPr sz="33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9" name="Google Shape;7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17225"/>
            <a:ext cx="8694423" cy="4526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/>
        </p:nvSpPr>
        <p:spPr>
          <a:xfrm>
            <a:off x="0" y="0"/>
            <a:ext cx="8494200" cy="6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3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Power Bi Dashboard Image</a:t>
            </a:r>
            <a:endParaRPr sz="17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5" name="Google Shape;8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543750"/>
            <a:ext cx="8797299" cy="452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/>
        </p:nvSpPr>
        <p:spPr>
          <a:xfrm>
            <a:off x="0" y="0"/>
            <a:ext cx="7965000" cy="6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3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Key takeaways</a:t>
            </a:r>
            <a:endParaRPr sz="33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1" name="Google Shape;91;p19"/>
          <p:cNvSpPr txBox="1"/>
          <p:nvPr/>
        </p:nvSpPr>
        <p:spPr>
          <a:xfrm>
            <a:off x="220450" y="1028700"/>
            <a:ext cx="8597100" cy="350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-GB" sz="1800" b="1" i="1" dirty="0">
                <a:latin typeface="Times New Roman"/>
                <a:ea typeface="Times New Roman"/>
                <a:cs typeface="Times New Roman"/>
                <a:sym typeface="Times New Roman"/>
              </a:rPr>
              <a:t>Quantifiable Metrics and KPIs:</a:t>
            </a:r>
            <a:endParaRPr sz="1800" b="1" i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latin typeface="Times New Roman"/>
                <a:ea typeface="Times New Roman"/>
                <a:cs typeface="Times New Roman"/>
                <a:sym typeface="Times New Roman"/>
              </a:rPr>
              <a:t>Learn how to define and measure key metrics and KPIs to assess the success and impact of analytics projects.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-GB" sz="1800" b="1" i="1" dirty="0">
                <a:latin typeface="Times New Roman"/>
                <a:ea typeface="Times New Roman"/>
                <a:cs typeface="Times New Roman"/>
                <a:sym typeface="Times New Roman"/>
              </a:rPr>
              <a:t>Project Management:</a:t>
            </a:r>
            <a:endParaRPr sz="1800" b="1" i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latin typeface="Times New Roman"/>
                <a:ea typeface="Times New Roman"/>
                <a:cs typeface="Times New Roman"/>
                <a:sym typeface="Times New Roman"/>
              </a:rPr>
              <a:t>Acquire project management skills specific to analytics projects, including setting realistic timelines.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-GB" sz="1800" b="1" i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Business Intelligence Tools:</a:t>
            </a:r>
            <a:endParaRPr sz="1800" b="1" i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Learn how to use business intelligence tools for creating interactive dashboards and reports. Understand the visualization of key performance indicators (KPIs) for different stakeholders.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/>
        </p:nvSpPr>
        <p:spPr>
          <a:xfrm>
            <a:off x="179700" y="778875"/>
            <a:ext cx="8964300" cy="323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-GB" sz="1800" b="1" i="1" dirty="0">
                <a:latin typeface="Times New Roman"/>
                <a:ea typeface="Times New Roman"/>
                <a:cs typeface="Times New Roman"/>
                <a:sym typeface="Times New Roman"/>
              </a:rPr>
              <a:t>Continuous Improvement:</a:t>
            </a:r>
            <a:endParaRPr sz="1800" b="1" i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latin typeface="Times New Roman"/>
                <a:ea typeface="Times New Roman"/>
                <a:cs typeface="Times New Roman"/>
                <a:sym typeface="Times New Roman"/>
              </a:rPr>
              <a:t>Learn the importance of continuous monitoring, feedback, and adaptation in analytics projects.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-GB" sz="1800" dirty="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lang="en-GB" sz="1800" b="1" i="1" dirty="0">
                <a:latin typeface="Times New Roman"/>
                <a:ea typeface="Times New Roman"/>
                <a:cs typeface="Times New Roman"/>
                <a:sym typeface="Times New Roman"/>
              </a:rPr>
              <a:t>Statistical Analysis:</a:t>
            </a:r>
            <a:endParaRPr sz="1800" b="1" i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latin typeface="Times New Roman"/>
                <a:ea typeface="Times New Roman"/>
                <a:cs typeface="Times New Roman"/>
                <a:sym typeface="Times New Roman"/>
              </a:rPr>
              <a:t>Gain proficiency in statistical analysis methods to extract meaningful insights from insurance data.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-GB" sz="1800" b="1" i="1" dirty="0">
                <a:latin typeface="Times New Roman"/>
                <a:ea typeface="Times New Roman"/>
                <a:cs typeface="Times New Roman"/>
                <a:sym typeface="Times New Roman"/>
              </a:rPr>
              <a:t>Data Cleaning and Preprocessing:</a:t>
            </a:r>
            <a:endParaRPr sz="1800" b="1" i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latin typeface="Times New Roman"/>
                <a:ea typeface="Times New Roman"/>
                <a:cs typeface="Times New Roman"/>
                <a:sym typeface="Times New Roman"/>
              </a:rPr>
              <a:t>Learn techniques to clean and preprocess data, ensuring that it is accurate, consistent, and suitable for analysis. 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85475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10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2</TotalTime>
  <Words>318</Words>
  <Application>Microsoft Office PowerPoint</Application>
  <PresentationFormat>On-screen Show (16:9)</PresentationFormat>
  <Paragraphs>50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Algerian</vt:lpstr>
      <vt:lpstr>Arial</vt:lpstr>
      <vt:lpstr>Times New Roman</vt:lpstr>
      <vt:lpstr>Simple Light</vt:lpstr>
      <vt:lpstr>INSURANCE ANALYTICS</vt:lpstr>
      <vt:lpstr>Project Summary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INSURANCE ANALYTICS</dc:title>
  <dc:creator>akshad</dc:creator>
  <cp:lastModifiedBy>Md Sadiq</cp:lastModifiedBy>
  <cp:revision>2</cp:revision>
  <dcterms:modified xsi:type="dcterms:W3CDTF">2023-12-09T20:44:22Z</dcterms:modified>
</cp:coreProperties>
</file>