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CEB-EE01-414D-A317-C1E0F28FD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8101-9108-466A-87D5-0BAD81CB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EB03-FDAE-4BE0-AC07-B86AC92B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35E1-9E41-48C4-8EC0-CC8F8CF6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9E2D-AD00-40D8-BBFA-FE52EAC8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0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CEF2-CECF-4706-97CC-EDB3076F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27D1-0C2F-43C4-A5EC-F9441EB0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82DE-73EF-4FC2-905E-D91609A0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DFBB-D125-4DCB-8A4A-7BCD4811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A774-8606-4B47-A0EF-5E2D2E5B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EC3FA-DE35-492E-A63F-DB0B031BC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223F4-6015-4162-BF3E-2FD7AC40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96B7-D6EF-4A4B-973B-02BB6AF5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6DC6-AC68-470E-87A0-D8C84D26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5B17-246E-435E-A91D-6876680D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4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2A20-CB3D-49B8-B4E9-BF7EA9E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1C00-EE0C-44C0-B95F-F68ED409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C7D8-7BB4-42E7-A5D3-78A74784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44E3-4A67-46FA-B5CE-3979C601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5868-E111-44C1-A58F-F9A02A2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648F-622B-4704-B9B7-A0B149E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2561-C067-4A8C-AA0F-2F8248F0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B2B2-8300-4917-8CCE-BBE4BFD4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314B-1453-45C5-8E50-C7EA0FFE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BBE5-85EE-4EA0-9766-3A32368E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BB2B-4072-45A5-93CF-ED16DDE0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3849-AB37-4C5C-BAFC-C406A0431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4811-997D-4D9D-96F5-E30E6C32D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E89B-0D69-4A71-9B1B-5F44AD4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3B6A-563E-4A9F-93CA-90CFFD4D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5C3C-6F4C-48C5-B1C5-29FC1CDF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6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B5B4-51FD-444A-AAE5-776ABA95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81CC-645C-4325-B9B5-1924E347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7F4D-7FE6-44AE-B6F3-089897435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4E590-0326-4975-9E8D-56B0D8F0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CA4C6-A373-4809-83C5-2CBC69D6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23E67-4B0B-48CD-B9DD-42793E8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934B-6A5D-4D5E-A392-5A8D5CCD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422DC-52A8-41E7-A68C-72EFE5F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4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F9C0-A2E1-4E0B-A704-CAF896EB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DFA7D-89CA-4EAE-B7D0-2361899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3F090-C3D6-4C7A-AC2D-E44002EF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9A0DA-E8BB-4470-A908-799C8AB9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6AB9B-1250-4B45-9DCF-9D2E5D8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1265-1EB0-4FFB-8BA4-5C29915C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F0E13-A1B3-4AB5-8EB5-F907A48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A53A-E41A-4EBA-8CC4-9B967BC1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533A-5F00-461A-B4E3-50C6094F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3D886-09EB-49A8-9082-CC034EE0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1B0-7D06-484E-AD86-31EB3B6E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526B-FA02-48E0-8A5C-268E9491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C5C99-C985-4DC3-9CF3-8393C3A9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DDAA-3407-446F-92A5-74D37B3E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EFF69-A597-4133-B893-6A5DC453C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64BB8-7459-4FE6-A791-F383D21D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863F-7705-43DF-91FE-EE56F9CD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CCEB-DE61-4B4E-9075-B338F9A4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C2A1-EFFA-45D3-BC4E-10BB5F8D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CA4DE-9CB2-4B49-BE67-6426DF81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275D-845D-4364-89F7-90B9D22E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D354-27D2-4086-9583-1BFC58A3F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E733-27A4-421C-A663-E7506102FFB3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626A-ADF4-43F6-A5A9-9DEEFAC73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9C52-8AF3-43A7-B3C7-E20061A87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3CFC-C152-4915-B042-F2233FA4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ECE83-AC1A-4420-8E03-9AE9F4E5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028" y="3626933"/>
            <a:ext cx="6074592" cy="3150356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solidFill>
                  <a:srgbClr val="FFFFFF"/>
                </a:solidFill>
              </a:rPr>
              <a:t>Applied Data Science Capstone - IBM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63A7-2219-426A-BD22-1400A809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028" y="1767528"/>
            <a:ext cx="5558914" cy="1279978"/>
          </a:xfrm>
        </p:spPr>
        <p:txBody>
          <a:bodyPr anchor="b">
            <a:no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Opening a New Shopping Mall in Kuala Lumpur, Malaysia</a:t>
            </a:r>
          </a:p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By:</a:t>
            </a:r>
          </a:p>
          <a:p>
            <a:pPr algn="l"/>
            <a:r>
              <a:rPr lang="en-IN" sz="1600" dirty="0">
                <a:solidFill>
                  <a:srgbClr val="FFFFFF"/>
                </a:solidFill>
              </a:rPr>
              <a:t>Radha Yashwanth Uppuganti</a:t>
            </a:r>
          </a:p>
          <a:p>
            <a:pPr algn="l"/>
            <a:r>
              <a:rPr lang="en-IN" sz="1600" dirty="0">
                <a:solidFill>
                  <a:srgbClr val="FFFFFF"/>
                </a:solidFill>
              </a:rPr>
              <a:t>June 2020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1294-A03A-491F-A8FF-3E0A0D9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IN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A830-16A1-4B12-8C81-A015F2F1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1900"/>
              <a:t>Location of the shopping mall is one of the most important decisions that will determine whether the mall will be a success or a failure </a:t>
            </a:r>
          </a:p>
          <a:p>
            <a:r>
              <a:rPr lang="en-US" sz="1900"/>
              <a:t>Objective: To analyze and select the best locations in the city of Kuala Lumpur, Malaysia to open a new shopping mall </a:t>
            </a:r>
          </a:p>
          <a:p>
            <a:r>
              <a:rPr lang="en-US" sz="1900"/>
              <a:t> This project is timely as the city is currently suffering from oversupply of shopping malls </a:t>
            </a:r>
          </a:p>
          <a:p>
            <a:r>
              <a:rPr lang="en-US" sz="1900"/>
              <a:t>Business question </a:t>
            </a:r>
          </a:p>
          <a:p>
            <a:pPr marL="0" indent="0">
              <a:buNone/>
            </a:pPr>
            <a:r>
              <a:rPr lang="en-US" sz="1900"/>
              <a:t>	➢In the city of Kuala Lumpur, Malaysia, if a property developer is        	looking to open a new shopping mall, where would you 	recommend that they open it?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0805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51F8F-A059-4514-9AE9-C4694F58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IN" sz="48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5E42-F293-44B4-99D2-45515712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IN" sz="2100"/>
              <a:t>Data required </a:t>
            </a:r>
            <a:br>
              <a:rPr lang="en-IN" sz="2100"/>
            </a:br>
            <a:r>
              <a:rPr lang="en-IN" sz="2100"/>
              <a:t>➢List of neighbourhoods in Kuala Lumpur </a:t>
            </a:r>
            <a:br>
              <a:rPr lang="en-IN" sz="2100"/>
            </a:br>
            <a:r>
              <a:rPr lang="en-IN" sz="2100"/>
              <a:t>➢Latitude and longitude coordinates of the neighbourhoods ➢Venue data, particularly data related to shopping malls </a:t>
            </a:r>
          </a:p>
          <a:p>
            <a:r>
              <a:rPr lang="en-IN" sz="2100"/>
              <a:t>Sources of data </a:t>
            </a:r>
            <a:br>
              <a:rPr lang="en-IN" sz="2100"/>
            </a:br>
            <a:r>
              <a:rPr lang="en-IN" sz="2100"/>
              <a:t>➢Wikipedia page for neighbourhoods (https://en.wikipedia.org/wiki/Category:Suburbs_in_Kuala_Lumpur) ➢Geocoder package for latitude and longitude coordinates 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147227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D9070-9B78-4272-89D7-130BF24F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IN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61A1-19BC-4B7D-9D6C-D2E5B198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Web scraping Wikipedia page for neighborhoods list </a:t>
            </a:r>
          </a:p>
          <a:p>
            <a:r>
              <a:rPr lang="en-US" sz="2100"/>
              <a:t>Get latitude and longitude coordinates using Geocoder </a:t>
            </a:r>
          </a:p>
          <a:p>
            <a:r>
              <a:rPr lang="en-US" sz="2100"/>
              <a:t>Use Foursquare API to get venue data</a:t>
            </a:r>
          </a:p>
          <a:p>
            <a:r>
              <a:rPr lang="en-US" sz="2100"/>
              <a:t>Group data by neighborhood and taking the mean of the frequency of occurrence of each venue category</a:t>
            </a:r>
          </a:p>
          <a:p>
            <a:r>
              <a:rPr lang="en-US" sz="2100"/>
              <a:t>Filter venue category by Shopping Mall </a:t>
            </a:r>
          </a:p>
          <a:p>
            <a:r>
              <a:rPr lang="en-US" sz="2100"/>
              <a:t>Perform clustering on the data by using k-means clustering </a:t>
            </a:r>
          </a:p>
          <a:p>
            <a:r>
              <a:rPr lang="en-US" sz="2100"/>
              <a:t>Visualize the clusters in a map using Folium</a:t>
            </a:r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73488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FD67-87BA-41B3-A818-1B38C47F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Results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E9A-B1ED-46C8-8E0A-75084A1C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Categorized the neighborhoods into 3 clusters : </a:t>
            </a:r>
            <a:br>
              <a:rPr lang="en-US" sz="2100"/>
            </a:br>
            <a:r>
              <a:rPr lang="en-US" sz="2100"/>
              <a:t>➢Cluster 1: Neighborhoods with high number of shopping malls ➢Cluster 2: Neighborhoods with moderate number of shopping malls </a:t>
            </a:r>
            <a:br>
              <a:rPr lang="en-US" sz="2100"/>
            </a:br>
            <a:r>
              <a:rPr lang="en-US" sz="2100"/>
              <a:t>➢Cluster 3: Neighborhoods with low number to no existence of shopping malls</a:t>
            </a:r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389792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ECD27-A07A-46A9-9FE7-349AA4D7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IN" sz="480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3A85-45FD-4837-A426-821B6809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Most of the shopping malls are concentrated in the central area of the city </a:t>
            </a:r>
          </a:p>
          <a:p>
            <a:r>
              <a:rPr lang="en-US" sz="2100"/>
              <a:t>Highest number in cluster 1 and moderate number in cluster 2 </a:t>
            </a:r>
          </a:p>
          <a:p>
            <a:r>
              <a:rPr lang="en-US" sz="2100"/>
              <a:t>Cluster 3 has very low number to no shopping mall in the neighborhoods </a:t>
            </a:r>
          </a:p>
          <a:p>
            <a:r>
              <a:rPr lang="en-US" sz="2100"/>
              <a:t>Oversupply of shopping malls mostly happened in the central area of the city, with the suburb area still have very few shopping malls</a:t>
            </a:r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369361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D351-7BE1-486C-A614-6970891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CE46-FA3E-4312-AC08-6CEC690D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Open new shopping malls in neighborhoods in cluster 3 with little to no competition </a:t>
            </a:r>
          </a:p>
          <a:p>
            <a:r>
              <a:rPr lang="en-US" sz="1800"/>
              <a:t> Can also open in neighborhoods in cluster 2 with moderate competition if have unique selling propositions to stand out from the competition </a:t>
            </a:r>
          </a:p>
          <a:p>
            <a:r>
              <a:rPr lang="en-US" sz="1800"/>
              <a:t> Avoid neighborhoods in cluster 1, already high concentration of shopping malls and intense competition</a:t>
            </a:r>
            <a:endParaRPr lang="en-IN" sz="180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ket">
            <a:extLst>
              <a:ext uri="{FF2B5EF4-FFF2-40B4-BE49-F238E27FC236}">
                <a16:creationId xmlns:a16="http://schemas.microsoft.com/office/drawing/2014/main" id="{B3B7A015-265C-4638-9FA4-D473E28A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24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BA90-BDDA-4CF2-B466-21B20E24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F525-0C3C-4377-9647-F3A00B77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Answer to business question: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The neighborhoods in cluster 3 are the most preferred locations to open a new shopping mall </a:t>
            </a:r>
          </a:p>
          <a:p>
            <a:r>
              <a:rPr lang="en-US" sz="2200" dirty="0">
                <a:solidFill>
                  <a:schemeClr val="bg1"/>
                </a:solidFill>
              </a:rPr>
              <a:t>Findings of this project will help the relevant stakeholders to capitalize on the opportunities on high potential locations while avoiding overcrowded areas in their decisions to open a new shopping mall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Applied Data Science Capstone - IBM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- IBM</dc:title>
  <dc:creator>Uppuganti, Radha Yashwanth</dc:creator>
  <cp:lastModifiedBy>Uppuganti, Radha Yashwanth</cp:lastModifiedBy>
  <cp:revision>1</cp:revision>
  <dcterms:created xsi:type="dcterms:W3CDTF">2020-06-28T09:34:26Z</dcterms:created>
  <dcterms:modified xsi:type="dcterms:W3CDTF">2020-06-28T09:36:13Z</dcterms:modified>
</cp:coreProperties>
</file>