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handoutMasterIdLst>
    <p:handoutMasterId r:id="rId17"/>
  </p:handoutMasterIdLst>
  <p:sldIdLst>
    <p:sldId id="258" r:id="rId2"/>
    <p:sldId id="259" r:id="rId3"/>
    <p:sldId id="266" r:id="rId4"/>
    <p:sldId id="267" r:id="rId5"/>
    <p:sldId id="270" r:id="rId6"/>
    <p:sldId id="268" r:id="rId7"/>
    <p:sldId id="272" r:id="rId8"/>
    <p:sldId id="273" r:id="rId9"/>
    <p:sldId id="274" r:id="rId10"/>
    <p:sldId id="275" r:id="rId11"/>
    <p:sldId id="276" r:id="rId12"/>
    <p:sldId id="264" r:id="rId13"/>
    <p:sldId id="260"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87" autoAdjust="0"/>
  </p:normalViewPr>
  <p:slideViewPr>
    <p:cSldViewPr snapToGrid="0" showGuides="1">
      <p:cViewPr varScale="1">
        <p:scale>
          <a:sx n="94" d="100"/>
          <a:sy n="94" d="100"/>
        </p:scale>
        <p:origin x="274" y="82"/>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10/21/2020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10/21/2020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10/21/2020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10/21/2020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10/21/2020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10/21/2020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10/21/2020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10/21/2020</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10/21/2020</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10/21/2020</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10/21/2020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10/21/2020</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10/21/2020</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sz="6000" dirty="0"/>
              <a:t>ONLINE SHOE SHOP</a:t>
            </a:r>
          </a:p>
        </p:txBody>
      </p:sp>
      <p:pic>
        <p:nvPicPr>
          <p:cNvPr id="24" name="Picture 23">
            <a:extLst>
              <a:ext uri="{FF2B5EF4-FFF2-40B4-BE49-F238E27FC236}">
                <a16:creationId xmlns:a16="http://schemas.microsoft.com/office/drawing/2014/main" id="{45DC0B6A-1078-4203-AE0C-798DF8C812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0811" y="921396"/>
            <a:ext cx="3594970" cy="3356690"/>
          </a:xfrm>
          <a:prstGeom prst="rect">
            <a:avLst/>
          </a:prstGeom>
        </p:spPr>
      </p:pic>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F27B-92F2-424B-8D77-91BEB6BF3AE8}"/>
              </a:ext>
            </a:extLst>
          </p:cNvPr>
          <p:cNvSpPr>
            <a:spLocks noGrp="1"/>
          </p:cNvSpPr>
          <p:nvPr>
            <p:ph type="title"/>
          </p:nvPr>
        </p:nvSpPr>
        <p:spPr>
          <a:xfrm>
            <a:off x="1828800" y="274069"/>
            <a:ext cx="10363200" cy="914400"/>
          </a:xfrm>
        </p:spPr>
        <p:txBody>
          <a:bodyPr/>
          <a:lstStyle/>
          <a:p>
            <a:r>
              <a:rPr lang="en-IN" dirty="0"/>
              <a:t>CART PAGE</a:t>
            </a:r>
          </a:p>
        </p:txBody>
      </p:sp>
      <p:pic>
        <p:nvPicPr>
          <p:cNvPr id="4" name="Content Placeholder 3">
            <a:extLst>
              <a:ext uri="{FF2B5EF4-FFF2-40B4-BE49-F238E27FC236}">
                <a16:creationId xmlns:a16="http://schemas.microsoft.com/office/drawing/2014/main" id="{B74C2CEB-58B4-42CB-91AE-5A4D4D99AB48}"/>
              </a:ext>
            </a:extLst>
          </p:cNvPr>
          <p:cNvPicPr>
            <a:picLocks noGrp="1"/>
          </p:cNvPicPr>
          <p:nvPr>
            <p:ph idx="1"/>
          </p:nvPr>
        </p:nvPicPr>
        <p:blipFill>
          <a:blip r:embed="rId2" cstate="print"/>
          <a:srcRect/>
          <a:stretch>
            <a:fillRect/>
          </a:stretch>
        </p:blipFill>
        <p:spPr bwMode="auto">
          <a:xfrm>
            <a:off x="1828800" y="1188469"/>
            <a:ext cx="7781731" cy="3671630"/>
          </a:xfrm>
          <a:prstGeom prst="rect">
            <a:avLst/>
          </a:prstGeom>
          <a:noFill/>
          <a:ln w="9525">
            <a:noFill/>
            <a:miter lim="800000"/>
            <a:headEnd/>
            <a:tailEnd/>
          </a:ln>
        </p:spPr>
      </p:pic>
    </p:spTree>
    <p:extLst>
      <p:ext uri="{BB962C8B-B14F-4D97-AF65-F5344CB8AC3E}">
        <p14:creationId xmlns:p14="http://schemas.microsoft.com/office/powerpoint/2010/main" val="283717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FDAAA-7FE7-4442-BA48-0C4B2616D6D0}"/>
              </a:ext>
            </a:extLst>
          </p:cNvPr>
          <p:cNvSpPr>
            <a:spLocks noGrp="1"/>
          </p:cNvSpPr>
          <p:nvPr>
            <p:ph type="title"/>
          </p:nvPr>
        </p:nvSpPr>
        <p:spPr>
          <a:xfrm>
            <a:off x="1828800" y="274069"/>
            <a:ext cx="10363200" cy="914400"/>
          </a:xfrm>
        </p:spPr>
        <p:txBody>
          <a:bodyPr/>
          <a:lstStyle/>
          <a:p>
            <a:r>
              <a:rPr lang="en-IN" dirty="0"/>
              <a:t>CONTACT US  PAGE</a:t>
            </a:r>
          </a:p>
        </p:txBody>
      </p:sp>
      <p:pic>
        <p:nvPicPr>
          <p:cNvPr id="4" name="Content Placeholder 3">
            <a:extLst>
              <a:ext uri="{FF2B5EF4-FFF2-40B4-BE49-F238E27FC236}">
                <a16:creationId xmlns:a16="http://schemas.microsoft.com/office/drawing/2014/main" id="{7A81933F-2FA4-42AE-BAA6-E2C4E6DE967F}"/>
              </a:ext>
            </a:extLst>
          </p:cNvPr>
          <p:cNvPicPr>
            <a:picLocks noGrp="1"/>
          </p:cNvPicPr>
          <p:nvPr>
            <p:ph idx="1"/>
          </p:nvPr>
        </p:nvPicPr>
        <p:blipFill>
          <a:blip r:embed="rId2" cstate="print"/>
          <a:srcRect/>
          <a:stretch>
            <a:fillRect/>
          </a:stretch>
        </p:blipFill>
        <p:spPr bwMode="auto">
          <a:xfrm>
            <a:off x="1924208" y="1341082"/>
            <a:ext cx="7620625" cy="3519017"/>
          </a:xfrm>
          <a:prstGeom prst="rect">
            <a:avLst/>
          </a:prstGeom>
          <a:noFill/>
          <a:ln w="9525">
            <a:noFill/>
            <a:miter lim="800000"/>
            <a:headEnd/>
            <a:tailEnd/>
          </a:ln>
        </p:spPr>
      </p:pic>
    </p:spTree>
    <p:extLst>
      <p:ext uri="{BB962C8B-B14F-4D97-AF65-F5344CB8AC3E}">
        <p14:creationId xmlns:p14="http://schemas.microsoft.com/office/powerpoint/2010/main" val="365971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9674-A591-4112-87B9-4D331DCB06C6}"/>
              </a:ext>
            </a:extLst>
          </p:cNvPr>
          <p:cNvSpPr>
            <a:spLocks noGrp="1"/>
          </p:cNvSpPr>
          <p:nvPr>
            <p:ph type="title"/>
          </p:nvPr>
        </p:nvSpPr>
        <p:spPr/>
        <p:txBody>
          <a:bodyPr/>
          <a:lstStyle/>
          <a:p>
            <a:pPr algn="ctr"/>
            <a:r>
              <a:rPr lang="en-US" b="1" dirty="0">
                <a:effectLst/>
                <a:latin typeface="Times New Roman" panose="02020603050405020304" pitchFamily="18" charset="0"/>
                <a:ea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4174DC86-C23B-4B9E-AC51-200A6650C77B}"/>
              </a:ext>
            </a:extLst>
          </p:cNvPr>
          <p:cNvSpPr>
            <a:spLocks noGrp="1"/>
          </p:cNvSpPr>
          <p:nvPr>
            <p:ph idx="1"/>
          </p:nvPr>
        </p:nvSpPr>
        <p:spPr>
          <a:xfrm>
            <a:off x="1219200" y="1783560"/>
            <a:ext cx="9596846" cy="4572000"/>
          </a:xfrm>
        </p:spPr>
        <p:txBody>
          <a:bodyPr>
            <a:norm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rPr>
              <a:t>Our project is only a humble venture to satisfy the needs to manage their project work. Several user friendly coding have also adopted.</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rPr>
              <a:t> This package shall prove to be a powerful in satisfying all the requirements of the customer. The objective of software planning is to provide a frame work that enables the manager to make reasonable estimates made within a limited time frame at the beginning of the software project and should be updated regularly as the project progresses.</a:t>
            </a:r>
          </a:p>
          <a:p>
            <a:endParaRPr lang="en-IN" dirty="0"/>
          </a:p>
        </p:txBody>
      </p:sp>
    </p:spTree>
    <p:extLst>
      <p:ext uri="{BB962C8B-B14F-4D97-AF65-F5344CB8AC3E}">
        <p14:creationId xmlns:p14="http://schemas.microsoft.com/office/powerpoint/2010/main" val="377684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REFERENCES </a:t>
            </a:r>
            <a:br>
              <a:rPr lang="en-IN" b="1" kern="0" dirty="0">
                <a:effectLst/>
                <a:latin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BC0D344A-F6C0-49FD-ADF2-BFA9536E75F2}"/>
              </a:ext>
            </a:extLst>
          </p:cNvPr>
          <p:cNvSpPr txBox="1"/>
          <p:nvPr/>
        </p:nvSpPr>
        <p:spPr>
          <a:xfrm>
            <a:off x="1358537" y="1201980"/>
            <a:ext cx="9022080" cy="2629181"/>
          </a:xfrm>
          <a:prstGeom prst="rect">
            <a:avLst/>
          </a:prstGeom>
          <a:noFill/>
        </p:spPr>
        <p:txBody>
          <a:bodyPr wrap="square">
            <a:spAutoFit/>
          </a:bodyPr>
          <a:lstStyle/>
          <a:p>
            <a:pPr marL="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[1] Sam’s Teach Yourself Web Publishing with HTML and java code</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[2] Learning  MySQL, JavaScript, CSS &amp; HTML5, by Robin Nixon, O’Reilly </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publications.</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www.google.com</a:t>
            </a:r>
            <a:endParaRPr lang="en-IN" u="sng" dirty="0">
              <a:solidFill>
                <a:srgbClr val="0000FF"/>
              </a:solidFill>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www.Tutorialspoint.com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1000"/>
              </a:spcBef>
              <a:spcAft>
                <a:spcPts val="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34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23359F-4545-4FC7-9B4A-1C504F0D54DE}"/>
              </a:ext>
            </a:extLst>
          </p:cNvPr>
          <p:cNvSpPr txBox="1"/>
          <p:nvPr/>
        </p:nvSpPr>
        <p:spPr>
          <a:xfrm>
            <a:off x="3507288" y="2655518"/>
            <a:ext cx="5386192" cy="1015663"/>
          </a:xfrm>
          <a:prstGeom prst="rect">
            <a:avLst/>
          </a:prstGeom>
          <a:noFill/>
        </p:spPr>
        <p:txBody>
          <a:bodyPr wrap="square" rtlCol="0">
            <a:spAutoFit/>
          </a:bodyPr>
          <a:lstStyle/>
          <a:p>
            <a:r>
              <a:rPr lang="en-IN" sz="6000" b="1" dirty="0">
                <a:solidFill>
                  <a:schemeClr val="accent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3308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74940" y="900370"/>
            <a:ext cx="10363200" cy="914400"/>
          </a:xfrm>
        </p:spPr>
        <p:txBody>
          <a:bodyPr/>
          <a:lstStyle/>
          <a:p>
            <a:pPr algn="ctr"/>
            <a:r>
              <a:rPr lang="en-IN" b="1" dirty="0">
                <a:effectLst/>
                <a:latin typeface="Times New Roman" panose="02020603050405020304" pitchFamily="18" charset="0"/>
                <a:ea typeface="Calibri" panose="020F0502020204030204" pitchFamily="34" charset="0"/>
              </a:rPr>
              <a:t>INTRODUCTION</a:t>
            </a:r>
            <a:br>
              <a:rPr lang="en-IN" sz="1800" dirty="0">
                <a:effectLst/>
                <a:latin typeface="Times New Roman" panose="02020603050405020304" pitchFamily="18" charset="0"/>
                <a:ea typeface="Calibri" panose="020F0502020204030204" pitchFamily="34" charset="0"/>
              </a:rPr>
            </a:br>
            <a:endParaRPr lang="en-US" dirty="0"/>
          </a:p>
        </p:txBody>
      </p:sp>
      <p:sp>
        <p:nvSpPr>
          <p:cNvPr id="7" name="TextBox 6">
            <a:extLst>
              <a:ext uri="{FF2B5EF4-FFF2-40B4-BE49-F238E27FC236}">
                <a16:creationId xmlns:a16="http://schemas.microsoft.com/office/drawing/2014/main" id="{2AFCD313-59D9-412F-9041-1E1B8EC56773}"/>
              </a:ext>
            </a:extLst>
          </p:cNvPr>
          <p:cNvSpPr txBox="1"/>
          <p:nvPr/>
        </p:nvSpPr>
        <p:spPr>
          <a:xfrm>
            <a:off x="1362974" y="1910988"/>
            <a:ext cx="9187132" cy="2146934"/>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rPr>
              <a:t>This project is a web based shopping system for an existing shop. The project goal is to deliver the online shopping website using </a:t>
            </a:r>
            <a:r>
              <a:rPr lang="en-IN" sz="1800" dirty="0" err="1">
                <a:effectLst/>
                <a:latin typeface="Times New Roman" panose="02020603050405020304" pitchFamily="18" charset="0"/>
                <a:ea typeface="Calibri" panose="020F0502020204030204" pitchFamily="34" charset="0"/>
              </a:rPr>
              <a:t>java.Online</a:t>
            </a:r>
            <a:r>
              <a:rPr lang="en-IN" sz="1800" dirty="0">
                <a:effectLst/>
                <a:latin typeface="Times New Roman" panose="02020603050405020304" pitchFamily="18" charset="0"/>
                <a:ea typeface="Calibri" panose="020F0502020204030204" pitchFamily="34" charset="0"/>
              </a:rPr>
              <a:t> shopping is the process whereby consumers directly buy goods or services from a seller in real-time, without an a service, over the internet. It is a form of electronic commerce. This project is an attempt to provide the advantages of online shopping to customers of a real </a:t>
            </a:r>
            <a:r>
              <a:rPr lang="en-IN" sz="1800" dirty="0" err="1">
                <a:effectLst/>
                <a:latin typeface="Times New Roman" panose="02020603050405020304" pitchFamily="18" charset="0"/>
                <a:ea typeface="Calibri" panose="020F0502020204030204" pitchFamily="34" charset="0"/>
              </a:rPr>
              <a:t>shop.It</a:t>
            </a:r>
            <a:r>
              <a:rPr lang="en-IN" sz="1800" dirty="0">
                <a:effectLst/>
                <a:latin typeface="Times New Roman" panose="02020603050405020304" pitchFamily="18" charset="0"/>
                <a:ea typeface="Calibri" panose="020F0502020204030204" pitchFamily="34" charset="0"/>
              </a:rPr>
              <a:t> helps buying the shoes in the shop anywhere through internet by using this. Thus the customer will get the service of online shopping and home delivery. </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C156-FA2B-44A6-93F5-369536D794DB}"/>
              </a:ext>
            </a:extLst>
          </p:cNvPr>
          <p:cNvSpPr>
            <a:spLocks noGrp="1"/>
          </p:cNvSpPr>
          <p:nvPr>
            <p:ph type="title"/>
          </p:nvPr>
        </p:nvSpPr>
        <p:spPr>
          <a:xfrm>
            <a:off x="1219200" y="869160"/>
            <a:ext cx="10363200" cy="914400"/>
          </a:xfrm>
        </p:spPr>
        <p:txBody>
          <a:bodyPr/>
          <a:lstStyle/>
          <a:p>
            <a:pPr algn="ctr"/>
            <a:r>
              <a:rPr lang="en-US" b="1" dirty="0">
                <a:latin typeface="Times New Roman" panose="02020603050405020304" pitchFamily="18" charset="0"/>
              </a:rPr>
              <a:t>OBJECTIVES</a:t>
            </a:r>
            <a:endParaRPr lang="en-IN" dirty="0"/>
          </a:p>
        </p:txBody>
      </p:sp>
      <p:sp>
        <p:nvSpPr>
          <p:cNvPr id="3" name="Content Placeholder 2">
            <a:extLst>
              <a:ext uri="{FF2B5EF4-FFF2-40B4-BE49-F238E27FC236}">
                <a16:creationId xmlns:a16="http://schemas.microsoft.com/office/drawing/2014/main" id="{A55FC366-B357-4E05-9D44-3C91F860FF27}"/>
              </a:ext>
            </a:extLst>
          </p:cNvPr>
          <p:cNvSpPr>
            <a:spLocks noGrp="1"/>
          </p:cNvSpPr>
          <p:nvPr>
            <p:ph idx="1"/>
          </p:nvPr>
        </p:nvSpPr>
        <p:spPr>
          <a:xfrm>
            <a:off x="1219200" y="1783560"/>
            <a:ext cx="9080740" cy="2874704"/>
          </a:xfrm>
        </p:spPr>
        <p:txBody>
          <a:bodyPr>
            <a:normAutofit fontScale="92500" lnSpcReduction="20000"/>
          </a:bodyPr>
          <a:lstStyle/>
          <a:p>
            <a:pPr algn="just">
              <a:lnSpc>
                <a:spcPct val="150000"/>
              </a:lnSpc>
              <a:spcBef>
                <a:spcPts val="10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E-Commerce is a web-based application running on the localhost tomcat server. It covers all the functionality of an online shopping web application.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10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Where a user can view the required product and buy them. Users can search or filter the product according to the requirement. The admin is also an important role in the application. Admin can add the new product in the database and can track the record of all the products and transactions.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10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main objective of the e-commerce project in java is to provide an online platform to sell their product.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 indent="0">
              <a:buNone/>
            </a:pPr>
            <a:endParaRPr lang="en-IN" dirty="0"/>
          </a:p>
        </p:txBody>
      </p:sp>
    </p:spTree>
    <p:extLst>
      <p:ext uri="{BB962C8B-B14F-4D97-AF65-F5344CB8AC3E}">
        <p14:creationId xmlns:p14="http://schemas.microsoft.com/office/powerpoint/2010/main" val="399465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C156-FA2B-44A6-93F5-369536D794DB}"/>
              </a:ext>
            </a:extLst>
          </p:cNvPr>
          <p:cNvSpPr>
            <a:spLocks noGrp="1"/>
          </p:cNvSpPr>
          <p:nvPr>
            <p:ph type="title"/>
          </p:nvPr>
        </p:nvSpPr>
        <p:spPr>
          <a:xfrm>
            <a:off x="1219200" y="869160"/>
            <a:ext cx="10363200" cy="914400"/>
          </a:xfrm>
        </p:spPr>
        <p:txBody>
          <a:bodyPr/>
          <a:lstStyle/>
          <a:p>
            <a:pPr algn="ctr"/>
            <a:r>
              <a:rPr lang="en-US" b="1" dirty="0">
                <a:latin typeface="Times New Roman" panose="02020603050405020304" pitchFamily="18" charset="0"/>
              </a:rPr>
              <a:t>BACKGROUND</a:t>
            </a:r>
            <a:endParaRPr lang="en-IN" dirty="0"/>
          </a:p>
        </p:txBody>
      </p:sp>
      <p:sp>
        <p:nvSpPr>
          <p:cNvPr id="3" name="Content Placeholder 2">
            <a:extLst>
              <a:ext uri="{FF2B5EF4-FFF2-40B4-BE49-F238E27FC236}">
                <a16:creationId xmlns:a16="http://schemas.microsoft.com/office/drawing/2014/main" id="{A55FC366-B357-4E05-9D44-3C91F860FF27}"/>
              </a:ext>
            </a:extLst>
          </p:cNvPr>
          <p:cNvSpPr>
            <a:spLocks noGrp="1"/>
          </p:cNvSpPr>
          <p:nvPr>
            <p:ph idx="1"/>
          </p:nvPr>
        </p:nvSpPr>
        <p:spPr>
          <a:xfrm>
            <a:off x="1219200" y="1783560"/>
            <a:ext cx="9080740" cy="2874704"/>
          </a:xfrm>
        </p:spPr>
        <p:txBody>
          <a:bodyPr>
            <a:normAutofit/>
          </a:bodyPr>
          <a:lstStyle/>
          <a:p>
            <a:pPr marL="68580" indent="0">
              <a:buNone/>
            </a:pPr>
            <a:r>
              <a:rPr lang="en-IN" sz="1800" b="1" dirty="0">
                <a:effectLst/>
                <a:latin typeface="Times New Roman" panose="02020603050405020304" pitchFamily="18" charset="0"/>
              </a:rPr>
              <a:t>The central concept of the application is to allow the customer to shop virtually using the internet and allow customers to buy the shoes from the shop. The information pertaining to the products are stores on database.</a:t>
            </a:r>
          </a:p>
          <a:p>
            <a:pPr marL="68580" indent="0">
              <a:buNone/>
            </a:pPr>
            <a:endParaRPr lang="en-IN" dirty="0"/>
          </a:p>
        </p:txBody>
      </p:sp>
    </p:spTree>
    <p:extLst>
      <p:ext uri="{BB962C8B-B14F-4D97-AF65-F5344CB8AC3E}">
        <p14:creationId xmlns:p14="http://schemas.microsoft.com/office/powerpoint/2010/main" val="325473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EA55C-648B-424F-8A63-76CF77471F59}"/>
              </a:ext>
            </a:extLst>
          </p:cNvPr>
          <p:cNvSpPr>
            <a:spLocks noGrp="1"/>
          </p:cNvSpPr>
          <p:nvPr>
            <p:ph type="ctrTitle"/>
          </p:nvPr>
        </p:nvSpPr>
        <p:spPr/>
        <p:txBody>
          <a:bodyPr/>
          <a:lstStyle/>
          <a:p>
            <a:r>
              <a:rPr lang="en-IN" dirty="0"/>
              <a:t>View of urban gear website</a:t>
            </a:r>
          </a:p>
        </p:txBody>
      </p:sp>
    </p:spTree>
    <p:extLst>
      <p:ext uri="{BB962C8B-B14F-4D97-AF65-F5344CB8AC3E}">
        <p14:creationId xmlns:p14="http://schemas.microsoft.com/office/powerpoint/2010/main" val="64127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3B00-763D-43BD-9ADD-9932763DB103}"/>
              </a:ext>
            </a:extLst>
          </p:cNvPr>
          <p:cNvSpPr>
            <a:spLocks noGrp="1"/>
          </p:cNvSpPr>
          <p:nvPr>
            <p:ph type="title"/>
          </p:nvPr>
        </p:nvSpPr>
        <p:spPr>
          <a:xfrm>
            <a:off x="1828800" y="315079"/>
            <a:ext cx="10363200" cy="914400"/>
          </a:xfrm>
        </p:spPr>
        <p:txBody>
          <a:bodyPr/>
          <a:lstStyle/>
          <a:p>
            <a:r>
              <a:rPr lang="en-IN" dirty="0"/>
              <a:t>HOME PAGE</a:t>
            </a:r>
          </a:p>
        </p:txBody>
      </p:sp>
      <p:pic>
        <p:nvPicPr>
          <p:cNvPr id="4" name="Content Placeholder 3">
            <a:extLst>
              <a:ext uri="{FF2B5EF4-FFF2-40B4-BE49-F238E27FC236}">
                <a16:creationId xmlns:a16="http://schemas.microsoft.com/office/drawing/2014/main" id="{1E751975-4E55-4DDB-A1B0-53E3562C72EC}"/>
              </a:ext>
            </a:extLst>
          </p:cNvPr>
          <p:cNvPicPr>
            <a:picLocks noGrp="1"/>
          </p:cNvPicPr>
          <p:nvPr>
            <p:ph idx="1"/>
          </p:nvPr>
        </p:nvPicPr>
        <p:blipFill>
          <a:blip r:embed="rId2" cstate="print"/>
          <a:srcRect/>
          <a:stretch>
            <a:fillRect/>
          </a:stretch>
        </p:blipFill>
        <p:spPr bwMode="auto">
          <a:xfrm>
            <a:off x="1933184" y="1229480"/>
            <a:ext cx="7674279" cy="3793458"/>
          </a:xfrm>
          <a:prstGeom prst="rect">
            <a:avLst/>
          </a:prstGeom>
          <a:noFill/>
          <a:ln w="9525">
            <a:noFill/>
            <a:miter lim="800000"/>
            <a:headEnd/>
            <a:tailEnd/>
          </a:ln>
        </p:spPr>
      </p:pic>
    </p:spTree>
    <p:extLst>
      <p:ext uri="{BB962C8B-B14F-4D97-AF65-F5344CB8AC3E}">
        <p14:creationId xmlns:p14="http://schemas.microsoft.com/office/powerpoint/2010/main" val="128206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5F5E4-D737-4AD2-94E3-CE7E3698ED5D}"/>
              </a:ext>
            </a:extLst>
          </p:cNvPr>
          <p:cNvSpPr>
            <a:spLocks noGrp="1"/>
          </p:cNvSpPr>
          <p:nvPr>
            <p:ph type="title"/>
          </p:nvPr>
        </p:nvSpPr>
        <p:spPr>
          <a:xfrm>
            <a:off x="1828800" y="299121"/>
            <a:ext cx="10363200" cy="914400"/>
          </a:xfrm>
        </p:spPr>
        <p:txBody>
          <a:bodyPr/>
          <a:lstStyle/>
          <a:p>
            <a:r>
              <a:rPr lang="en-IN" dirty="0"/>
              <a:t>LOGIN PAGE</a:t>
            </a:r>
          </a:p>
        </p:txBody>
      </p:sp>
      <p:pic>
        <p:nvPicPr>
          <p:cNvPr id="4" name="Content Placeholder 3">
            <a:extLst>
              <a:ext uri="{FF2B5EF4-FFF2-40B4-BE49-F238E27FC236}">
                <a16:creationId xmlns:a16="http://schemas.microsoft.com/office/drawing/2014/main" id="{6BE34570-716C-422A-8887-FA8F81ED2E04}"/>
              </a:ext>
            </a:extLst>
          </p:cNvPr>
          <p:cNvPicPr>
            <a:picLocks noGrp="1"/>
          </p:cNvPicPr>
          <p:nvPr>
            <p:ph idx="1"/>
          </p:nvPr>
        </p:nvPicPr>
        <p:blipFill>
          <a:blip r:embed="rId2" cstate="print"/>
          <a:srcRect/>
          <a:stretch>
            <a:fillRect/>
          </a:stretch>
        </p:blipFill>
        <p:spPr bwMode="auto">
          <a:xfrm>
            <a:off x="2027853" y="1546355"/>
            <a:ext cx="7567084" cy="3401426"/>
          </a:xfrm>
          <a:prstGeom prst="rect">
            <a:avLst/>
          </a:prstGeom>
          <a:noFill/>
          <a:ln w="9525">
            <a:noFill/>
            <a:miter lim="800000"/>
            <a:headEnd/>
            <a:tailEnd/>
          </a:ln>
        </p:spPr>
      </p:pic>
    </p:spTree>
    <p:extLst>
      <p:ext uri="{BB962C8B-B14F-4D97-AF65-F5344CB8AC3E}">
        <p14:creationId xmlns:p14="http://schemas.microsoft.com/office/powerpoint/2010/main" val="139220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C1C8-D81F-42AE-A1A3-BBAC1C6FB750}"/>
              </a:ext>
            </a:extLst>
          </p:cNvPr>
          <p:cNvSpPr>
            <a:spLocks noGrp="1"/>
          </p:cNvSpPr>
          <p:nvPr>
            <p:ph type="title"/>
          </p:nvPr>
        </p:nvSpPr>
        <p:spPr>
          <a:xfrm>
            <a:off x="1828800" y="261544"/>
            <a:ext cx="10363200" cy="914400"/>
          </a:xfrm>
        </p:spPr>
        <p:txBody>
          <a:bodyPr/>
          <a:lstStyle/>
          <a:p>
            <a:r>
              <a:rPr lang="en-IN" dirty="0"/>
              <a:t>REGISTRATION PAGE</a:t>
            </a:r>
          </a:p>
        </p:txBody>
      </p:sp>
      <p:pic>
        <p:nvPicPr>
          <p:cNvPr id="4" name="Content Placeholder 3">
            <a:extLst>
              <a:ext uri="{FF2B5EF4-FFF2-40B4-BE49-F238E27FC236}">
                <a16:creationId xmlns:a16="http://schemas.microsoft.com/office/drawing/2014/main" id="{B986C14D-E8AD-4466-8833-FA8D0CF8C9EE}"/>
              </a:ext>
            </a:extLst>
          </p:cNvPr>
          <p:cNvPicPr>
            <a:picLocks noGrp="1"/>
          </p:cNvPicPr>
          <p:nvPr>
            <p:ph idx="1"/>
          </p:nvPr>
        </p:nvPicPr>
        <p:blipFill>
          <a:blip r:embed="rId2" cstate="print"/>
          <a:srcRect/>
          <a:stretch>
            <a:fillRect/>
          </a:stretch>
        </p:blipFill>
        <p:spPr bwMode="auto">
          <a:xfrm>
            <a:off x="1920658" y="1443463"/>
            <a:ext cx="7761961" cy="3391583"/>
          </a:xfrm>
          <a:prstGeom prst="rect">
            <a:avLst/>
          </a:prstGeom>
          <a:noFill/>
          <a:ln w="9525">
            <a:noFill/>
            <a:miter lim="800000"/>
            <a:headEnd/>
            <a:tailEnd/>
          </a:ln>
        </p:spPr>
      </p:pic>
    </p:spTree>
    <p:extLst>
      <p:ext uri="{BB962C8B-B14F-4D97-AF65-F5344CB8AC3E}">
        <p14:creationId xmlns:p14="http://schemas.microsoft.com/office/powerpoint/2010/main" val="73744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AA24-7EFC-4620-8331-C4A852E61F43}"/>
              </a:ext>
            </a:extLst>
          </p:cNvPr>
          <p:cNvSpPr>
            <a:spLocks noGrp="1"/>
          </p:cNvSpPr>
          <p:nvPr>
            <p:ph type="title"/>
          </p:nvPr>
        </p:nvSpPr>
        <p:spPr>
          <a:xfrm>
            <a:off x="1807922" y="261543"/>
            <a:ext cx="10363200" cy="914400"/>
          </a:xfrm>
        </p:spPr>
        <p:txBody>
          <a:bodyPr/>
          <a:lstStyle/>
          <a:p>
            <a:r>
              <a:rPr lang="en-IN" dirty="0"/>
              <a:t>CATEGORY PAGE</a:t>
            </a:r>
          </a:p>
        </p:txBody>
      </p:sp>
      <p:pic>
        <p:nvPicPr>
          <p:cNvPr id="4" name="Content Placeholder 3">
            <a:extLst>
              <a:ext uri="{FF2B5EF4-FFF2-40B4-BE49-F238E27FC236}">
                <a16:creationId xmlns:a16="http://schemas.microsoft.com/office/drawing/2014/main" id="{480AAF2B-E539-4E6C-9CB3-D0745756E807}"/>
              </a:ext>
            </a:extLst>
          </p:cNvPr>
          <p:cNvPicPr>
            <a:picLocks noGrp="1"/>
          </p:cNvPicPr>
          <p:nvPr>
            <p:ph idx="1"/>
          </p:nvPr>
        </p:nvPicPr>
        <p:blipFill>
          <a:blip r:embed="rId2" cstate="print"/>
          <a:srcRect/>
          <a:stretch>
            <a:fillRect/>
          </a:stretch>
        </p:blipFill>
        <p:spPr bwMode="auto">
          <a:xfrm>
            <a:off x="1807922" y="1504319"/>
            <a:ext cx="8148735" cy="3100797"/>
          </a:xfrm>
          <a:prstGeom prst="rect">
            <a:avLst/>
          </a:prstGeom>
          <a:noFill/>
          <a:ln w="9525">
            <a:noFill/>
            <a:miter lim="800000"/>
            <a:headEnd/>
            <a:tailEnd/>
          </a:ln>
        </p:spPr>
      </p:pic>
    </p:spTree>
    <p:extLst>
      <p:ext uri="{BB962C8B-B14F-4D97-AF65-F5344CB8AC3E}">
        <p14:creationId xmlns:p14="http://schemas.microsoft.com/office/powerpoint/2010/main" val="11696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168</TotalTime>
  <Words>414</Words>
  <Application>Microsoft Office PowerPoint</Application>
  <PresentationFormat>Widescreen</PresentationFormat>
  <Paragraphs>27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Wingdings</vt:lpstr>
      <vt:lpstr>Wingdings 2</vt:lpstr>
      <vt:lpstr>Wingdings 3</vt:lpstr>
      <vt:lpstr>Nightfall design template</vt:lpstr>
      <vt:lpstr>ONLINE SHOE SHOP</vt:lpstr>
      <vt:lpstr>INTRODUCTION </vt:lpstr>
      <vt:lpstr>OBJECTIVES</vt:lpstr>
      <vt:lpstr>BACKGROUND</vt:lpstr>
      <vt:lpstr>View of urban gear website</vt:lpstr>
      <vt:lpstr>HOME PAGE</vt:lpstr>
      <vt:lpstr>LOGIN PAGE</vt:lpstr>
      <vt:lpstr>REGISTRATION PAGE</vt:lpstr>
      <vt:lpstr>CATEGORY PAGE</vt:lpstr>
      <vt:lpstr>CART PAGE</vt:lpstr>
      <vt:lpstr>CONTACT US  PAGE</vt:lpstr>
      <vt:lpstr>CONCLUSION</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SHOE SHOP</dc:title>
  <dc:creator>Riya Bharti</dc:creator>
  <cp:lastModifiedBy>Riya Bharti</cp:lastModifiedBy>
  <cp:revision>18</cp:revision>
  <dcterms:created xsi:type="dcterms:W3CDTF">2020-10-21T13:04:24Z</dcterms:created>
  <dcterms:modified xsi:type="dcterms:W3CDTF">2020-10-21T15:55:20Z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