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2" r:id="rId2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152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30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45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609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5761" algn="l" defTabSz="914304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2913" algn="l" defTabSz="914304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065" algn="l" defTabSz="914304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218" algn="l" defTabSz="914304" rtl="0" eaLnBrk="1" latinLnBrk="0" hangingPunct="1">
      <a:defRPr sz="24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CC"/>
    <a:srgbClr val="FF33CC"/>
    <a:srgbClr val="EBEBEB"/>
    <a:srgbClr val="EAEAEA"/>
    <a:srgbClr val="FF0000"/>
    <a:srgbClr val="E5E5E5"/>
    <a:srgbClr val="FFFF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87045" autoAdjust="0"/>
  </p:normalViewPr>
  <p:slideViewPr>
    <p:cSldViewPr snapToGrid="0">
      <p:cViewPr varScale="1">
        <p:scale>
          <a:sx n="134" d="100"/>
          <a:sy n="134" d="100"/>
        </p:scale>
        <p:origin x="-18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680" y="-90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fld id="{C32FE150-B834-487A-A544-BCB3EBE8EB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fld id="{9FEB00EC-9E32-4148-9D54-D5A2824CEC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5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0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5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61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3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5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8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C78E5-2801-4AD3-82A3-C6887C4805FD}" type="slidenum">
              <a:rPr lang="en-US"/>
              <a:pPr/>
              <a:t>1</a:t>
            </a:fld>
            <a:endParaRPr lang="en-US"/>
          </a:p>
        </p:txBody>
      </p:sp>
      <p:sp>
        <p:nvSpPr>
          <p:cNvPr id="2181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how do the two Sin3 PAH2 complexes compare?</a:t>
            </a:r>
          </a:p>
          <a:p>
            <a:r>
              <a:rPr lang="en-US"/>
              <a:t>Remarkably, the PAH2 domain, particularly helices 2, 3 and 4 adopt virtually the same structure in the two complexes.  Helix 1 on the other hand packs differently in the two complexes.</a:t>
            </a:r>
          </a:p>
          <a:p>
            <a:r>
              <a:rPr lang="en-US"/>
              <a:t>As anticipated from our sequence analysis, the biggest difference is in the orientation of the SID helices.  It’s not a simple 180 degree flip – that would have been too bizarre but it’s a flip nonetheless.</a:t>
            </a:r>
          </a:p>
          <a:p>
            <a:r>
              <a:rPr lang="en-US"/>
              <a:t>So has this been observed before. It turns out it has – but not in the context of transcription factor-coregulator interactions. 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4" indent="0" algn="ctr">
              <a:buNone/>
              <a:defRPr/>
            </a:lvl3pPr>
            <a:lvl4pPr marL="1371456" indent="0" algn="ctr">
              <a:buNone/>
              <a:defRPr/>
            </a:lvl4pPr>
            <a:lvl5pPr marL="1828609" indent="0" algn="ctr">
              <a:buNone/>
              <a:defRPr/>
            </a:lvl5pPr>
            <a:lvl6pPr marL="2285761" indent="0" algn="ctr">
              <a:buNone/>
              <a:defRPr/>
            </a:lvl6pPr>
            <a:lvl7pPr marL="2742913" indent="0" algn="ctr">
              <a:buNone/>
              <a:defRPr/>
            </a:lvl7pPr>
            <a:lvl8pPr marL="3200065" indent="0" algn="ctr">
              <a:buNone/>
              <a:defRPr/>
            </a:lvl8pPr>
            <a:lvl9pPr marL="365721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F21C6-0F73-4988-8CD5-8C8A1621D9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56791-6D61-48BC-9689-712A9257D6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271FD-0C88-4960-BE69-C04BB6BDF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7F6E2D-A1D4-491A-801E-083520A3E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BBB8D-1C77-4F0D-8CE6-B19FB0BCC3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4" indent="0">
              <a:buNone/>
              <a:defRPr sz="1600"/>
            </a:lvl3pPr>
            <a:lvl4pPr marL="1371456" indent="0">
              <a:buNone/>
              <a:defRPr sz="1400"/>
            </a:lvl4pPr>
            <a:lvl5pPr marL="1828609" indent="0">
              <a:buNone/>
              <a:defRPr sz="1400"/>
            </a:lvl5pPr>
            <a:lvl6pPr marL="2285761" indent="0">
              <a:buNone/>
              <a:defRPr sz="1400"/>
            </a:lvl6pPr>
            <a:lvl7pPr marL="2742913" indent="0">
              <a:buNone/>
              <a:defRPr sz="1400"/>
            </a:lvl7pPr>
            <a:lvl8pPr marL="3200065" indent="0">
              <a:buNone/>
              <a:defRPr sz="1400"/>
            </a:lvl8pPr>
            <a:lvl9pPr marL="365721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E5C3E-F846-43A6-BBA1-B049375CF0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C4DE8-6B20-4921-82FC-C1FDA614A5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4" indent="0">
              <a:buNone/>
              <a:defRPr sz="1800" b="1"/>
            </a:lvl3pPr>
            <a:lvl4pPr marL="1371456" indent="0">
              <a:buNone/>
              <a:defRPr sz="1600" b="1"/>
            </a:lvl4pPr>
            <a:lvl5pPr marL="1828609" indent="0">
              <a:buNone/>
              <a:defRPr sz="1600" b="1"/>
            </a:lvl5pPr>
            <a:lvl6pPr marL="2285761" indent="0">
              <a:buNone/>
              <a:defRPr sz="1600" b="1"/>
            </a:lvl6pPr>
            <a:lvl7pPr marL="2742913" indent="0">
              <a:buNone/>
              <a:defRPr sz="1600" b="1"/>
            </a:lvl7pPr>
            <a:lvl8pPr marL="3200065" indent="0">
              <a:buNone/>
              <a:defRPr sz="1600" b="1"/>
            </a:lvl8pPr>
            <a:lvl9pPr marL="36572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4" indent="0">
              <a:buNone/>
              <a:defRPr sz="1800" b="1"/>
            </a:lvl3pPr>
            <a:lvl4pPr marL="1371456" indent="0">
              <a:buNone/>
              <a:defRPr sz="1600" b="1"/>
            </a:lvl4pPr>
            <a:lvl5pPr marL="1828609" indent="0">
              <a:buNone/>
              <a:defRPr sz="1600" b="1"/>
            </a:lvl5pPr>
            <a:lvl6pPr marL="2285761" indent="0">
              <a:buNone/>
              <a:defRPr sz="1600" b="1"/>
            </a:lvl6pPr>
            <a:lvl7pPr marL="2742913" indent="0">
              <a:buNone/>
              <a:defRPr sz="1600" b="1"/>
            </a:lvl7pPr>
            <a:lvl8pPr marL="3200065" indent="0">
              <a:buNone/>
              <a:defRPr sz="1600" b="1"/>
            </a:lvl8pPr>
            <a:lvl9pPr marL="36572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0014D-B039-4932-804C-1DB893DE6F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A1CC4-FA5F-4BDB-BABA-BA4A7CC7BF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90BED-7E19-465B-852A-479A31E5E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4" indent="0">
              <a:buNone/>
              <a:defRPr sz="1000"/>
            </a:lvl3pPr>
            <a:lvl4pPr marL="1371456" indent="0">
              <a:buNone/>
              <a:defRPr sz="900"/>
            </a:lvl4pPr>
            <a:lvl5pPr marL="1828609" indent="0">
              <a:buNone/>
              <a:defRPr sz="900"/>
            </a:lvl5pPr>
            <a:lvl6pPr marL="2285761" indent="0">
              <a:buNone/>
              <a:defRPr sz="900"/>
            </a:lvl6pPr>
            <a:lvl7pPr marL="2742913" indent="0">
              <a:buNone/>
              <a:defRPr sz="900"/>
            </a:lvl7pPr>
            <a:lvl8pPr marL="3200065" indent="0">
              <a:buNone/>
              <a:defRPr sz="900"/>
            </a:lvl8pPr>
            <a:lvl9pPr marL="36572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835F1-F120-41A2-A65B-A9C227630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4" indent="0">
              <a:buNone/>
              <a:defRPr sz="2400"/>
            </a:lvl3pPr>
            <a:lvl4pPr marL="1371456" indent="0">
              <a:buNone/>
              <a:defRPr sz="2000"/>
            </a:lvl4pPr>
            <a:lvl5pPr marL="1828609" indent="0">
              <a:buNone/>
              <a:defRPr sz="2000"/>
            </a:lvl5pPr>
            <a:lvl6pPr marL="2285761" indent="0">
              <a:buNone/>
              <a:defRPr sz="2000"/>
            </a:lvl6pPr>
            <a:lvl7pPr marL="2742913" indent="0">
              <a:buNone/>
              <a:defRPr sz="2000"/>
            </a:lvl7pPr>
            <a:lvl8pPr marL="3200065" indent="0">
              <a:buNone/>
              <a:defRPr sz="2000"/>
            </a:lvl8pPr>
            <a:lvl9pPr marL="36572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4" indent="0">
              <a:buNone/>
              <a:defRPr sz="1000"/>
            </a:lvl3pPr>
            <a:lvl4pPr marL="1371456" indent="0">
              <a:buNone/>
              <a:defRPr sz="900"/>
            </a:lvl4pPr>
            <a:lvl5pPr marL="1828609" indent="0">
              <a:buNone/>
              <a:defRPr sz="900"/>
            </a:lvl5pPr>
            <a:lvl6pPr marL="2285761" indent="0">
              <a:buNone/>
              <a:defRPr sz="900"/>
            </a:lvl6pPr>
            <a:lvl7pPr marL="2742913" indent="0">
              <a:buNone/>
              <a:defRPr sz="900"/>
            </a:lvl7pPr>
            <a:lvl8pPr marL="3200065" indent="0">
              <a:buNone/>
              <a:defRPr sz="900"/>
            </a:lvl8pPr>
            <a:lvl9pPr marL="36572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BA5C9-BCEE-4931-A2EB-7CFF7C554F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DD70299-0F3A-4BD7-9652-01897BC038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152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304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456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609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865" indent="-342865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72" indent="-28572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881" indent="-228576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033" indent="-228576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184" indent="-22857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337" indent="-22857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489" indent="-22857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642" indent="-22857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793" indent="-22857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4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6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9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1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3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5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8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8336" y="1459532"/>
            <a:ext cx="3436937" cy="3468687"/>
            <a:chOff x="843547" y="1140552"/>
            <a:chExt cx="3436937" cy="3468687"/>
          </a:xfrm>
        </p:grpSpPr>
        <p:pic>
          <p:nvPicPr>
            <p:cNvPr id="203802" name="Picture 1050" descr="C:\Documents and Settings\Ishwar Radhakrishnan\My Downloads\pah2sid\pah2sid.tif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 t="19632" r="50980" b="18405"/>
            <a:stretch>
              <a:fillRect/>
            </a:stretch>
          </p:blipFill>
          <p:spPr bwMode="auto">
            <a:xfrm>
              <a:off x="843547" y="1140552"/>
              <a:ext cx="3436937" cy="3468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3784" name="Text Box 1032"/>
            <p:cNvSpPr txBox="1">
              <a:spLocks noChangeArrowheads="1"/>
            </p:cNvSpPr>
            <p:nvPr/>
          </p:nvSpPr>
          <p:spPr bwMode="auto">
            <a:xfrm>
              <a:off x="2016709" y="3466239"/>
              <a:ext cx="3369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3399FF"/>
                  </a:solidFill>
                  <a:latin typeface="Arial Narrow" pitchFamily="34" charset="0"/>
                </a:rPr>
                <a:t>C</a:t>
              </a:r>
              <a:endParaRPr lang="en-US" b="1" dirty="0">
                <a:solidFill>
                  <a:srgbClr val="3399FF"/>
                </a:solidFill>
                <a:latin typeface="Arial Narrow" pitchFamily="34" charset="0"/>
              </a:endParaRPr>
            </a:p>
          </p:txBody>
        </p:sp>
        <p:sp>
          <p:nvSpPr>
            <p:cNvPr id="203789" name="Text Box 1037"/>
            <p:cNvSpPr txBox="1">
              <a:spLocks noChangeArrowheads="1"/>
            </p:cNvSpPr>
            <p:nvPr/>
          </p:nvSpPr>
          <p:spPr bwMode="auto">
            <a:xfrm>
              <a:off x="3561347" y="4180614"/>
              <a:ext cx="3369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3399FF"/>
                  </a:solidFill>
                  <a:latin typeface="Arial Narrow" pitchFamily="34" charset="0"/>
                </a:rPr>
                <a:t>N</a:t>
              </a:r>
              <a:endParaRPr lang="en-US" b="1" dirty="0">
                <a:solidFill>
                  <a:srgbClr val="3399FF"/>
                </a:solidFill>
                <a:latin typeface="Arial Narrow" pitchFamily="34" charset="0"/>
              </a:endParaRPr>
            </a:p>
          </p:txBody>
        </p:sp>
        <p:sp>
          <p:nvSpPr>
            <p:cNvPr id="203791" name="Text Box 1039"/>
            <p:cNvSpPr txBox="1">
              <a:spLocks noChangeArrowheads="1"/>
            </p:cNvSpPr>
            <p:nvPr/>
          </p:nvSpPr>
          <p:spPr bwMode="auto">
            <a:xfrm>
              <a:off x="2444012" y="3839302"/>
              <a:ext cx="3369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FCC00"/>
                  </a:solidFill>
                  <a:latin typeface="Arial Narrow" pitchFamily="34" charset="0"/>
                </a:rPr>
                <a:t>N</a:t>
              </a:r>
              <a:endParaRPr lang="en-US" b="1" dirty="0">
                <a:solidFill>
                  <a:srgbClr val="FFCC00"/>
                </a:solidFill>
                <a:latin typeface="Arial Narrow" pitchFamily="34" charset="0"/>
              </a:endParaRPr>
            </a:p>
          </p:txBody>
        </p:sp>
        <p:sp>
          <p:nvSpPr>
            <p:cNvPr id="203792" name="Text Box 1040"/>
            <p:cNvSpPr txBox="1">
              <a:spLocks noChangeArrowheads="1"/>
            </p:cNvSpPr>
            <p:nvPr/>
          </p:nvSpPr>
          <p:spPr bwMode="auto">
            <a:xfrm>
              <a:off x="3628287" y="2224814"/>
              <a:ext cx="3369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FCC00"/>
                  </a:solidFill>
                  <a:latin typeface="Arial Narrow" pitchFamily="34" charset="0"/>
                </a:rPr>
                <a:t>C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57585" y="1360698"/>
            <a:ext cx="3696103" cy="3575110"/>
            <a:chOff x="4874475" y="1091339"/>
            <a:chExt cx="3696102" cy="3575110"/>
          </a:xfrm>
        </p:grpSpPr>
        <p:pic>
          <p:nvPicPr>
            <p:cNvPr id="203803" name="Picture 1051" descr="C:\Documents and Settings\Ishwar Radhakrishnan\My Downloads\pah2hbp1\pah2hbp1.tif"/>
            <p:cNvPicPr>
              <a:picLocks noChangeAspect="1" noChangeArrowheads="1"/>
            </p:cNvPicPr>
            <p:nvPr/>
          </p:nvPicPr>
          <p:blipFill>
            <a:blip r:embed="rId4">
              <a:lum bright="6000"/>
            </a:blip>
            <a:srcRect l="50000" t="18405" r="-981" b="17178"/>
            <a:stretch>
              <a:fillRect/>
            </a:stretch>
          </p:blipFill>
          <p:spPr bwMode="auto">
            <a:xfrm>
              <a:off x="4874475" y="1091339"/>
              <a:ext cx="3536950" cy="3565525"/>
            </a:xfrm>
            <a:prstGeom prst="rect">
              <a:avLst/>
            </a:prstGeom>
            <a:noFill/>
          </p:spPr>
        </p:pic>
        <p:grpSp>
          <p:nvGrpSpPr>
            <p:cNvPr id="44" name="Group 43"/>
            <p:cNvGrpSpPr/>
            <p:nvPr/>
          </p:nvGrpSpPr>
          <p:grpSpPr>
            <a:xfrm>
              <a:off x="5850787" y="2013677"/>
              <a:ext cx="2719790" cy="2652772"/>
              <a:chOff x="5850787" y="2013677"/>
              <a:chExt cx="2719790" cy="2652772"/>
            </a:xfrm>
          </p:grpSpPr>
          <p:sp>
            <p:nvSpPr>
              <p:cNvPr id="203783" name="Text Box 1031"/>
              <p:cNvSpPr txBox="1">
                <a:spLocks noChangeArrowheads="1"/>
              </p:cNvSpPr>
              <p:nvPr/>
            </p:nvSpPr>
            <p:spPr bwMode="auto">
              <a:xfrm>
                <a:off x="8233625" y="4082189"/>
                <a:ext cx="33695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3399FF"/>
                    </a:solidFill>
                    <a:latin typeface="Arial Narrow" pitchFamily="34" charset="0"/>
                  </a:rPr>
                  <a:t>N</a:t>
                </a:r>
                <a:endParaRPr lang="en-US" b="1" dirty="0">
                  <a:solidFill>
                    <a:srgbClr val="3399FF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03790" name="Text Box 1038"/>
              <p:cNvSpPr txBox="1">
                <a:spLocks noChangeArrowheads="1"/>
              </p:cNvSpPr>
              <p:nvPr/>
            </p:nvSpPr>
            <p:spPr bwMode="auto">
              <a:xfrm>
                <a:off x="5850787" y="3444014"/>
                <a:ext cx="33695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3399FF"/>
                    </a:solidFill>
                    <a:latin typeface="Arial Narrow" pitchFamily="34" charset="0"/>
                  </a:rPr>
                  <a:t>C</a:t>
                </a:r>
                <a:endParaRPr lang="en-US" b="1" dirty="0">
                  <a:solidFill>
                    <a:srgbClr val="3399FF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03781" name="Text Box 1029"/>
              <p:cNvSpPr txBox="1">
                <a:spLocks noChangeArrowheads="1"/>
              </p:cNvSpPr>
              <p:nvPr/>
            </p:nvSpPr>
            <p:spPr bwMode="auto">
              <a:xfrm>
                <a:off x="6979500" y="4266339"/>
                <a:ext cx="33695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FF33CC"/>
                    </a:solidFill>
                    <a:latin typeface="Arial Narrow" pitchFamily="34" charset="0"/>
                  </a:rPr>
                  <a:t>C</a:t>
                </a:r>
                <a:endParaRPr lang="en-US" b="1" dirty="0">
                  <a:solidFill>
                    <a:srgbClr val="FF33CC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03782" name="Text Box 1030"/>
              <p:cNvSpPr txBox="1">
                <a:spLocks noChangeArrowheads="1"/>
              </p:cNvSpPr>
              <p:nvPr/>
            </p:nvSpPr>
            <p:spPr bwMode="auto">
              <a:xfrm>
                <a:off x="7860562" y="2013677"/>
                <a:ext cx="33695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FF33CC"/>
                    </a:solidFill>
                    <a:latin typeface="Arial Narrow" pitchFamily="34" charset="0"/>
                  </a:rPr>
                  <a:t>N</a:t>
                </a:r>
                <a:endParaRPr lang="en-US" b="1" dirty="0">
                  <a:solidFill>
                    <a:srgbClr val="FF33CC"/>
                  </a:solidFill>
                  <a:latin typeface="Arial Narrow" pitchFamily="34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6119399" y="2259216"/>
            <a:ext cx="3616925" cy="1508105"/>
            <a:chOff x="6261159" y="2358447"/>
            <a:chExt cx="3616925" cy="1508105"/>
          </a:xfrm>
        </p:grpSpPr>
        <p:sp>
          <p:nvSpPr>
            <p:cNvPr id="29" name="Rectangle 84"/>
            <p:cNvSpPr>
              <a:spLocks noChangeArrowheads="1"/>
            </p:cNvSpPr>
            <p:nvPr/>
          </p:nvSpPr>
          <p:spPr bwMode="auto">
            <a:xfrm>
              <a:off x="6351181" y="2834071"/>
              <a:ext cx="2941668" cy="635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7960242" y="2741996"/>
              <a:ext cx="354418" cy="10541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307741" y="2741996"/>
              <a:ext cx="326435" cy="10541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797819" y="2741996"/>
              <a:ext cx="180975" cy="10541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6429880" y="2841563"/>
              <a:ext cx="266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6261159" y="3165747"/>
              <a:ext cx="4299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374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8919988" y="2848651"/>
              <a:ext cx="3481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21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8912900" y="3165747"/>
              <a:ext cx="4299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361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6557034" y="2358447"/>
              <a:ext cx="3321050" cy="150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endParaRPr>
            </a:p>
            <a:p>
              <a:r>
                <a:rPr lang="en-US" sz="22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NIQMLLEAADYLER   </a:t>
              </a:r>
            </a:p>
            <a:p>
              <a:r>
                <a:rPr lang="en-US" sz="22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AMSSLVYVASSDMP</a:t>
              </a:r>
            </a:p>
            <a:p>
              <a:r>
                <a:rPr lang="en-US" sz="2200" b="1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sym typeface="Symbol"/>
                </a:rPr>
                <a:t></a:t>
              </a:r>
              <a:r>
                <a:rPr lang="en-US" sz="2200" b="1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sym typeface="Symbol"/>
                </a:rPr>
                <a:t></a:t>
              </a:r>
              <a:r>
                <a:rPr lang="en-US" sz="2200" b="1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  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81921</TotalTime>
  <Words>127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Times New Roman</vt:lpstr>
      <vt:lpstr>Tahoma</vt:lpstr>
      <vt:lpstr>Symbol</vt:lpstr>
      <vt:lpstr>Arial</vt:lpstr>
      <vt:lpstr>Arial Narrow</vt:lpstr>
      <vt:lpstr>Palatino Linotype</vt:lpstr>
      <vt:lpstr>Courier New</vt:lpstr>
      <vt:lpstr>Trebuchet MS</vt:lpstr>
      <vt:lpstr>Helvetica</vt:lpstr>
      <vt:lpstr>Lucida Console</vt:lpstr>
      <vt:lpstr>StarSymbol</vt:lpstr>
      <vt:lpstr>Lucida Sans Unicode</vt:lpstr>
      <vt:lpstr>Times</vt:lpstr>
      <vt:lpstr>MS Gothic</vt:lpstr>
      <vt:lpstr>宋体</vt:lpstr>
      <vt:lpstr>ＭＳ Ｐゴシック</vt:lpstr>
      <vt:lpstr>Arial Unicode MS</vt:lpstr>
      <vt:lpstr>Default Design</vt:lpstr>
      <vt:lpstr>Slide 1</vt:lpstr>
    </vt:vector>
  </TitlesOfParts>
  <Company>Northwestern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Ishwar Radhakrishnan</dc:creator>
  <cp:lastModifiedBy>ishwar</cp:lastModifiedBy>
  <cp:revision>448</cp:revision>
  <cp:lastPrinted>2001-10-23T14:35:54Z</cp:lastPrinted>
  <dcterms:created xsi:type="dcterms:W3CDTF">2000-11-13T23:04:03Z</dcterms:created>
  <dcterms:modified xsi:type="dcterms:W3CDTF">2009-07-21T18:01:43Z</dcterms:modified>
</cp:coreProperties>
</file>