
<file path=[Content_Types].xml><?xml version="1.0" encoding="utf-8"?>
<Types xmlns="http://schemas.openxmlformats.org/package/2006/content-types">
  <Default Extension="png" ContentType="image/png"/>
  <Default Extension="emf" ContentType="image/x-emf"/>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drawings/drawing1.xml" ContentType="application/vnd.openxmlformats-officedocument.drawingml.chartshapes+xml"/>
  <Override PartName="/ppt/drawings/drawing2.xml" ContentType="application/vnd.openxmlformats-officedocument.drawingml.chartshapes+xml"/>
  <Override PartName="/ppt/drawings/drawing3.xml" ContentType="application/vnd.openxmlformats-officedocument.drawingml.chartshap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9" r:id="rId10"/>
    <p:sldId id="262" r:id="rId11"/>
    <p:sldId id="263" r:id="rId12"/>
    <p:sldId id="264" r:id="rId13"/>
    <p:sldId id="274" r:id="rId14"/>
    <p:sldId id="265" r:id="rId15"/>
    <p:sldId id="275" r:id="rId16"/>
    <p:sldId id="268"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68" userDrawn="1">
          <p15:clr>
            <a:srgbClr val="A4A3A4"/>
          </p15:clr>
        </p15:guide>
        <p15:guide id="2" pos="21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68"/>
        <p:guide pos="216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4" Type="http://schemas.microsoft.com/office/2011/relationships/chartColorStyle" Target="colors1.xml"/><Relationship Id="rId3" Type="http://schemas.microsoft.com/office/2011/relationships/chartStyle" Target="style1.xml"/><Relationship Id="rId2" Type="http://schemas.openxmlformats.org/officeDocument/2006/relationships/chartUserShapes" Target="../drawings/drawing1.xml"/><Relationship Id="rId1" Type="http://schemas.openxmlformats.org/officeDocument/2006/relationships/oleObject" Target="https://d.docs.live.net/db53584377c14a2c/Documents/Naan%20mudhalvan%20excel%201.xlsx"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https://d.docs.live.net/db53584377c14a2c/Documents/Naan%20mudhalvan%20excel%201.xlsx" TargetMode="External"/></Relationships>
</file>

<file path=ppt/charts/_rels/chart3.xml.rels><?xml version="1.0" encoding="UTF-8" standalone="yes"?>
<Relationships xmlns="http://schemas.openxmlformats.org/package/2006/relationships"><Relationship Id="rId4" Type="http://schemas.microsoft.com/office/2011/relationships/chartColorStyle" Target="colors3.xml"/><Relationship Id="rId3" Type="http://schemas.microsoft.com/office/2011/relationships/chartStyle" Target="style3.xml"/><Relationship Id="rId2" Type="http://schemas.openxmlformats.org/officeDocument/2006/relationships/chartUserShapes" Target="../drawings/drawing2.xml"/><Relationship Id="rId1" Type="http://schemas.openxmlformats.org/officeDocument/2006/relationships/oleObject" Target="https://d.docs.live.net/db53584377c14a2c/Documents/Naan%20mudhalvan%20excel%201.xlsx" TargetMode="External"/></Relationships>
</file>

<file path=ppt/charts/_rels/chart4.xml.rels><?xml version="1.0" encoding="UTF-8" standalone="yes"?>
<Relationships xmlns="http://schemas.openxmlformats.org/package/2006/relationships"><Relationship Id="rId4" Type="http://schemas.microsoft.com/office/2011/relationships/chartColorStyle" Target="colors4.xml"/><Relationship Id="rId3" Type="http://schemas.microsoft.com/office/2011/relationships/chartStyle" Target="style4.xml"/><Relationship Id="rId2" Type="http://schemas.openxmlformats.org/officeDocument/2006/relationships/chartUserShapes" Target="../drawings/drawing3.xml"/><Relationship Id="rId1" Type="http://schemas.openxmlformats.org/officeDocument/2006/relationships/oleObject" Target="https://d.docs.live.net/db53584377c14a2c/Documents/Naan%20mudhalvan%20excel%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 excel 1.xlsx]Sheet3!PivotTable1</c:name>
    <c:fmtId val="-1"/>
  </c:pivotSource>
  <c:chart>
    <c:autoTitleDeleted val="1"/>
    <c:plotArea>
      <c:layout/>
      <c:barChart>
        <c:barDir val="col"/>
        <c:grouping val="stacked"/>
        <c:varyColors val="0"/>
        <c:ser>
          <c:idx val="0"/>
          <c:order val="0"/>
          <c:tx>
            <c:strRef>
              <c:f>Sheet3!$B$3:$B$4</c:f>
              <c:strCache>
                <c:ptCount val="1"/>
                <c:pt idx="0">
                  <c:v>HIGH</c:v>
                </c:pt>
              </c:strCache>
            </c:strRef>
          </c:tx>
          <c:spPr>
            <a:solidFill>
              <a:schemeClr val="accent1"/>
            </a:solidFill>
            <a:ln>
              <a:noFill/>
            </a:ln>
            <a:effectLst/>
          </c:spPr>
          <c:invertIfNegative val="0"/>
          <c:dLbls>
            <c:delete val="1"/>
          </c:dLbls>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1"/>
          <c:order val="1"/>
          <c:tx>
            <c:strRef>
              <c:f>Sheet3!$C$3:$C$4</c:f>
              <c:strCache>
                <c:ptCount val="1"/>
                <c:pt idx="0">
                  <c:v>LOW</c:v>
                </c:pt>
              </c:strCache>
            </c:strRef>
          </c:tx>
          <c:spPr>
            <a:solidFill>
              <a:schemeClr val="accent2"/>
            </a:solidFill>
            <a:ln>
              <a:noFill/>
            </a:ln>
            <a:effectLst/>
          </c:spPr>
          <c:invertIfNegative val="0"/>
          <c:dLbls>
            <c:delete val="1"/>
          </c:dLbls>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er>
        <c:ser>
          <c:idx val="2"/>
          <c:order val="2"/>
          <c:tx>
            <c:strRef>
              <c:f>Sheet3!$D$3:$D$4</c:f>
              <c:strCache>
                <c:ptCount val="1"/>
                <c:pt idx="0">
                  <c:v>MED</c:v>
                </c:pt>
              </c:strCache>
            </c:strRef>
          </c:tx>
          <c:spPr>
            <a:solidFill>
              <a:schemeClr val="accent3"/>
            </a:solidFill>
            <a:ln>
              <a:noFill/>
            </a:ln>
            <a:effectLst/>
          </c:spPr>
          <c:invertIfNegative val="0"/>
          <c:dLbls>
            <c:delete val="1"/>
          </c:dLbls>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3"/>
          <c:order val="3"/>
          <c:tx>
            <c:strRef>
              <c:f>Sheet3!$E$3:$E$4</c:f>
              <c:strCache>
                <c:ptCount val="1"/>
                <c:pt idx="0">
                  <c:v>VERY HIGH</c:v>
                </c:pt>
              </c:strCache>
            </c:strRef>
          </c:tx>
          <c:spPr>
            <a:solidFill>
              <a:schemeClr val="accent4"/>
            </a:solidFill>
            <a:ln>
              <a:noFill/>
            </a:ln>
            <a:effectLst/>
          </c:spPr>
          <c:invertIfNegative val="0"/>
          <c:dLbls>
            <c:delete val="1"/>
          </c:dLbls>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ser>
          <c:idx val="4"/>
          <c:order val="4"/>
          <c:tx>
            <c:strRef>
              <c:f>Sheet3!$F$3:$F$4</c:f>
              <c:strCache>
                <c:ptCount val="1"/>
                <c:pt idx="0">
                  <c:v>(blank)</c:v>
                </c:pt>
              </c:strCache>
            </c:strRef>
          </c:tx>
          <c:spPr>
            <a:solidFill>
              <a:schemeClr val="accent5"/>
            </a:solidFill>
            <a:ln>
              <a:noFill/>
            </a:ln>
            <a:effectLst/>
          </c:spPr>
          <c:invertIfNegative val="0"/>
          <c:dLbls>
            <c:delete val="1"/>
          </c:dLbls>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Sheet3!$F$5:$F$15</c:f>
              <c:numCache>
                <c:formatCode>General</c:formatCode>
                <c:ptCount val="10"/>
                <c:pt idx="0">
                  <c:v>153</c:v>
                </c:pt>
                <c:pt idx="1">
                  <c:v>155</c:v>
                </c:pt>
                <c:pt idx="2">
                  <c:v>148</c:v>
                </c:pt>
                <c:pt idx="3">
                  <c:v>139</c:v>
                </c:pt>
                <c:pt idx="4">
                  <c:v>150</c:v>
                </c:pt>
                <c:pt idx="5">
                  <c:v>158</c:v>
                </c:pt>
                <c:pt idx="6">
                  <c:v>142</c:v>
                </c:pt>
                <c:pt idx="7">
                  <c:v>137</c:v>
                </c:pt>
                <c:pt idx="8">
                  <c:v>147</c:v>
                </c:pt>
                <c:pt idx="9">
                  <c:v>138</c:v>
                </c:pt>
              </c:numCache>
            </c:numRef>
          </c:val>
        </c:ser>
        <c:dLbls>
          <c:showLegendKey val="0"/>
          <c:showVal val="0"/>
          <c:showCatName val="0"/>
          <c:showSerName val="0"/>
          <c:showPercent val="0"/>
          <c:showBubbleSize val="0"/>
        </c:dLbls>
        <c:gapWidth val="150"/>
        <c:overlap val="100"/>
        <c:axId val="1637400815"/>
        <c:axId val="1637401775"/>
      </c:barChart>
      <c:catAx>
        <c:axId val="16374008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637401775"/>
        <c:crosses val="autoZero"/>
        <c:auto val="1"/>
        <c:lblAlgn val="ctr"/>
        <c:lblOffset val="100"/>
        <c:noMultiLvlLbl val="0"/>
      </c:catAx>
      <c:valAx>
        <c:axId val="163740177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637400815"/>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en-US"/>
      </a:pPr>
    </a:p>
  </c:txPr>
  <c:externalData r:id="rId1">
    <c:autoUpdate val="0"/>
  </c:externalData>
  <c:userShapes r:id="rId2"/>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 excel 1.xlsx]Sheet3!PivotTable1</c:name>
    <c:fmtId val="-1"/>
  </c:pivotSource>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level</a:t>
            </a:r>
            <a:endParaRPr lang="en-US"/>
          </a:p>
        </c:rich>
      </c:tx>
      <c:layout/>
      <c:overlay val="0"/>
      <c:spPr>
        <a:noFill/>
        <a:ln>
          <a:noFill/>
        </a:ln>
        <a:effectLst/>
      </c:spPr>
    </c:title>
    <c:autoTitleDeleted val="0"/>
    <c:plotArea>
      <c:layout/>
      <c:pieChart>
        <c:varyColors val="1"/>
        <c:ser>
          <c:idx val="0"/>
          <c:order val="0"/>
          <c:tx>
            <c:strRef>
              <c:f>Sheet3!$B$3:$B$4</c:f>
              <c:strCache>
                <c:ptCount val="1"/>
                <c:pt idx="0">
                  <c:v>HIGH</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Lbls>
            <c:delete val="1"/>
          </c:dLbls>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1"/>
          <c:order val="1"/>
          <c:tx>
            <c:strRef>
              <c:f>Sheet3!$C$3:$C$4</c:f>
              <c:strCache>
                <c:ptCount val="1"/>
                <c:pt idx="0">
                  <c:v>LOW</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Lbls>
            <c:delete val="1"/>
          </c:dLbls>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er>
        <c:ser>
          <c:idx val="2"/>
          <c:order val="2"/>
          <c:tx>
            <c:strRef>
              <c:f>Sheet3!$D$3:$D$4</c:f>
              <c:strCache>
                <c:ptCount val="1"/>
                <c:pt idx="0">
                  <c:v>MED</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Lbls>
            <c:delete val="1"/>
          </c:dLbls>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3"/>
          <c:order val="3"/>
          <c:tx>
            <c:strRef>
              <c:f>Sheet3!$E$3:$E$4</c:f>
              <c:strCache>
                <c:ptCount val="1"/>
                <c:pt idx="0">
                  <c:v>VERY HIGH</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Lbls>
            <c:delete val="1"/>
          </c:dLbls>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ser>
          <c:idx val="4"/>
          <c:order val="4"/>
          <c:tx>
            <c:strRef>
              <c:f>Sheet3!$F$3:$F$4</c:f>
              <c:strCache>
                <c:ptCount val="1"/>
                <c:pt idx="0">
                  <c:v>(blank)</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Lbls>
            <c:delete val="1"/>
          </c:dLbls>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Sheet3!$F$5:$F$15</c:f>
              <c:numCache>
                <c:formatCode>General</c:formatCode>
                <c:ptCount val="10"/>
                <c:pt idx="0">
                  <c:v>153</c:v>
                </c:pt>
                <c:pt idx="1">
                  <c:v>155</c:v>
                </c:pt>
                <c:pt idx="2">
                  <c:v>148</c:v>
                </c:pt>
                <c:pt idx="3">
                  <c:v>139</c:v>
                </c:pt>
                <c:pt idx="4">
                  <c:v>150</c:v>
                </c:pt>
                <c:pt idx="5">
                  <c:v>158</c:v>
                </c:pt>
                <c:pt idx="6">
                  <c:v>142</c:v>
                </c:pt>
                <c:pt idx="7">
                  <c:v>137</c:v>
                </c:pt>
                <c:pt idx="8">
                  <c:v>147</c:v>
                </c:pt>
                <c:pt idx="9">
                  <c:v>138</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 excel 1.xlsx]Sheet3!PivotTable1</c:name>
    <c:fmtId val="-1"/>
  </c:pivotSource>
  <c:chart>
    <c:autoTitleDeleted val="1"/>
    <c:plotArea>
      <c:layout/>
      <c:barChart>
        <c:barDir val="bar"/>
        <c:grouping val="clustered"/>
        <c:varyColors val="0"/>
        <c:ser>
          <c:idx val="0"/>
          <c:order val="0"/>
          <c:tx>
            <c:strRef>
              <c:f>Sheet3!$B$3:$B$4</c:f>
              <c:strCache>
                <c:ptCount val="1"/>
                <c:pt idx="0">
                  <c:v>HIGH</c:v>
                </c:pt>
              </c:strCache>
            </c:strRef>
          </c:tx>
          <c:spPr>
            <a:solidFill>
              <a:schemeClr val="accent1"/>
            </a:solidFill>
            <a:ln>
              <a:noFill/>
            </a:ln>
            <a:effectLst/>
            <a:sp3d/>
          </c:spPr>
          <c:invertIfNegative val="0"/>
          <c:dLbls>
            <c:delete val="1"/>
          </c:dLbls>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1"/>
          <c:order val="1"/>
          <c:tx>
            <c:strRef>
              <c:f>Sheet3!$C$3:$C$4</c:f>
              <c:strCache>
                <c:ptCount val="1"/>
                <c:pt idx="0">
                  <c:v>LOW</c:v>
                </c:pt>
              </c:strCache>
            </c:strRef>
          </c:tx>
          <c:spPr>
            <a:solidFill>
              <a:schemeClr val="accent2"/>
            </a:solidFill>
            <a:ln>
              <a:noFill/>
            </a:ln>
            <a:effectLst/>
            <a:sp3d/>
          </c:spPr>
          <c:invertIfNegative val="0"/>
          <c:dLbls>
            <c:delete val="1"/>
          </c:dLbls>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er>
        <c:ser>
          <c:idx val="2"/>
          <c:order val="2"/>
          <c:tx>
            <c:strRef>
              <c:f>Sheet3!$D$3:$D$4</c:f>
              <c:strCache>
                <c:ptCount val="1"/>
                <c:pt idx="0">
                  <c:v>MED</c:v>
                </c:pt>
              </c:strCache>
            </c:strRef>
          </c:tx>
          <c:spPr>
            <a:solidFill>
              <a:schemeClr val="accent3"/>
            </a:solidFill>
            <a:ln>
              <a:noFill/>
            </a:ln>
            <a:effectLst/>
            <a:sp3d/>
          </c:spPr>
          <c:invertIfNegative val="0"/>
          <c:dLbls>
            <c:delete val="1"/>
          </c:dLbls>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3"/>
          <c:order val="3"/>
          <c:tx>
            <c:strRef>
              <c:f>Sheet3!$E$3:$E$4</c:f>
              <c:strCache>
                <c:ptCount val="1"/>
                <c:pt idx="0">
                  <c:v>VERY HIGH</c:v>
                </c:pt>
              </c:strCache>
            </c:strRef>
          </c:tx>
          <c:spPr>
            <a:solidFill>
              <a:schemeClr val="accent4"/>
            </a:solidFill>
            <a:ln>
              <a:noFill/>
            </a:ln>
            <a:effectLst/>
            <a:sp3d/>
          </c:spPr>
          <c:invertIfNegative val="0"/>
          <c:dLbls>
            <c:delete val="1"/>
          </c:dLbls>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ser>
          <c:idx val="4"/>
          <c:order val="4"/>
          <c:tx>
            <c:strRef>
              <c:f>Sheet3!$F$3:$F$4</c:f>
              <c:strCache>
                <c:ptCount val="1"/>
                <c:pt idx="0">
                  <c:v>(blank)</c:v>
                </c:pt>
              </c:strCache>
            </c:strRef>
          </c:tx>
          <c:spPr>
            <a:solidFill>
              <a:schemeClr val="accent5"/>
            </a:solidFill>
            <a:ln>
              <a:noFill/>
            </a:ln>
            <a:effectLst/>
            <a:sp3d/>
          </c:spPr>
          <c:invertIfNegative val="0"/>
          <c:dLbls>
            <c:delete val="1"/>
          </c:dLbls>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Sheet3!$F$5:$F$15</c:f>
              <c:numCache>
                <c:formatCode>General</c:formatCode>
                <c:ptCount val="10"/>
                <c:pt idx="0">
                  <c:v>153</c:v>
                </c:pt>
                <c:pt idx="1">
                  <c:v>155</c:v>
                </c:pt>
                <c:pt idx="2">
                  <c:v>148</c:v>
                </c:pt>
                <c:pt idx="3">
                  <c:v>139</c:v>
                </c:pt>
                <c:pt idx="4">
                  <c:v>150</c:v>
                </c:pt>
                <c:pt idx="5">
                  <c:v>158</c:v>
                </c:pt>
                <c:pt idx="6">
                  <c:v>142</c:v>
                </c:pt>
                <c:pt idx="7">
                  <c:v>137</c:v>
                </c:pt>
                <c:pt idx="8">
                  <c:v>147</c:v>
                </c:pt>
                <c:pt idx="9">
                  <c:v>138</c:v>
                </c:pt>
              </c:numCache>
            </c:numRef>
          </c:val>
        </c:ser>
        <c:dLbls>
          <c:showLegendKey val="0"/>
          <c:showVal val="0"/>
          <c:showCatName val="0"/>
          <c:showSerName val="0"/>
          <c:showPercent val="0"/>
          <c:showBubbleSize val="0"/>
        </c:dLbls>
        <c:gapWidth val="150"/>
        <c:axId val="1727099519"/>
        <c:axId val="1637402735"/>
      </c:barChart>
      <c:catAx>
        <c:axId val="1727099519"/>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637402735"/>
        <c:crosses val="autoZero"/>
        <c:auto val="1"/>
        <c:lblAlgn val="ctr"/>
        <c:lblOffset val="100"/>
        <c:noMultiLvlLbl val="0"/>
      </c:catAx>
      <c:valAx>
        <c:axId val="163740273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727099519"/>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en-US"/>
      </a:pPr>
    </a:p>
  </c:txPr>
  <c:externalData r:id="rId1">
    <c:autoUpdate val="0"/>
  </c:externalData>
  <c:userShapes r:id="rId2"/>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 excel 1.xlsx]Sheet3!PivotTable1</c:name>
    <c:fmtId val="-1"/>
  </c:pivotSource>
  <c:chart>
    <c:autoTitleDeleted val="1"/>
    <c:plotArea>
      <c:layout>
        <c:manualLayout>
          <c:layoutTarget val="inner"/>
          <c:xMode val="edge"/>
          <c:yMode val="edge"/>
          <c:x val="0.0417385057471264"/>
          <c:y val="0.00420875420875421"/>
          <c:w val="0.729932950191571"/>
          <c:h val="0.901290684624018"/>
        </c:manualLayout>
      </c:layout>
      <c:lineChart>
        <c:grouping val="standard"/>
        <c:varyColors val="0"/>
        <c:ser>
          <c:idx val="0"/>
          <c:order val="0"/>
          <c:tx>
            <c:strRef>
              <c:f>Sheet3!$B$3:$B$4</c:f>
              <c:strCache>
                <c:ptCount val="1"/>
                <c:pt idx="0">
                  <c:v>HIGH</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delete val="1"/>
          </c:dLbls>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mooth val="0"/>
        </c:ser>
        <c:ser>
          <c:idx val="1"/>
          <c:order val="1"/>
          <c:tx>
            <c:strRef>
              <c:f>Sheet3!$C$3:$C$4</c:f>
              <c:strCache>
                <c:ptCount val="1"/>
                <c:pt idx="0">
                  <c:v>LOW</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delete val="1"/>
          </c:dLbls>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mooth val="0"/>
        </c:ser>
        <c:ser>
          <c:idx val="2"/>
          <c:order val="2"/>
          <c:tx>
            <c:strRef>
              <c:f>Sheet3!$D$3:$D$4</c:f>
              <c:strCache>
                <c:ptCount val="1"/>
                <c:pt idx="0">
                  <c:v>MED</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dLbls>
            <c:delete val="1"/>
          </c:dLbls>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mooth val="0"/>
        </c:ser>
        <c:ser>
          <c:idx val="3"/>
          <c:order val="3"/>
          <c:tx>
            <c:strRef>
              <c:f>Sheet3!$E$3:$E$4</c:f>
              <c:strCache>
                <c:ptCount val="1"/>
                <c:pt idx="0">
                  <c:v>VERY HIGH</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dLbls>
            <c:delete val="1"/>
          </c:dLbls>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mooth val="0"/>
        </c:ser>
        <c:ser>
          <c:idx val="4"/>
          <c:order val="4"/>
          <c:tx>
            <c:strRef>
              <c:f>Sheet3!$F$3:$F$4</c:f>
              <c:strCache>
                <c:ptCount val="1"/>
                <c:pt idx="0">
                  <c:v>(blank)</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dLbls>
            <c:delete val="1"/>
          </c:dLbls>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Sheet3!$F$5:$F$15</c:f>
              <c:numCache>
                <c:formatCode>General</c:formatCode>
                <c:ptCount val="10"/>
                <c:pt idx="0">
                  <c:v>153</c:v>
                </c:pt>
                <c:pt idx="1">
                  <c:v>155</c:v>
                </c:pt>
                <c:pt idx="2">
                  <c:v>148</c:v>
                </c:pt>
                <c:pt idx="3">
                  <c:v>139</c:v>
                </c:pt>
                <c:pt idx="4">
                  <c:v>150</c:v>
                </c:pt>
                <c:pt idx="5">
                  <c:v>158</c:v>
                </c:pt>
                <c:pt idx="6">
                  <c:v>142</c:v>
                </c:pt>
                <c:pt idx="7">
                  <c:v>137</c:v>
                </c:pt>
                <c:pt idx="8">
                  <c:v>147</c:v>
                </c:pt>
                <c:pt idx="9">
                  <c:v>138</c:v>
                </c:pt>
              </c:numCache>
            </c:numRef>
          </c:val>
          <c:smooth val="0"/>
        </c:ser>
        <c:dLbls>
          <c:showLegendKey val="0"/>
          <c:showVal val="0"/>
          <c:showCatName val="0"/>
          <c:showSerName val="0"/>
          <c:showPercent val="0"/>
          <c:showBubbleSize val="0"/>
        </c:dLbls>
        <c:marker val="1"/>
        <c:smooth val="0"/>
        <c:axId val="1717854383"/>
        <c:axId val="1717856783"/>
      </c:lineChart>
      <c:catAx>
        <c:axId val="17178543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717856783"/>
        <c:crosses val="autoZero"/>
        <c:auto val="1"/>
        <c:lblAlgn val="ctr"/>
        <c:lblOffset val="100"/>
        <c:noMultiLvlLbl val="0"/>
      </c:catAx>
      <c:valAx>
        <c:axId val="171785678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717854383"/>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en-US"/>
      </a:pPr>
    </a:p>
  </c:txPr>
  <c:externalData r:id="rId1">
    <c:autoUpdate val="0"/>
  </c:externalData>
  <c:userShapes r:id="rId2"/>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15.png"/></Relationships>
</file>

<file path=ppt/drawings/_rels/drawing2.xml.rels><?xml version="1.0" encoding="UTF-8" standalone="yes"?>
<Relationships xmlns="http://schemas.openxmlformats.org/package/2006/relationships"><Relationship Id="rId1" Type="http://schemas.openxmlformats.org/officeDocument/2006/relationships/image" Target="../media/image15.png"/></Relationships>
</file>

<file path=ppt/drawings/_rels/drawing3.xml.rels><?xml version="1.0" encoding="UTF-8" standalone="yes"?>
<Relationships xmlns="http://schemas.openxmlformats.org/package/2006/relationships"><Relationship Id="rId1" Type="http://schemas.openxmlformats.org/officeDocument/2006/relationships/image" Target="../media/image15.png"/></Relationships>
</file>

<file path=ppt/drawings/drawing1.xml><?xml version="1.0" encoding="utf-8"?>
<c:userShapes xmlns:c="http://schemas.openxmlformats.org/drawingml/2006/chart">
  <cdr:relSizeAnchor xmlns:cdr="http://schemas.openxmlformats.org/drawingml/2006/chartDrawing">
    <cdr:from>
      <cdr:x>0.28513</cdr:x>
      <cdr:y>0.06957</cdr:y>
    </cdr:from>
    <cdr:to>
      <cdr:x>0.78366</cdr:x>
      <cdr:y>0.21128</cdr:y>
    </cdr:to>
    <cdr:pic xmlns:a="http://schemas.openxmlformats.org/drawingml/2006/main">
      <cdr:nvPicPr>
        <cdr:cNvPr id="2" name="Picture 1"/>
        <cdr:cNvPicPr/>
      </cdr:nvPicPr>
      <cdr:blipFill>
        <a:blip xmlns:r="http://schemas.openxmlformats.org/officeDocument/2006/relationships" r:embed="rId1"/>
        <a:stretch>
          <a:fillRect/>
        </a:stretch>
      </cdr:blipFill>
      <cdr:spPr>
        <a:xfrm>
          <a:off x="1304041" y="188536"/>
          <a:ext cx="2280102" cy="384081"/>
        </a:xfrm>
        <a:prstGeom prst="rect">
          <a:avLst/>
        </a:prstGeom>
      </cdr:spPr>
    </cdr:pic>
  </cdr:relSizeAnchor>
</c:userShapes>
</file>

<file path=ppt/drawings/drawing2.xml><?xml version="1.0" encoding="utf-8"?>
<c:userShapes xmlns:c="http://schemas.openxmlformats.org/drawingml/2006/chart">
  <cdr:relSizeAnchor xmlns:cdr="http://schemas.openxmlformats.org/drawingml/2006/chartDrawing">
    <cdr:from>
      <cdr:x>0.31101</cdr:x>
      <cdr:y>0.05507</cdr:y>
    </cdr:from>
    <cdr:to>
      <cdr:x>0.80699</cdr:x>
      <cdr:y>0.19679</cdr:y>
    </cdr:to>
    <cdr:pic xmlns:a="http://schemas.openxmlformats.org/drawingml/2006/main">
      <cdr:nvPicPr>
        <cdr:cNvPr id="2" name="Picture 1"/>
        <cdr:cNvPicPr/>
      </cdr:nvPicPr>
      <cdr:blipFill>
        <a:blip xmlns:r="http://schemas.openxmlformats.org/officeDocument/2006/relationships" r:embed="rId1"/>
        <a:stretch>
          <a:fillRect/>
        </a:stretch>
      </cdr:blipFill>
      <cdr:spPr>
        <a:xfrm>
          <a:off x="1429733" y="149259"/>
          <a:ext cx="2280102" cy="384081"/>
        </a:xfrm>
        <a:prstGeom prst="rect">
          <a:avLst/>
        </a:prstGeom>
      </cdr:spPr>
    </cdr:pic>
  </cdr:relSizeAnchor>
</c:userShapes>
</file>

<file path=ppt/drawings/drawing3.xml><?xml version="1.0" encoding="utf-8"?>
<c:userShapes xmlns:c="http://schemas.openxmlformats.org/drawingml/2006/chart">
  <cdr:relSizeAnchor xmlns:cdr="http://schemas.openxmlformats.org/drawingml/2006/chartDrawing">
    <cdr:from>
      <cdr:x>0.31266</cdr:x>
      <cdr:y>0.07251</cdr:y>
    </cdr:from>
    <cdr:to>
      <cdr:x>0.81127</cdr:x>
      <cdr:y>0.21431</cdr:y>
    </cdr:to>
    <cdr:pic xmlns:a="http://schemas.openxmlformats.org/drawingml/2006/main">
      <cdr:nvPicPr>
        <cdr:cNvPr id="2" name="Picture 1"/>
        <cdr:cNvPicPr/>
      </cdr:nvPicPr>
      <cdr:blipFill>
        <a:blip xmlns:r="http://schemas.openxmlformats.org/officeDocument/2006/relationships" r:embed="rId1"/>
        <a:stretch>
          <a:fillRect/>
        </a:stretch>
      </cdr:blipFill>
      <cdr:spPr>
        <a:xfrm>
          <a:off x="1429731" y="196392"/>
          <a:ext cx="2280102" cy="384081"/>
        </a:xfrm>
        <a:prstGeom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14.emf"/><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0.png"/><Relationship Id="rId2" Type="http://schemas.openxmlformats.org/officeDocument/2006/relationships/chart" Target="../charts/chart2.xml"/><Relationship Id="rId1" Type="http://schemas.openxmlformats.org/officeDocument/2006/relationships/chart" Target="../charts/chart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chart" Target="../charts/chart4.xml"/><Relationship Id="rId1" Type="http://schemas.openxmlformats.org/officeDocument/2006/relationships/chart" Target="../charts/char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1752537" y="3242395"/>
            <a:ext cx="8610600" cy="2306955"/>
          </a:xfrm>
          <a:prstGeom prst="rect">
            <a:avLst/>
          </a:prstGeom>
          <a:noFill/>
        </p:spPr>
        <p:txBody>
          <a:bodyPr wrap="square" rtlCol="0">
            <a:spAutoFit/>
          </a:bodyPr>
          <a:lstStyle/>
          <a:p>
            <a:r>
              <a:rPr lang="en-US" sz="2400"/>
              <a:t>STUDENT NAME: RADHIKA.S</a:t>
            </a:r>
            <a:endParaRPr lang="en-US" sz="2400" dirty="0"/>
          </a:p>
          <a:p>
            <a:r>
              <a:rPr lang="en-US" sz="2400" dirty="0"/>
              <a:t>REGISTER NO: 322200080</a:t>
            </a:r>
            <a:endParaRPr lang="en-US" sz="2400" dirty="0"/>
          </a:p>
          <a:p>
            <a:r>
              <a:rPr lang="en-US" sz="2400" dirty="0"/>
              <a:t>DEPARTMENT: B.COM (HONOURS)</a:t>
            </a:r>
            <a:endParaRPr lang="en-US" sz="2400" dirty="0"/>
          </a:p>
          <a:p>
            <a:r>
              <a:rPr lang="en-US" sz="2400" dirty="0"/>
              <a:t>COLLEGE: SHRI SHANKARLAL SUNDARBAI SHASUN JAIN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533400" y="30511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graphicFrame>
        <p:nvGraphicFramePr>
          <p:cNvPr id="3" name="Content Placeholder 2"/>
          <p:cNvGraphicFramePr/>
          <p:nvPr>
            <p:ph sz="half" idx="2"/>
            <p:custDataLst>
              <p:tags r:id="rId2"/>
            </p:custDataLst>
          </p:nvPr>
        </p:nvGraphicFramePr>
        <p:xfrm>
          <a:off x="533400" y="1295400"/>
          <a:ext cx="8924925" cy="5042535"/>
        </p:xfrm>
        <a:graphic>
          <a:graphicData uri="http://schemas.openxmlformats.org/drawingml/2006/table">
            <a:tbl>
              <a:tblPr/>
              <a:tblGrid>
                <a:gridCol w="3408680"/>
                <a:gridCol w="1609725"/>
                <a:gridCol w="516890"/>
                <a:gridCol w="517525"/>
                <a:gridCol w="1033145"/>
                <a:gridCol w="727710"/>
                <a:gridCol w="1111250"/>
              </a:tblGrid>
              <a:tr h="320040">
                <a:tc>
                  <a:txBody>
                    <a:bodyPr/>
                    <a:p>
                      <a:pPr algn="l" fontAlgn="b"/>
                      <a:r>
                        <a:rPr sz="1100" b="0" i="0">
                          <a:solidFill>
                            <a:srgbClr val="000000"/>
                          </a:solidFill>
                          <a:latin typeface="Calibri" panose="020F0502020204030204"/>
                          <a:ea typeface="Calibri" panose="020F0502020204030204"/>
                        </a:rPr>
                        <a:t>GenderCode</a:t>
                      </a:r>
                      <a:endParaRPr sz="1100" b="0" i="0">
                        <a:solidFill>
                          <a:srgbClr val="000000"/>
                        </a:solidFill>
                        <a:latin typeface="Calibri" panose="020F0502020204030204"/>
                        <a:ea typeface="Calibri" panose="020F0502020204030204"/>
                      </a:endParaRPr>
                    </a:p>
                  </a:txBody>
                  <a:tcPr marL="7937" marR="7937" marT="7937" anchor="b" anchorCtr="0">
                    <a:lnL>
                      <a:noFill/>
                    </a:lnL>
                    <a:lnR>
                      <a:noFill/>
                    </a:lnR>
                    <a:lnT>
                      <a:noFill/>
                    </a:lnT>
                    <a:lnB w="6350" cap="flat" cmpd="sng">
                      <a:solidFill>
                        <a:srgbClr val="8EA9DB"/>
                      </a:solidFill>
                      <a:prstDash val="solid"/>
                      <a:headEnd type="none" w="med" len="med"/>
                      <a:tailEnd type="none" w="med" len="med"/>
                    </a:lnB>
                    <a:solidFill>
                      <a:srgbClr val="D9E1F2"/>
                    </a:solidFill>
                  </a:tcPr>
                </a:tc>
                <a:tc>
                  <a:txBody>
                    <a:bodyPr/>
                    <a:p>
                      <a:pPr algn="l" fontAlgn="b"/>
                      <a:r>
                        <a:rPr sz="1100" b="0" i="0">
                          <a:solidFill>
                            <a:srgbClr val="000000"/>
                          </a:solidFill>
                          <a:latin typeface="Calibri" panose="020F0502020204030204"/>
                          <a:ea typeface="Calibri" panose="020F0502020204030204"/>
                        </a:rPr>
                        <a:t>(All)</a:t>
                      </a:r>
                      <a:endParaRPr sz="1100" b="0" i="0">
                        <a:solidFill>
                          <a:srgbClr val="000000"/>
                        </a:solidFill>
                        <a:latin typeface="Calibri" panose="020F0502020204030204"/>
                        <a:ea typeface="Calibri" panose="020F0502020204030204"/>
                      </a:endParaRPr>
                    </a:p>
                  </a:txBody>
                  <a:tcPr marL="7937" marR="7937" marT="7937" anchor="b" anchorCtr="0">
                    <a:lnL>
                      <a:noFill/>
                    </a:lnL>
                    <a:lnR>
                      <a:noFill/>
                    </a:lnR>
                    <a:lnT>
                      <a:noFill/>
                    </a:lnT>
                    <a:lnB w="6350" cap="flat" cmpd="sng">
                      <a:solidFill>
                        <a:srgbClr val="8EA9DB"/>
                      </a:solidFill>
                      <a:prstDash val="solid"/>
                      <a:headEnd type="none" w="med" len="med"/>
                      <a:tailEnd type="none" w="med" len="med"/>
                    </a:lnB>
                    <a:solidFill>
                      <a:srgbClr val="D9E1F2"/>
                    </a:solidFill>
                  </a:tcPr>
                </a:tc>
                <a:tc>
                  <a:txBody>
                    <a:bodyPr/>
                    <a:p>
                      <a:pPr algn="l" fontAlgn="b"/>
                      <a:endParaRPr sz="1100" b="0" i="0">
                        <a:solidFill>
                          <a:srgbClr val="000000"/>
                        </a:solidFill>
                        <a:latin typeface="Calibri" panose="020F0502020204030204"/>
                        <a:ea typeface="Calibri" panose="020F0502020204030204"/>
                      </a:endParaRPr>
                    </a:p>
                  </a:txBody>
                  <a:tcPr marL="7937" marR="7937" marT="7937"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7937" marR="7937" marT="7937"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7937" marR="7937" marT="7937"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7937" marR="7937" marT="7937"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7937" marR="7937" marT="7937" anchor="b" anchorCtr="0">
                    <a:lnL>
                      <a:noFill/>
                    </a:lnL>
                    <a:lnR>
                      <a:noFill/>
                    </a:lnR>
                    <a:lnT>
                      <a:noFill/>
                    </a:lnT>
                    <a:lnB>
                      <a:noFill/>
                    </a:lnB>
                    <a:noFill/>
                  </a:tcPr>
                </a:tc>
              </a:tr>
              <a:tr h="320040">
                <a:tc>
                  <a:txBody>
                    <a:bodyPr/>
                    <a:p>
                      <a:pPr algn="l" fontAlgn="b"/>
                      <a:endParaRPr sz="1100" b="0" i="0">
                        <a:solidFill>
                          <a:srgbClr val="000000"/>
                        </a:solidFill>
                        <a:latin typeface="Calibri" panose="020F0502020204030204"/>
                        <a:ea typeface="Calibri" panose="020F0502020204030204"/>
                      </a:endParaRPr>
                    </a:p>
                  </a:txBody>
                  <a:tcPr marL="7937" marR="7937" marT="7937" anchor="b" anchorCtr="0">
                    <a:lnL>
                      <a:noFill/>
                    </a:lnL>
                    <a:lnR>
                      <a:noFill/>
                    </a:lnR>
                    <a:lnT w="6350" cap="flat" cmpd="sng">
                      <a:solidFill>
                        <a:srgbClr val="8EA9DB"/>
                      </a:solidFill>
                      <a:prstDash val="solid"/>
                      <a:headEnd type="none" w="med" len="med"/>
                      <a:tailEnd type="none" w="med" len="med"/>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7937" marR="7937" marT="7937" anchor="b" anchorCtr="0">
                    <a:lnL>
                      <a:noFill/>
                    </a:lnL>
                    <a:lnR>
                      <a:noFill/>
                    </a:lnR>
                    <a:lnT w="6350" cap="flat" cmpd="sng">
                      <a:solidFill>
                        <a:srgbClr val="8EA9DB"/>
                      </a:solidFill>
                      <a:prstDash val="solid"/>
                      <a:headEnd type="none" w="med" len="med"/>
                      <a:tailEnd type="none" w="med" len="med"/>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7937" marR="7937" marT="7937"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7937" marR="7937" marT="7937"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7937" marR="7937" marT="7937"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7937" marR="7937" marT="7937"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7937" marR="7937" marT="7937" anchor="b" anchorCtr="0">
                    <a:lnL>
                      <a:noFill/>
                    </a:lnL>
                    <a:lnR>
                      <a:noFill/>
                    </a:lnR>
                    <a:lnT>
                      <a:noFill/>
                    </a:lnT>
                    <a:lnB>
                      <a:noFill/>
                    </a:lnB>
                    <a:noFill/>
                  </a:tcPr>
                </a:tc>
              </a:tr>
              <a:tr h="319405">
                <a:tc>
                  <a:txBody>
                    <a:bodyPr/>
                    <a:p>
                      <a:pPr algn="l" fontAlgn="b"/>
                      <a:r>
                        <a:rPr sz="1100" b="1" i="0" u="none">
                          <a:solidFill>
                            <a:srgbClr val="000000"/>
                          </a:solidFill>
                          <a:latin typeface="Calibri" panose="020F0502020204030204"/>
                          <a:ea typeface="Calibri" panose="020F0502020204030204"/>
                        </a:rPr>
                        <a:t>Count of FirstName</a:t>
                      </a:r>
                      <a:endParaRPr sz="1100" b="1" i="0" u="none">
                        <a:solidFill>
                          <a:srgbClr val="000000"/>
                        </a:solidFill>
                        <a:latin typeface="Calibri" panose="020F0502020204030204"/>
                        <a:ea typeface="Calibri" panose="020F0502020204030204"/>
                      </a:endParaRPr>
                    </a:p>
                  </a:txBody>
                  <a:tcPr marL="7937" marR="7937" marT="7937" anchor="b" anchorCtr="0">
                    <a:lnL>
                      <a:noFill/>
                    </a:lnL>
                    <a:lnR>
                      <a:noFill/>
                    </a:lnR>
                    <a:lnT>
                      <a:noFill/>
                    </a:lnT>
                    <a:lnB>
                      <a:noFill/>
                    </a:lnB>
                    <a:solidFill>
                      <a:srgbClr val="D9E1F2"/>
                    </a:solidFill>
                  </a:tcPr>
                </a:tc>
                <a:tc>
                  <a:txBody>
                    <a:bodyPr/>
                    <a:p>
                      <a:pPr algn="l" fontAlgn="b"/>
                      <a:r>
                        <a:rPr sz="1100" b="1" i="0" u="none">
                          <a:solidFill>
                            <a:srgbClr val="000000"/>
                          </a:solidFill>
                          <a:latin typeface="Calibri" panose="020F0502020204030204"/>
                          <a:ea typeface="Calibri" panose="020F0502020204030204"/>
                        </a:rPr>
                        <a:t>Column Labels</a:t>
                      </a:r>
                      <a:endParaRPr sz="1100" b="1" i="0" u="none">
                        <a:solidFill>
                          <a:srgbClr val="000000"/>
                        </a:solidFill>
                        <a:latin typeface="Calibri" panose="020F0502020204030204"/>
                        <a:ea typeface="Calibri" panose="020F0502020204030204"/>
                      </a:endParaRPr>
                    </a:p>
                  </a:txBody>
                  <a:tcPr marL="7937" marR="7937" marT="7937" anchor="b" anchorCtr="0">
                    <a:lnL>
                      <a:noFill/>
                    </a:lnL>
                    <a:lnR>
                      <a:noFill/>
                    </a:lnR>
                    <a:lnT>
                      <a:noFill/>
                    </a:lnT>
                    <a:lnB>
                      <a:noFill/>
                    </a:lnB>
                    <a:solidFill>
                      <a:srgbClr val="D9E1F2"/>
                    </a:solidFill>
                  </a:tcPr>
                </a:tc>
                <a:tc>
                  <a:txBody>
                    <a:bodyPr/>
                    <a:p>
                      <a:pPr algn="l" fontAlgn="b"/>
                      <a:endParaRPr sz="1100" b="1" i="0" u="none">
                        <a:solidFill>
                          <a:srgbClr val="000000"/>
                        </a:solidFill>
                        <a:latin typeface="Calibri" panose="020F0502020204030204"/>
                        <a:ea typeface="Calibri" panose="020F0502020204030204"/>
                      </a:endParaRPr>
                    </a:p>
                  </a:txBody>
                  <a:tcPr marL="7937" marR="7937" marT="7937" anchor="b" anchorCtr="0">
                    <a:lnL>
                      <a:noFill/>
                    </a:lnL>
                    <a:lnR>
                      <a:noFill/>
                    </a:lnR>
                    <a:lnT>
                      <a:noFill/>
                    </a:lnT>
                    <a:lnB>
                      <a:noFill/>
                    </a:lnB>
                    <a:solidFill>
                      <a:srgbClr val="D9E1F2"/>
                    </a:solidFill>
                  </a:tcPr>
                </a:tc>
                <a:tc>
                  <a:txBody>
                    <a:bodyPr/>
                    <a:p>
                      <a:pPr algn="l" fontAlgn="b"/>
                      <a:endParaRPr sz="1100" b="1" i="0" u="none">
                        <a:solidFill>
                          <a:srgbClr val="000000"/>
                        </a:solidFill>
                        <a:latin typeface="Calibri" panose="020F0502020204030204"/>
                        <a:ea typeface="Calibri" panose="020F0502020204030204"/>
                      </a:endParaRPr>
                    </a:p>
                  </a:txBody>
                  <a:tcPr marL="7937" marR="7937" marT="7937" anchor="b" anchorCtr="0">
                    <a:lnL>
                      <a:noFill/>
                    </a:lnL>
                    <a:lnR>
                      <a:noFill/>
                    </a:lnR>
                    <a:lnT>
                      <a:noFill/>
                    </a:lnT>
                    <a:lnB>
                      <a:noFill/>
                    </a:lnB>
                    <a:solidFill>
                      <a:srgbClr val="D9E1F2"/>
                    </a:solidFill>
                  </a:tcPr>
                </a:tc>
                <a:tc>
                  <a:txBody>
                    <a:bodyPr/>
                    <a:p>
                      <a:pPr algn="l" fontAlgn="b"/>
                      <a:endParaRPr sz="1100" b="1" i="0" u="none">
                        <a:solidFill>
                          <a:srgbClr val="000000"/>
                        </a:solidFill>
                        <a:latin typeface="Calibri" panose="020F0502020204030204"/>
                        <a:ea typeface="Calibri" panose="020F0502020204030204"/>
                      </a:endParaRPr>
                    </a:p>
                  </a:txBody>
                  <a:tcPr marL="7937" marR="7937" marT="7937" anchor="b" anchorCtr="0">
                    <a:lnL>
                      <a:noFill/>
                    </a:lnL>
                    <a:lnR>
                      <a:noFill/>
                    </a:lnR>
                    <a:lnT>
                      <a:noFill/>
                    </a:lnT>
                    <a:lnB>
                      <a:noFill/>
                    </a:lnB>
                    <a:solidFill>
                      <a:srgbClr val="D9E1F2"/>
                    </a:solidFill>
                  </a:tcPr>
                </a:tc>
                <a:tc>
                  <a:txBody>
                    <a:bodyPr/>
                    <a:p>
                      <a:pPr algn="l" fontAlgn="b"/>
                      <a:endParaRPr sz="1100" b="1" i="0" u="none">
                        <a:solidFill>
                          <a:srgbClr val="000000"/>
                        </a:solidFill>
                        <a:latin typeface="Calibri" panose="020F0502020204030204"/>
                        <a:ea typeface="Calibri" panose="020F0502020204030204"/>
                      </a:endParaRPr>
                    </a:p>
                  </a:txBody>
                  <a:tcPr marL="7937" marR="7937" marT="7937" anchor="b" anchorCtr="0">
                    <a:lnL>
                      <a:noFill/>
                    </a:lnL>
                    <a:lnR>
                      <a:noFill/>
                    </a:lnR>
                    <a:lnT>
                      <a:noFill/>
                    </a:lnT>
                    <a:lnB>
                      <a:noFill/>
                    </a:lnB>
                    <a:solidFill>
                      <a:srgbClr val="D9E1F2"/>
                    </a:solidFill>
                  </a:tcPr>
                </a:tc>
                <a:tc>
                  <a:txBody>
                    <a:bodyPr/>
                    <a:p>
                      <a:pPr algn="l" fontAlgn="b"/>
                      <a:endParaRPr sz="1100" b="1" i="0" u="none">
                        <a:solidFill>
                          <a:srgbClr val="000000"/>
                        </a:solidFill>
                        <a:latin typeface="Calibri" panose="020F0502020204030204"/>
                        <a:ea typeface="Calibri" panose="020F0502020204030204"/>
                      </a:endParaRPr>
                    </a:p>
                  </a:txBody>
                  <a:tcPr marL="7937" marR="7937" marT="7937" anchor="b" anchorCtr="0">
                    <a:lnL>
                      <a:noFill/>
                    </a:lnL>
                    <a:lnR>
                      <a:noFill/>
                    </a:lnR>
                    <a:lnT>
                      <a:noFill/>
                    </a:lnT>
                    <a:lnB>
                      <a:noFill/>
                    </a:lnB>
                    <a:solidFill>
                      <a:srgbClr val="D9E1F2"/>
                    </a:solidFill>
                  </a:tcPr>
                </a:tc>
              </a:tr>
              <a:tr h="563245">
                <a:tc>
                  <a:txBody>
                    <a:bodyPr/>
                    <a:p>
                      <a:pPr algn="l" fontAlgn="b"/>
                      <a:r>
                        <a:rPr sz="1100" b="1" i="0" u="none">
                          <a:solidFill>
                            <a:srgbClr val="000000"/>
                          </a:solidFill>
                          <a:latin typeface="Calibri" panose="020F0502020204030204"/>
                          <a:ea typeface="Calibri" panose="020F0502020204030204"/>
                        </a:rPr>
                        <a:t>Row Labels</a:t>
                      </a:r>
                      <a:endParaRPr sz="1100" b="1" i="0" u="none">
                        <a:solidFill>
                          <a:srgbClr val="000000"/>
                        </a:solidFill>
                        <a:latin typeface="Calibri" panose="020F0502020204030204"/>
                        <a:ea typeface="Calibri" panose="020F0502020204030204"/>
                      </a:endParaRPr>
                    </a:p>
                  </a:txBody>
                  <a:tcPr marL="7937" marR="7937" marT="7937" anchor="b" anchorCtr="0">
                    <a:lnL>
                      <a:noFill/>
                    </a:lnL>
                    <a:lnR>
                      <a:noFill/>
                    </a:lnR>
                    <a:lnT>
                      <a:noFill/>
                    </a:lnT>
                    <a:lnB w="6350" cap="flat" cmpd="sng">
                      <a:solidFill>
                        <a:srgbClr val="8EA9DB"/>
                      </a:solidFill>
                      <a:prstDash val="solid"/>
                      <a:headEnd type="none" w="med" len="med"/>
                      <a:tailEnd type="none" w="med" len="med"/>
                    </a:lnB>
                    <a:solidFill>
                      <a:srgbClr val="D9E1F2"/>
                    </a:solidFill>
                  </a:tcPr>
                </a:tc>
                <a:tc>
                  <a:txBody>
                    <a:bodyPr/>
                    <a:p>
                      <a:pPr algn="l" fontAlgn="b"/>
                      <a:r>
                        <a:rPr sz="1100" b="1" i="0" u="none">
                          <a:solidFill>
                            <a:srgbClr val="000000"/>
                          </a:solidFill>
                          <a:latin typeface="Calibri" panose="020F0502020204030204"/>
                          <a:ea typeface="Calibri" panose="020F0502020204030204"/>
                        </a:rPr>
                        <a:t>HIGH</a:t>
                      </a:r>
                      <a:endParaRPr sz="1100" b="1" i="0" u="none">
                        <a:solidFill>
                          <a:srgbClr val="000000"/>
                        </a:solidFill>
                        <a:latin typeface="Calibri" panose="020F0502020204030204"/>
                        <a:ea typeface="Calibri" panose="020F0502020204030204"/>
                      </a:endParaRPr>
                    </a:p>
                  </a:txBody>
                  <a:tcPr marL="7937" marR="7937" marT="7937" anchor="b" anchorCtr="0">
                    <a:lnL>
                      <a:noFill/>
                    </a:lnL>
                    <a:lnR>
                      <a:noFill/>
                    </a:lnR>
                    <a:lnT>
                      <a:noFill/>
                    </a:lnT>
                    <a:lnB w="6350" cap="flat" cmpd="sng">
                      <a:solidFill>
                        <a:srgbClr val="8EA9DB"/>
                      </a:solidFill>
                      <a:prstDash val="solid"/>
                      <a:headEnd type="none" w="med" len="med"/>
                      <a:tailEnd type="none" w="med" len="med"/>
                    </a:lnB>
                    <a:solidFill>
                      <a:srgbClr val="D9E1F2"/>
                    </a:solidFill>
                  </a:tcPr>
                </a:tc>
                <a:tc>
                  <a:txBody>
                    <a:bodyPr/>
                    <a:p>
                      <a:pPr algn="l" fontAlgn="b"/>
                      <a:r>
                        <a:rPr sz="1100" b="1" i="0" u="none">
                          <a:solidFill>
                            <a:srgbClr val="000000"/>
                          </a:solidFill>
                          <a:latin typeface="Calibri" panose="020F0502020204030204"/>
                          <a:ea typeface="Calibri" panose="020F0502020204030204"/>
                        </a:rPr>
                        <a:t>LOW</a:t>
                      </a:r>
                      <a:endParaRPr sz="1100" b="1" i="0" u="none">
                        <a:solidFill>
                          <a:srgbClr val="000000"/>
                        </a:solidFill>
                        <a:latin typeface="Calibri" panose="020F0502020204030204"/>
                        <a:ea typeface="Calibri" panose="020F0502020204030204"/>
                      </a:endParaRPr>
                    </a:p>
                  </a:txBody>
                  <a:tcPr marL="7937" marR="7937" marT="7937" anchor="b" anchorCtr="0">
                    <a:lnL>
                      <a:noFill/>
                    </a:lnL>
                    <a:lnR>
                      <a:noFill/>
                    </a:lnR>
                    <a:lnT>
                      <a:noFill/>
                    </a:lnT>
                    <a:lnB w="6350" cap="flat" cmpd="sng">
                      <a:solidFill>
                        <a:srgbClr val="8EA9DB"/>
                      </a:solidFill>
                      <a:prstDash val="solid"/>
                      <a:headEnd type="none" w="med" len="med"/>
                      <a:tailEnd type="none" w="med" len="med"/>
                    </a:lnB>
                    <a:solidFill>
                      <a:srgbClr val="D9E1F2"/>
                    </a:solidFill>
                  </a:tcPr>
                </a:tc>
                <a:tc>
                  <a:txBody>
                    <a:bodyPr/>
                    <a:p>
                      <a:pPr algn="l" fontAlgn="b"/>
                      <a:r>
                        <a:rPr sz="1100" b="1" i="0" u="none">
                          <a:solidFill>
                            <a:srgbClr val="000000"/>
                          </a:solidFill>
                          <a:latin typeface="Calibri" panose="020F0502020204030204"/>
                          <a:ea typeface="Calibri" panose="020F0502020204030204"/>
                        </a:rPr>
                        <a:t>MED</a:t>
                      </a:r>
                      <a:endParaRPr sz="1100" b="1" i="0" u="none">
                        <a:solidFill>
                          <a:srgbClr val="000000"/>
                        </a:solidFill>
                        <a:latin typeface="Calibri" panose="020F0502020204030204"/>
                        <a:ea typeface="Calibri" panose="020F0502020204030204"/>
                      </a:endParaRPr>
                    </a:p>
                  </a:txBody>
                  <a:tcPr marL="7937" marR="7937" marT="7937" anchor="b" anchorCtr="0">
                    <a:lnL>
                      <a:noFill/>
                    </a:lnL>
                    <a:lnR>
                      <a:noFill/>
                    </a:lnR>
                    <a:lnT>
                      <a:noFill/>
                    </a:lnT>
                    <a:lnB w="6350" cap="flat" cmpd="sng">
                      <a:solidFill>
                        <a:srgbClr val="8EA9DB"/>
                      </a:solidFill>
                      <a:prstDash val="solid"/>
                      <a:headEnd type="none" w="med" len="med"/>
                      <a:tailEnd type="none" w="med" len="med"/>
                    </a:lnB>
                    <a:solidFill>
                      <a:srgbClr val="D9E1F2"/>
                    </a:solidFill>
                  </a:tcPr>
                </a:tc>
                <a:tc>
                  <a:txBody>
                    <a:bodyPr/>
                    <a:p>
                      <a:pPr algn="l" fontAlgn="b"/>
                      <a:r>
                        <a:rPr sz="1100" b="1" i="0" u="none">
                          <a:solidFill>
                            <a:srgbClr val="000000"/>
                          </a:solidFill>
                          <a:latin typeface="Calibri" panose="020F0502020204030204"/>
                          <a:ea typeface="Calibri" panose="020F0502020204030204"/>
                        </a:rPr>
                        <a:t>VERY HIGH</a:t>
                      </a:r>
                      <a:endParaRPr sz="1100" b="1" i="0" u="none">
                        <a:solidFill>
                          <a:srgbClr val="000000"/>
                        </a:solidFill>
                        <a:latin typeface="Calibri" panose="020F0502020204030204"/>
                        <a:ea typeface="Calibri" panose="020F0502020204030204"/>
                      </a:endParaRPr>
                    </a:p>
                  </a:txBody>
                  <a:tcPr marL="7937" marR="7937" marT="7937" anchor="b" anchorCtr="0">
                    <a:lnL>
                      <a:noFill/>
                    </a:lnL>
                    <a:lnR>
                      <a:noFill/>
                    </a:lnR>
                    <a:lnT>
                      <a:noFill/>
                    </a:lnT>
                    <a:lnB w="6350" cap="flat" cmpd="sng">
                      <a:solidFill>
                        <a:srgbClr val="8EA9DB"/>
                      </a:solidFill>
                      <a:prstDash val="solid"/>
                      <a:headEnd type="none" w="med" len="med"/>
                      <a:tailEnd type="none" w="med" len="med"/>
                    </a:lnB>
                    <a:solidFill>
                      <a:srgbClr val="D9E1F2"/>
                    </a:solidFill>
                  </a:tcPr>
                </a:tc>
                <a:tc>
                  <a:txBody>
                    <a:bodyPr/>
                    <a:p>
                      <a:pPr algn="l" fontAlgn="b"/>
                      <a:r>
                        <a:rPr sz="1100" b="1" i="0" u="none">
                          <a:solidFill>
                            <a:srgbClr val="000000"/>
                          </a:solidFill>
                          <a:latin typeface="Calibri" panose="020F0502020204030204"/>
                          <a:ea typeface="Calibri" panose="020F0502020204030204"/>
                        </a:rPr>
                        <a:t>(blank)</a:t>
                      </a:r>
                      <a:endParaRPr sz="1100" b="1" i="0" u="none">
                        <a:solidFill>
                          <a:srgbClr val="000000"/>
                        </a:solidFill>
                        <a:latin typeface="Calibri" panose="020F0502020204030204"/>
                        <a:ea typeface="Calibri" panose="020F0502020204030204"/>
                      </a:endParaRPr>
                    </a:p>
                  </a:txBody>
                  <a:tcPr marL="7937" marR="7937" marT="7937" anchor="b" anchorCtr="0">
                    <a:lnL>
                      <a:noFill/>
                    </a:lnL>
                    <a:lnR>
                      <a:noFill/>
                    </a:lnR>
                    <a:lnT>
                      <a:noFill/>
                    </a:lnT>
                    <a:lnB w="6350" cap="flat" cmpd="sng">
                      <a:solidFill>
                        <a:srgbClr val="8EA9DB"/>
                      </a:solidFill>
                      <a:prstDash val="solid"/>
                      <a:headEnd type="none" w="med" len="med"/>
                      <a:tailEnd type="none" w="med" len="med"/>
                    </a:lnB>
                    <a:solidFill>
                      <a:srgbClr val="D9E1F2"/>
                    </a:solidFill>
                  </a:tcPr>
                </a:tc>
                <a:tc>
                  <a:txBody>
                    <a:bodyPr/>
                    <a:p>
                      <a:pPr algn="l" fontAlgn="b"/>
                      <a:r>
                        <a:rPr sz="1100" b="1" i="0" u="none">
                          <a:solidFill>
                            <a:srgbClr val="000000"/>
                          </a:solidFill>
                          <a:latin typeface="Calibri" panose="020F0502020204030204"/>
                          <a:ea typeface="Calibri" panose="020F0502020204030204"/>
                        </a:rPr>
                        <a:t>Grand Total</a:t>
                      </a:r>
                      <a:endParaRPr sz="1100" b="1" i="0" u="none">
                        <a:solidFill>
                          <a:srgbClr val="000000"/>
                        </a:solidFill>
                        <a:latin typeface="Calibri" panose="020F0502020204030204"/>
                        <a:ea typeface="Calibri" panose="020F0502020204030204"/>
                      </a:endParaRPr>
                    </a:p>
                  </a:txBody>
                  <a:tcPr marL="7937" marR="7937" marT="7937" anchor="b" anchorCtr="0">
                    <a:lnL>
                      <a:noFill/>
                    </a:lnL>
                    <a:lnR>
                      <a:noFill/>
                    </a:lnR>
                    <a:lnT>
                      <a:noFill/>
                    </a:lnT>
                    <a:lnB w="6350" cap="flat" cmpd="sng">
                      <a:solidFill>
                        <a:srgbClr val="8EA9DB"/>
                      </a:solidFill>
                      <a:prstDash val="solid"/>
                      <a:headEnd type="none" w="med" len="med"/>
                      <a:tailEnd type="none" w="med" len="med"/>
                    </a:lnB>
                    <a:solidFill>
                      <a:srgbClr val="D9E1F2"/>
                    </a:solidFill>
                  </a:tcPr>
                </a:tc>
              </a:tr>
              <a:tr h="320040">
                <a:tc>
                  <a:txBody>
                    <a:bodyPr/>
                    <a:p>
                      <a:pPr algn="l" fontAlgn="b"/>
                      <a:r>
                        <a:rPr sz="1100" b="0" i="0">
                          <a:solidFill>
                            <a:srgbClr val="000000"/>
                          </a:solidFill>
                          <a:latin typeface="Calibri" panose="020F0502020204030204"/>
                          <a:ea typeface="Calibri" panose="020F0502020204030204"/>
                        </a:rPr>
                        <a:t>BPC</a:t>
                      </a:r>
                      <a:endParaRPr sz="1100" b="0" i="0">
                        <a:solidFill>
                          <a:srgbClr val="000000"/>
                        </a:solidFill>
                        <a:latin typeface="Calibri" panose="020F0502020204030204"/>
                        <a:ea typeface="Calibri" panose="020F0502020204030204"/>
                      </a:endParaRPr>
                    </a:p>
                  </a:txBody>
                  <a:tcPr marL="7937" marR="7937" marT="7937" anchor="b" anchorCtr="0">
                    <a:lnL>
                      <a:noFill/>
                    </a:lnL>
                    <a:lnR>
                      <a:noFill/>
                    </a:lnR>
                    <a:lnT w="6350" cap="flat" cmpd="sng">
                      <a:solidFill>
                        <a:srgbClr val="8EA9DB"/>
                      </a:solidFill>
                      <a:prstDash val="solid"/>
                      <a:headEnd type="none" w="med" len="med"/>
                      <a:tailEnd type="none" w="med" len="med"/>
                    </a:lnT>
                    <a:lnB>
                      <a:noFill/>
                    </a:lnB>
                    <a:noFill/>
                  </a:tcPr>
                </a:tc>
                <a:tc>
                  <a:txBody>
                    <a:bodyPr/>
                    <a:p>
                      <a:pPr algn="r" fontAlgn="b"/>
                      <a:r>
                        <a:rPr sz="1100" b="0" i="0">
                          <a:solidFill>
                            <a:srgbClr val="000000"/>
                          </a:solidFill>
                          <a:latin typeface="Calibri" panose="020F0502020204030204"/>
                          <a:ea typeface="Calibri" panose="020F0502020204030204"/>
                        </a:rPr>
                        <a:t>16</a:t>
                      </a:r>
                      <a:endParaRPr sz="1100" b="0" i="0">
                        <a:solidFill>
                          <a:srgbClr val="000000"/>
                        </a:solidFill>
                        <a:latin typeface="Calibri" panose="020F0502020204030204"/>
                        <a:ea typeface="Calibri" panose="020F0502020204030204"/>
                      </a:endParaRPr>
                    </a:p>
                  </a:txBody>
                  <a:tcPr marL="7937" marR="7937" marT="7937" anchor="b" anchorCtr="0">
                    <a:lnL>
                      <a:noFill/>
                    </a:lnL>
                    <a:lnR>
                      <a:noFill/>
                    </a:lnR>
                    <a:lnT w="6350" cap="flat" cmpd="sng">
                      <a:solidFill>
                        <a:srgbClr val="8EA9DB"/>
                      </a:solidFill>
                      <a:prstDash val="solid"/>
                      <a:headEnd type="none" w="med" len="med"/>
                      <a:tailEnd type="none" w="med" len="med"/>
                    </a:lnT>
                    <a:lnB>
                      <a:noFill/>
                    </a:lnB>
                    <a:noFill/>
                  </a:tcPr>
                </a:tc>
                <a:tc>
                  <a:txBody>
                    <a:bodyPr/>
                    <a:p>
                      <a:pPr algn="r" fontAlgn="b"/>
                      <a:r>
                        <a:rPr sz="1100" b="0" i="0">
                          <a:solidFill>
                            <a:srgbClr val="000000"/>
                          </a:solidFill>
                          <a:latin typeface="Calibri" panose="020F0502020204030204"/>
                          <a:ea typeface="Calibri" panose="020F0502020204030204"/>
                        </a:rPr>
                        <a:t>34</a:t>
                      </a:r>
                      <a:endParaRPr sz="1100" b="0" i="0">
                        <a:solidFill>
                          <a:srgbClr val="000000"/>
                        </a:solidFill>
                        <a:latin typeface="Calibri" panose="020F0502020204030204"/>
                        <a:ea typeface="Calibri" panose="020F0502020204030204"/>
                      </a:endParaRPr>
                    </a:p>
                  </a:txBody>
                  <a:tcPr marL="7937" marR="7937" marT="7937" anchor="b" anchorCtr="0">
                    <a:lnL>
                      <a:noFill/>
                    </a:lnL>
                    <a:lnR>
                      <a:noFill/>
                    </a:lnR>
                    <a:lnT w="6350" cap="flat" cmpd="sng">
                      <a:solidFill>
                        <a:srgbClr val="8EA9DB"/>
                      </a:solidFill>
                      <a:prstDash val="solid"/>
                      <a:headEnd type="none" w="med" len="med"/>
                      <a:tailEnd type="none" w="med" len="med"/>
                    </a:lnT>
                    <a:lnB>
                      <a:noFill/>
                    </a:lnB>
                    <a:noFill/>
                  </a:tcPr>
                </a:tc>
                <a:tc>
                  <a:txBody>
                    <a:bodyPr/>
                    <a:p>
                      <a:pPr algn="r" fontAlgn="b"/>
                      <a:r>
                        <a:rPr sz="1100" b="0" i="0">
                          <a:solidFill>
                            <a:srgbClr val="000000"/>
                          </a:solidFill>
                          <a:latin typeface="Calibri" panose="020F0502020204030204"/>
                          <a:ea typeface="Calibri" panose="020F0502020204030204"/>
                        </a:rPr>
                        <a:t>85</a:t>
                      </a:r>
                      <a:endParaRPr sz="1100" b="0" i="0">
                        <a:solidFill>
                          <a:srgbClr val="000000"/>
                        </a:solidFill>
                        <a:latin typeface="Calibri" panose="020F0502020204030204"/>
                        <a:ea typeface="Calibri" panose="020F0502020204030204"/>
                      </a:endParaRPr>
                    </a:p>
                  </a:txBody>
                  <a:tcPr marL="7937" marR="7937" marT="7937" anchor="b" anchorCtr="0">
                    <a:lnL>
                      <a:noFill/>
                    </a:lnL>
                    <a:lnR>
                      <a:noFill/>
                    </a:lnR>
                    <a:lnT w="6350" cap="flat" cmpd="sng">
                      <a:solidFill>
                        <a:srgbClr val="8EA9DB"/>
                      </a:solidFill>
                      <a:prstDash val="solid"/>
                      <a:headEnd type="none" w="med" len="med"/>
                      <a:tailEnd type="none" w="med" len="med"/>
                    </a:lnT>
                    <a:lnB>
                      <a:noFill/>
                    </a:lnB>
                    <a:noFill/>
                  </a:tcPr>
                </a:tc>
                <a:tc>
                  <a:txBody>
                    <a:bodyPr/>
                    <a:p>
                      <a:pPr algn="r" fontAlgn="b"/>
                      <a:r>
                        <a:rPr sz="1100" b="0" i="0">
                          <a:solidFill>
                            <a:srgbClr val="000000"/>
                          </a:solidFill>
                          <a:latin typeface="Calibri" panose="020F0502020204030204"/>
                          <a:ea typeface="Calibri" panose="020F0502020204030204"/>
                        </a:rPr>
                        <a:t>15</a:t>
                      </a:r>
                      <a:endParaRPr sz="1100" b="0" i="0">
                        <a:solidFill>
                          <a:srgbClr val="000000"/>
                        </a:solidFill>
                        <a:latin typeface="Calibri" panose="020F0502020204030204"/>
                        <a:ea typeface="Calibri" panose="020F0502020204030204"/>
                      </a:endParaRPr>
                    </a:p>
                  </a:txBody>
                  <a:tcPr marL="7937" marR="7937" marT="7937" anchor="b" anchorCtr="0">
                    <a:lnL>
                      <a:noFill/>
                    </a:lnL>
                    <a:lnR>
                      <a:noFill/>
                    </a:lnR>
                    <a:lnT w="6350" cap="flat" cmpd="sng">
                      <a:solidFill>
                        <a:srgbClr val="8EA9DB"/>
                      </a:solidFill>
                      <a:prstDash val="solid"/>
                      <a:headEnd type="none" w="med" len="med"/>
                      <a:tailEnd type="none" w="med" len="med"/>
                    </a:lnT>
                    <a:lnB>
                      <a:noFill/>
                    </a:lnB>
                    <a:noFill/>
                  </a:tcPr>
                </a:tc>
                <a:tc>
                  <a:txBody>
                    <a:bodyPr/>
                    <a:p>
                      <a:pPr algn="r" fontAlgn="b"/>
                      <a:r>
                        <a:rPr sz="1100" b="0" i="0">
                          <a:solidFill>
                            <a:srgbClr val="000000"/>
                          </a:solidFill>
                          <a:latin typeface="Calibri" panose="020F0502020204030204"/>
                          <a:ea typeface="Calibri" panose="020F0502020204030204"/>
                        </a:rPr>
                        <a:t>153</a:t>
                      </a:r>
                      <a:endParaRPr sz="1100" b="0" i="0">
                        <a:solidFill>
                          <a:srgbClr val="000000"/>
                        </a:solidFill>
                        <a:latin typeface="Calibri" panose="020F0502020204030204"/>
                        <a:ea typeface="Calibri" panose="020F0502020204030204"/>
                      </a:endParaRPr>
                    </a:p>
                  </a:txBody>
                  <a:tcPr marL="7937" marR="7937" marT="7937" anchor="b" anchorCtr="0">
                    <a:lnL>
                      <a:noFill/>
                    </a:lnL>
                    <a:lnR>
                      <a:noFill/>
                    </a:lnR>
                    <a:lnT w="6350" cap="flat" cmpd="sng">
                      <a:solidFill>
                        <a:srgbClr val="8EA9DB"/>
                      </a:solidFill>
                      <a:prstDash val="solid"/>
                      <a:headEnd type="none" w="med" len="med"/>
                      <a:tailEnd type="none" w="med" len="med"/>
                    </a:lnT>
                    <a:lnB>
                      <a:noFill/>
                    </a:lnB>
                    <a:noFill/>
                  </a:tcPr>
                </a:tc>
                <a:tc>
                  <a:txBody>
                    <a:bodyPr/>
                    <a:p>
                      <a:pPr algn="r" fontAlgn="b"/>
                      <a:r>
                        <a:rPr sz="1100" b="0" i="0">
                          <a:solidFill>
                            <a:srgbClr val="000000"/>
                          </a:solidFill>
                          <a:latin typeface="Calibri" panose="020F0502020204030204"/>
                          <a:ea typeface="Calibri" panose="020F0502020204030204"/>
                        </a:rPr>
                        <a:t>303</a:t>
                      </a:r>
                      <a:endParaRPr sz="1100" b="0" i="0">
                        <a:solidFill>
                          <a:srgbClr val="000000"/>
                        </a:solidFill>
                        <a:latin typeface="Calibri" panose="020F0502020204030204"/>
                        <a:ea typeface="Calibri" panose="020F0502020204030204"/>
                      </a:endParaRPr>
                    </a:p>
                  </a:txBody>
                  <a:tcPr marL="7937" marR="7937" marT="7937" anchor="b" anchorCtr="0">
                    <a:lnL>
                      <a:noFill/>
                    </a:lnL>
                    <a:lnR>
                      <a:noFill/>
                    </a:lnR>
                    <a:lnT w="6350" cap="flat" cmpd="sng">
                      <a:solidFill>
                        <a:srgbClr val="8EA9DB"/>
                      </a:solidFill>
                      <a:prstDash val="solid"/>
                      <a:headEnd type="none" w="med" len="med"/>
                      <a:tailEnd type="none" w="med" len="med"/>
                    </a:lnT>
                    <a:lnB>
                      <a:noFill/>
                    </a:lnB>
                    <a:noFill/>
                  </a:tcPr>
                </a:tc>
              </a:tr>
              <a:tr h="319405">
                <a:tc>
                  <a:txBody>
                    <a:bodyPr/>
                    <a:p>
                      <a:pPr algn="l" fontAlgn="b"/>
                      <a:r>
                        <a:rPr sz="1100" b="0" i="0">
                          <a:solidFill>
                            <a:srgbClr val="000000"/>
                          </a:solidFill>
                          <a:latin typeface="Calibri" panose="020F0502020204030204"/>
                          <a:ea typeface="Calibri" panose="020F0502020204030204"/>
                        </a:rPr>
                        <a:t>CCDR</a:t>
                      </a:r>
                      <a:endParaRPr sz="1100" b="0" i="0">
                        <a:solidFill>
                          <a:srgbClr val="000000"/>
                        </a:solidFill>
                        <a:latin typeface="Calibri" panose="020F0502020204030204"/>
                        <a:ea typeface="Calibri" panose="020F0502020204030204"/>
                      </a:endParaRPr>
                    </a:p>
                  </a:txBody>
                  <a:tcPr marL="7937" marR="7937" marT="7937"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18</a:t>
                      </a:r>
                      <a:endParaRPr sz="1100" b="0" i="0">
                        <a:solidFill>
                          <a:srgbClr val="000000"/>
                        </a:solidFill>
                        <a:latin typeface="Calibri" panose="020F0502020204030204"/>
                        <a:ea typeface="Calibri" panose="020F0502020204030204"/>
                      </a:endParaRPr>
                    </a:p>
                  </a:txBody>
                  <a:tcPr marL="7937" marR="7937" marT="7937"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47</a:t>
                      </a:r>
                      <a:endParaRPr sz="1100" b="0" i="0">
                        <a:solidFill>
                          <a:srgbClr val="000000"/>
                        </a:solidFill>
                        <a:latin typeface="Calibri" panose="020F0502020204030204"/>
                        <a:ea typeface="Calibri" panose="020F0502020204030204"/>
                      </a:endParaRPr>
                    </a:p>
                  </a:txBody>
                  <a:tcPr marL="7937" marR="7937" marT="7937"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65</a:t>
                      </a:r>
                      <a:endParaRPr sz="1100" b="0" i="0">
                        <a:solidFill>
                          <a:srgbClr val="000000"/>
                        </a:solidFill>
                        <a:latin typeface="Calibri" panose="020F0502020204030204"/>
                        <a:ea typeface="Calibri" panose="020F0502020204030204"/>
                      </a:endParaRPr>
                    </a:p>
                  </a:txBody>
                  <a:tcPr marL="7937" marR="7937" marT="7937"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15</a:t>
                      </a:r>
                      <a:endParaRPr sz="1100" b="0" i="0">
                        <a:solidFill>
                          <a:srgbClr val="000000"/>
                        </a:solidFill>
                        <a:latin typeface="Calibri" panose="020F0502020204030204"/>
                        <a:ea typeface="Calibri" panose="020F0502020204030204"/>
                      </a:endParaRPr>
                    </a:p>
                  </a:txBody>
                  <a:tcPr marL="7937" marR="7937" marT="7937"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155</a:t>
                      </a:r>
                      <a:endParaRPr sz="1100" b="0" i="0">
                        <a:solidFill>
                          <a:srgbClr val="000000"/>
                        </a:solidFill>
                        <a:latin typeface="Calibri" panose="020F0502020204030204"/>
                        <a:ea typeface="Calibri" panose="020F0502020204030204"/>
                      </a:endParaRPr>
                    </a:p>
                  </a:txBody>
                  <a:tcPr marL="7937" marR="7937" marT="7937"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300</a:t>
                      </a:r>
                      <a:endParaRPr sz="1100" b="0" i="0">
                        <a:solidFill>
                          <a:srgbClr val="000000"/>
                        </a:solidFill>
                        <a:latin typeface="Calibri" panose="020F0502020204030204"/>
                        <a:ea typeface="Calibri" panose="020F0502020204030204"/>
                      </a:endParaRPr>
                    </a:p>
                  </a:txBody>
                  <a:tcPr marL="7937" marR="7937" marT="7937" anchor="b" anchorCtr="0">
                    <a:lnL>
                      <a:noFill/>
                    </a:lnL>
                    <a:lnR>
                      <a:noFill/>
                    </a:lnR>
                    <a:lnT>
                      <a:noFill/>
                    </a:lnT>
                    <a:lnB>
                      <a:noFill/>
                    </a:lnB>
                    <a:noFill/>
                  </a:tcPr>
                </a:tc>
              </a:tr>
              <a:tr h="320675">
                <a:tc>
                  <a:txBody>
                    <a:bodyPr/>
                    <a:p>
                      <a:pPr algn="l" fontAlgn="b"/>
                      <a:r>
                        <a:rPr sz="1100" b="0" i="0">
                          <a:solidFill>
                            <a:srgbClr val="000000"/>
                          </a:solidFill>
                          <a:latin typeface="Calibri" panose="020F0502020204030204"/>
                          <a:ea typeface="Calibri" panose="020F0502020204030204"/>
                        </a:rPr>
                        <a:t>EW</a:t>
                      </a:r>
                      <a:endParaRPr sz="1100" b="0" i="0">
                        <a:solidFill>
                          <a:srgbClr val="000000"/>
                        </a:solidFill>
                        <a:latin typeface="Calibri" panose="020F0502020204030204"/>
                        <a:ea typeface="Calibri" panose="020F0502020204030204"/>
                      </a:endParaRPr>
                    </a:p>
                  </a:txBody>
                  <a:tcPr marL="7937" marR="7937" marT="7937"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21</a:t>
                      </a:r>
                      <a:endParaRPr sz="1100" b="0" i="0">
                        <a:solidFill>
                          <a:srgbClr val="000000"/>
                        </a:solidFill>
                        <a:latin typeface="Calibri" panose="020F0502020204030204"/>
                        <a:ea typeface="Calibri" panose="020F0502020204030204"/>
                      </a:endParaRPr>
                    </a:p>
                  </a:txBody>
                  <a:tcPr marL="7937" marR="7937" marT="7937"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41</a:t>
                      </a:r>
                      <a:endParaRPr sz="1100" b="0" i="0">
                        <a:solidFill>
                          <a:srgbClr val="000000"/>
                        </a:solidFill>
                        <a:latin typeface="Calibri" panose="020F0502020204030204"/>
                        <a:ea typeface="Calibri" panose="020F0502020204030204"/>
                      </a:endParaRPr>
                    </a:p>
                  </a:txBody>
                  <a:tcPr marL="7937" marR="7937" marT="7937"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78</a:t>
                      </a:r>
                      <a:endParaRPr sz="1100" b="0" i="0">
                        <a:solidFill>
                          <a:srgbClr val="000000"/>
                        </a:solidFill>
                        <a:latin typeface="Calibri" panose="020F0502020204030204"/>
                        <a:ea typeface="Calibri" panose="020F0502020204030204"/>
                      </a:endParaRPr>
                    </a:p>
                  </a:txBody>
                  <a:tcPr marL="7937" marR="7937" marT="7937"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14</a:t>
                      </a:r>
                      <a:endParaRPr sz="1100" b="0" i="0">
                        <a:solidFill>
                          <a:srgbClr val="000000"/>
                        </a:solidFill>
                        <a:latin typeface="Calibri" panose="020F0502020204030204"/>
                        <a:ea typeface="Calibri" panose="020F0502020204030204"/>
                      </a:endParaRPr>
                    </a:p>
                  </a:txBody>
                  <a:tcPr marL="7937" marR="7937" marT="7937"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148</a:t>
                      </a:r>
                      <a:endParaRPr sz="1100" b="0" i="0">
                        <a:solidFill>
                          <a:srgbClr val="000000"/>
                        </a:solidFill>
                        <a:latin typeface="Calibri" panose="020F0502020204030204"/>
                        <a:ea typeface="Calibri" panose="020F0502020204030204"/>
                      </a:endParaRPr>
                    </a:p>
                  </a:txBody>
                  <a:tcPr marL="7937" marR="7937" marT="7937"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302</a:t>
                      </a:r>
                      <a:endParaRPr sz="1100" b="0" i="0">
                        <a:solidFill>
                          <a:srgbClr val="000000"/>
                        </a:solidFill>
                        <a:latin typeface="Calibri" panose="020F0502020204030204"/>
                        <a:ea typeface="Calibri" panose="020F0502020204030204"/>
                      </a:endParaRPr>
                    </a:p>
                  </a:txBody>
                  <a:tcPr marL="7937" marR="7937" marT="7937" anchor="b" anchorCtr="0">
                    <a:lnL>
                      <a:noFill/>
                    </a:lnL>
                    <a:lnR>
                      <a:noFill/>
                    </a:lnR>
                    <a:lnT>
                      <a:noFill/>
                    </a:lnT>
                    <a:lnB>
                      <a:noFill/>
                    </a:lnB>
                    <a:noFill/>
                  </a:tcPr>
                </a:tc>
              </a:tr>
              <a:tr h="319405">
                <a:tc>
                  <a:txBody>
                    <a:bodyPr/>
                    <a:p>
                      <a:pPr algn="l" fontAlgn="b"/>
                      <a:r>
                        <a:rPr sz="1100" b="0" i="0">
                          <a:solidFill>
                            <a:srgbClr val="000000"/>
                          </a:solidFill>
                          <a:latin typeface="Calibri" panose="020F0502020204030204"/>
                          <a:ea typeface="Calibri" panose="020F0502020204030204"/>
                        </a:rPr>
                        <a:t>MSC</a:t>
                      </a:r>
                      <a:endParaRPr sz="1100" b="0" i="0">
                        <a:solidFill>
                          <a:srgbClr val="000000"/>
                        </a:solidFill>
                        <a:latin typeface="Calibri" panose="020F0502020204030204"/>
                        <a:ea typeface="Calibri" panose="020F0502020204030204"/>
                      </a:endParaRPr>
                    </a:p>
                  </a:txBody>
                  <a:tcPr marL="7937" marR="7937" marT="7937"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17</a:t>
                      </a:r>
                      <a:endParaRPr sz="1100" b="0" i="0">
                        <a:solidFill>
                          <a:srgbClr val="000000"/>
                        </a:solidFill>
                        <a:latin typeface="Calibri" panose="020F0502020204030204"/>
                        <a:ea typeface="Calibri" panose="020F0502020204030204"/>
                      </a:endParaRPr>
                    </a:p>
                  </a:txBody>
                  <a:tcPr marL="7937" marR="7937" marT="7937"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39</a:t>
                      </a:r>
                      <a:endParaRPr sz="1100" b="0" i="0">
                        <a:solidFill>
                          <a:srgbClr val="000000"/>
                        </a:solidFill>
                        <a:latin typeface="Calibri" panose="020F0502020204030204"/>
                        <a:ea typeface="Calibri" panose="020F0502020204030204"/>
                      </a:endParaRPr>
                    </a:p>
                  </a:txBody>
                  <a:tcPr marL="7937" marR="7937" marT="7937"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92</a:t>
                      </a:r>
                      <a:endParaRPr sz="1100" b="0" i="0">
                        <a:solidFill>
                          <a:srgbClr val="000000"/>
                        </a:solidFill>
                        <a:latin typeface="Calibri" panose="020F0502020204030204"/>
                        <a:ea typeface="Calibri" panose="020F0502020204030204"/>
                      </a:endParaRPr>
                    </a:p>
                  </a:txBody>
                  <a:tcPr marL="7937" marR="7937" marT="7937"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9</a:t>
                      </a:r>
                      <a:endParaRPr sz="1100" b="0" i="0">
                        <a:solidFill>
                          <a:srgbClr val="000000"/>
                        </a:solidFill>
                        <a:latin typeface="Calibri" panose="020F0502020204030204"/>
                        <a:ea typeface="Calibri" panose="020F0502020204030204"/>
                      </a:endParaRPr>
                    </a:p>
                  </a:txBody>
                  <a:tcPr marL="7937" marR="7937" marT="7937"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139</a:t>
                      </a:r>
                      <a:endParaRPr sz="1100" b="0" i="0">
                        <a:solidFill>
                          <a:srgbClr val="000000"/>
                        </a:solidFill>
                        <a:latin typeface="Calibri" panose="020F0502020204030204"/>
                        <a:ea typeface="Calibri" panose="020F0502020204030204"/>
                      </a:endParaRPr>
                    </a:p>
                  </a:txBody>
                  <a:tcPr marL="7937" marR="7937" marT="7937"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296</a:t>
                      </a:r>
                      <a:endParaRPr sz="1100" b="0" i="0">
                        <a:solidFill>
                          <a:srgbClr val="000000"/>
                        </a:solidFill>
                        <a:latin typeface="Calibri" panose="020F0502020204030204"/>
                        <a:ea typeface="Calibri" panose="020F0502020204030204"/>
                      </a:endParaRPr>
                    </a:p>
                  </a:txBody>
                  <a:tcPr marL="7937" marR="7937" marT="7937" anchor="b" anchorCtr="0">
                    <a:lnL>
                      <a:noFill/>
                    </a:lnL>
                    <a:lnR>
                      <a:noFill/>
                    </a:lnR>
                    <a:lnT>
                      <a:noFill/>
                    </a:lnT>
                    <a:lnB>
                      <a:noFill/>
                    </a:lnB>
                    <a:noFill/>
                  </a:tcPr>
                </a:tc>
              </a:tr>
              <a:tr h="320675">
                <a:tc>
                  <a:txBody>
                    <a:bodyPr/>
                    <a:p>
                      <a:pPr algn="l" fontAlgn="b"/>
                      <a:r>
                        <a:rPr sz="1100" b="0" i="0">
                          <a:solidFill>
                            <a:srgbClr val="000000"/>
                          </a:solidFill>
                          <a:latin typeface="Calibri" panose="020F0502020204030204"/>
                          <a:ea typeface="Calibri" panose="020F0502020204030204"/>
                        </a:rPr>
                        <a:t>NEL</a:t>
                      </a:r>
                      <a:endParaRPr sz="1100" b="0" i="0">
                        <a:solidFill>
                          <a:srgbClr val="000000"/>
                        </a:solidFill>
                        <a:latin typeface="Calibri" panose="020F0502020204030204"/>
                        <a:ea typeface="Calibri" panose="020F0502020204030204"/>
                      </a:endParaRPr>
                    </a:p>
                  </a:txBody>
                  <a:tcPr marL="7937" marR="7937" marT="7937"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21</a:t>
                      </a:r>
                      <a:endParaRPr sz="1100" b="0" i="0">
                        <a:solidFill>
                          <a:srgbClr val="000000"/>
                        </a:solidFill>
                        <a:latin typeface="Calibri" panose="020F0502020204030204"/>
                        <a:ea typeface="Calibri" panose="020F0502020204030204"/>
                      </a:endParaRPr>
                    </a:p>
                  </a:txBody>
                  <a:tcPr marL="7937" marR="7937" marT="7937"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41</a:t>
                      </a:r>
                      <a:endParaRPr sz="1100" b="0" i="0">
                        <a:solidFill>
                          <a:srgbClr val="000000"/>
                        </a:solidFill>
                        <a:latin typeface="Calibri" panose="020F0502020204030204"/>
                        <a:ea typeface="Calibri" panose="020F0502020204030204"/>
                      </a:endParaRPr>
                    </a:p>
                  </a:txBody>
                  <a:tcPr marL="7937" marR="7937" marT="7937"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77</a:t>
                      </a:r>
                      <a:endParaRPr sz="1100" b="0" i="0">
                        <a:solidFill>
                          <a:srgbClr val="000000"/>
                        </a:solidFill>
                        <a:latin typeface="Calibri" panose="020F0502020204030204"/>
                        <a:ea typeface="Calibri" panose="020F0502020204030204"/>
                      </a:endParaRPr>
                    </a:p>
                  </a:txBody>
                  <a:tcPr marL="7937" marR="7937" marT="7937"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15</a:t>
                      </a:r>
                      <a:endParaRPr sz="1100" b="0" i="0">
                        <a:solidFill>
                          <a:srgbClr val="000000"/>
                        </a:solidFill>
                        <a:latin typeface="Calibri" panose="020F0502020204030204"/>
                        <a:ea typeface="Calibri" panose="020F0502020204030204"/>
                      </a:endParaRPr>
                    </a:p>
                  </a:txBody>
                  <a:tcPr marL="7937" marR="7937" marT="7937"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150</a:t>
                      </a:r>
                      <a:endParaRPr sz="1100" b="0" i="0">
                        <a:solidFill>
                          <a:srgbClr val="000000"/>
                        </a:solidFill>
                        <a:latin typeface="Calibri" panose="020F0502020204030204"/>
                        <a:ea typeface="Calibri" panose="020F0502020204030204"/>
                      </a:endParaRPr>
                    </a:p>
                  </a:txBody>
                  <a:tcPr marL="7937" marR="7937" marT="7937"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304</a:t>
                      </a:r>
                      <a:endParaRPr sz="1100" b="0" i="0">
                        <a:solidFill>
                          <a:srgbClr val="000000"/>
                        </a:solidFill>
                        <a:latin typeface="Calibri" panose="020F0502020204030204"/>
                        <a:ea typeface="Calibri" panose="020F0502020204030204"/>
                      </a:endParaRPr>
                    </a:p>
                  </a:txBody>
                  <a:tcPr marL="7937" marR="7937" marT="7937" anchor="b" anchorCtr="0">
                    <a:lnL>
                      <a:noFill/>
                    </a:lnL>
                    <a:lnR>
                      <a:noFill/>
                    </a:lnR>
                    <a:lnT>
                      <a:noFill/>
                    </a:lnT>
                    <a:lnB>
                      <a:noFill/>
                    </a:lnB>
                    <a:noFill/>
                  </a:tcPr>
                </a:tc>
              </a:tr>
              <a:tr h="320040">
                <a:tc>
                  <a:txBody>
                    <a:bodyPr/>
                    <a:p>
                      <a:pPr algn="l" fontAlgn="b"/>
                      <a:r>
                        <a:rPr sz="1100" b="0" i="0">
                          <a:solidFill>
                            <a:srgbClr val="000000"/>
                          </a:solidFill>
                          <a:latin typeface="Calibri" panose="020F0502020204030204"/>
                          <a:ea typeface="Calibri" panose="020F0502020204030204"/>
                        </a:rPr>
                        <a:t>PL</a:t>
                      </a:r>
                      <a:endParaRPr sz="1100" b="0" i="0">
                        <a:solidFill>
                          <a:srgbClr val="000000"/>
                        </a:solidFill>
                        <a:latin typeface="Calibri" panose="020F0502020204030204"/>
                        <a:ea typeface="Calibri" panose="020F0502020204030204"/>
                      </a:endParaRPr>
                    </a:p>
                  </a:txBody>
                  <a:tcPr marL="7937" marR="7937" marT="7937"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29</a:t>
                      </a:r>
                      <a:endParaRPr sz="1100" b="0" i="0">
                        <a:solidFill>
                          <a:srgbClr val="000000"/>
                        </a:solidFill>
                        <a:latin typeface="Calibri" panose="020F0502020204030204"/>
                        <a:ea typeface="Calibri" panose="020F0502020204030204"/>
                      </a:endParaRPr>
                    </a:p>
                  </a:txBody>
                  <a:tcPr marL="7937" marR="7937" marT="7937"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33</a:t>
                      </a:r>
                      <a:endParaRPr sz="1100" b="0" i="0">
                        <a:solidFill>
                          <a:srgbClr val="000000"/>
                        </a:solidFill>
                        <a:latin typeface="Calibri" panose="020F0502020204030204"/>
                        <a:ea typeface="Calibri" panose="020F0502020204030204"/>
                      </a:endParaRPr>
                    </a:p>
                  </a:txBody>
                  <a:tcPr marL="7937" marR="7937" marT="7937"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69</a:t>
                      </a:r>
                      <a:endParaRPr sz="1100" b="0" i="0">
                        <a:solidFill>
                          <a:srgbClr val="000000"/>
                        </a:solidFill>
                        <a:latin typeface="Calibri" panose="020F0502020204030204"/>
                        <a:ea typeface="Calibri" panose="020F0502020204030204"/>
                      </a:endParaRPr>
                    </a:p>
                  </a:txBody>
                  <a:tcPr marL="7937" marR="7937" marT="7937"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12</a:t>
                      </a:r>
                      <a:endParaRPr sz="1100" b="0" i="0">
                        <a:solidFill>
                          <a:srgbClr val="000000"/>
                        </a:solidFill>
                        <a:latin typeface="Calibri" panose="020F0502020204030204"/>
                        <a:ea typeface="Calibri" panose="020F0502020204030204"/>
                      </a:endParaRPr>
                    </a:p>
                  </a:txBody>
                  <a:tcPr marL="7937" marR="7937" marT="7937"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158</a:t>
                      </a:r>
                      <a:endParaRPr sz="1100" b="0" i="0">
                        <a:solidFill>
                          <a:srgbClr val="000000"/>
                        </a:solidFill>
                        <a:latin typeface="Calibri" panose="020F0502020204030204"/>
                        <a:ea typeface="Calibri" panose="020F0502020204030204"/>
                      </a:endParaRPr>
                    </a:p>
                  </a:txBody>
                  <a:tcPr marL="7937" marR="7937" marT="7937"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301</a:t>
                      </a:r>
                      <a:endParaRPr sz="1100" b="0" i="0">
                        <a:solidFill>
                          <a:srgbClr val="000000"/>
                        </a:solidFill>
                        <a:latin typeface="Calibri" panose="020F0502020204030204"/>
                        <a:ea typeface="Calibri" panose="020F0502020204030204"/>
                      </a:endParaRPr>
                    </a:p>
                  </a:txBody>
                  <a:tcPr marL="7937" marR="7937" marT="7937" anchor="b" anchorCtr="0">
                    <a:lnL>
                      <a:noFill/>
                    </a:lnL>
                    <a:lnR>
                      <a:noFill/>
                    </a:lnR>
                    <a:lnT>
                      <a:noFill/>
                    </a:lnT>
                    <a:lnB>
                      <a:noFill/>
                    </a:lnB>
                    <a:noFill/>
                  </a:tcPr>
                </a:tc>
              </a:tr>
              <a:tr h="319405">
                <a:tc>
                  <a:txBody>
                    <a:bodyPr/>
                    <a:p>
                      <a:pPr algn="l" fontAlgn="b"/>
                      <a:r>
                        <a:rPr sz="1100" b="0" i="0">
                          <a:solidFill>
                            <a:srgbClr val="000000"/>
                          </a:solidFill>
                          <a:latin typeface="Calibri" panose="020F0502020204030204"/>
                          <a:ea typeface="Calibri" panose="020F0502020204030204"/>
                        </a:rPr>
                        <a:t>PYZ</a:t>
                      </a:r>
                      <a:endParaRPr sz="1100" b="0" i="0">
                        <a:solidFill>
                          <a:srgbClr val="000000"/>
                        </a:solidFill>
                        <a:latin typeface="Calibri" panose="020F0502020204030204"/>
                        <a:ea typeface="Calibri" panose="020F0502020204030204"/>
                      </a:endParaRPr>
                    </a:p>
                  </a:txBody>
                  <a:tcPr marL="7937" marR="7937" marT="7937"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26</a:t>
                      </a:r>
                      <a:endParaRPr sz="1100" b="0" i="0">
                        <a:solidFill>
                          <a:srgbClr val="000000"/>
                        </a:solidFill>
                        <a:latin typeface="Calibri" panose="020F0502020204030204"/>
                        <a:ea typeface="Calibri" panose="020F0502020204030204"/>
                      </a:endParaRPr>
                    </a:p>
                  </a:txBody>
                  <a:tcPr marL="7937" marR="7937" marT="7937"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41</a:t>
                      </a:r>
                      <a:endParaRPr sz="1100" b="0" i="0">
                        <a:solidFill>
                          <a:srgbClr val="000000"/>
                        </a:solidFill>
                        <a:latin typeface="Calibri" panose="020F0502020204030204"/>
                        <a:ea typeface="Calibri" panose="020F0502020204030204"/>
                      </a:endParaRPr>
                    </a:p>
                  </a:txBody>
                  <a:tcPr marL="7937" marR="7937" marT="7937"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75</a:t>
                      </a:r>
                      <a:endParaRPr sz="1100" b="0" i="0">
                        <a:solidFill>
                          <a:srgbClr val="000000"/>
                        </a:solidFill>
                        <a:latin typeface="Calibri" panose="020F0502020204030204"/>
                        <a:ea typeface="Calibri" panose="020F0502020204030204"/>
                      </a:endParaRPr>
                    </a:p>
                  </a:txBody>
                  <a:tcPr marL="7937" marR="7937" marT="7937"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15</a:t>
                      </a:r>
                      <a:endParaRPr sz="1100" b="0" i="0">
                        <a:solidFill>
                          <a:srgbClr val="000000"/>
                        </a:solidFill>
                        <a:latin typeface="Calibri" panose="020F0502020204030204"/>
                        <a:ea typeface="Calibri" panose="020F0502020204030204"/>
                      </a:endParaRPr>
                    </a:p>
                  </a:txBody>
                  <a:tcPr marL="7937" marR="7937" marT="7937"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142</a:t>
                      </a:r>
                      <a:endParaRPr sz="1100" b="0" i="0">
                        <a:solidFill>
                          <a:srgbClr val="000000"/>
                        </a:solidFill>
                        <a:latin typeface="Calibri" panose="020F0502020204030204"/>
                        <a:ea typeface="Calibri" panose="020F0502020204030204"/>
                      </a:endParaRPr>
                    </a:p>
                  </a:txBody>
                  <a:tcPr marL="7937" marR="7937" marT="7937"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299</a:t>
                      </a:r>
                      <a:endParaRPr sz="1100" b="0" i="0">
                        <a:solidFill>
                          <a:srgbClr val="000000"/>
                        </a:solidFill>
                        <a:latin typeface="Calibri" panose="020F0502020204030204"/>
                        <a:ea typeface="Calibri" panose="020F0502020204030204"/>
                      </a:endParaRPr>
                    </a:p>
                  </a:txBody>
                  <a:tcPr marL="7937" marR="7937" marT="7937" anchor="b" anchorCtr="0">
                    <a:lnL>
                      <a:noFill/>
                    </a:lnL>
                    <a:lnR>
                      <a:noFill/>
                    </a:lnR>
                    <a:lnT>
                      <a:noFill/>
                    </a:lnT>
                    <a:lnB>
                      <a:noFill/>
                    </a:lnB>
                    <a:noFill/>
                  </a:tcPr>
                </a:tc>
              </a:tr>
              <a:tr h="320675">
                <a:tc>
                  <a:txBody>
                    <a:bodyPr/>
                    <a:p>
                      <a:pPr algn="l" fontAlgn="b"/>
                      <a:r>
                        <a:rPr sz="1100" b="0" i="0">
                          <a:solidFill>
                            <a:srgbClr val="000000"/>
                          </a:solidFill>
                          <a:latin typeface="Calibri" panose="020F0502020204030204"/>
                          <a:ea typeface="Calibri" panose="020F0502020204030204"/>
                        </a:rPr>
                        <a:t>SVG</a:t>
                      </a:r>
                      <a:endParaRPr sz="1100" b="0" i="0">
                        <a:solidFill>
                          <a:srgbClr val="000000"/>
                        </a:solidFill>
                        <a:latin typeface="Calibri" panose="020F0502020204030204"/>
                        <a:ea typeface="Calibri" panose="020F0502020204030204"/>
                      </a:endParaRPr>
                    </a:p>
                  </a:txBody>
                  <a:tcPr marL="7937" marR="7937" marT="7937"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26</a:t>
                      </a:r>
                      <a:endParaRPr sz="1100" b="0" i="0">
                        <a:solidFill>
                          <a:srgbClr val="000000"/>
                        </a:solidFill>
                        <a:latin typeface="Calibri" panose="020F0502020204030204"/>
                        <a:ea typeface="Calibri" panose="020F0502020204030204"/>
                      </a:endParaRPr>
                    </a:p>
                  </a:txBody>
                  <a:tcPr marL="7937" marR="7937" marT="7937"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43</a:t>
                      </a:r>
                      <a:endParaRPr sz="1100" b="0" i="0">
                        <a:solidFill>
                          <a:srgbClr val="000000"/>
                        </a:solidFill>
                        <a:latin typeface="Calibri" panose="020F0502020204030204"/>
                        <a:ea typeface="Calibri" panose="020F0502020204030204"/>
                      </a:endParaRPr>
                    </a:p>
                  </a:txBody>
                  <a:tcPr marL="7937" marR="7937" marT="7937"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82</a:t>
                      </a:r>
                      <a:endParaRPr sz="1100" b="0" i="0">
                        <a:solidFill>
                          <a:srgbClr val="000000"/>
                        </a:solidFill>
                        <a:latin typeface="Calibri" panose="020F0502020204030204"/>
                        <a:ea typeface="Calibri" panose="020F0502020204030204"/>
                      </a:endParaRPr>
                    </a:p>
                  </a:txBody>
                  <a:tcPr marL="7937" marR="7937" marT="7937"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16</a:t>
                      </a:r>
                      <a:endParaRPr sz="1100" b="0" i="0">
                        <a:solidFill>
                          <a:srgbClr val="000000"/>
                        </a:solidFill>
                        <a:latin typeface="Calibri" panose="020F0502020204030204"/>
                        <a:ea typeface="Calibri" panose="020F0502020204030204"/>
                      </a:endParaRPr>
                    </a:p>
                  </a:txBody>
                  <a:tcPr marL="7937" marR="7937" marT="7937"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137</a:t>
                      </a:r>
                      <a:endParaRPr sz="1100" b="0" i="0">
                        <a:solidFill>
                          <a:srgbClr val="000000"/>
                        </a:solidFill>
                        <a:latin typeface="Calibri" panose="020F0502020204030204"/>
                        <a:ea typeface="Calibri" panose="020F0502020204030204"/>
                      </a:endParaRPr>
                    </a:p>
                  </a:txBody>
                  <a:tcPr marL="7937" marR="7937" marT="7937"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304</a:t>
                      </a:r>
                      <a:endParaRPr sz="1100" b="0" i="0">
                        <a:solidFill>
                          <a:srgbClr val="000000"/>
                        </a:solidFill>
                        <a:latin typeface="Calibri" panose="020F0502020204030204"/>
                        <a:ea typeface="Calibri" panose="020F0502020204030204"/>
                      </a:endParaRPr>
                    </a:p>
                  </a:txBody>
                  <a:tcPr marL="7937" marR="7937" marT="7937" anchor="b" anchorCtr="0">
                    <a:lnL>
                      <a:noFill/>
                    </a:lnL>
                    <a:lnR>
                      <a:noFill/>
                    </a:lnR>
                    <a:lnT>
                      <a:noFill/>
                    </a:lnT>
                    <a:lnB>
                      <a:noFill/>
                    </a:lnB>
                    <a:noFill/>
                  </a:tcPr>
                </a:tc>
              </a:tr>
              <a:tr h="319405">
                <a:tc>
                  <a:txBody>
                    <a:bodyPr/>
                    <a:p>
                      <a:pPr algn="l" fontAlgn="b"/>
                      <a:r>
                        <a:rPr sz="1100" b="0" i="0">
                          <a:solidFill>
                            <a:srgbClr val="000000"/>
                          </a:solidFill>
                          <a:latin typeface="Calibri" panose="020F0502020204030204"/>
                          <a:ea typeface="Calibri" panose="020F0502020204030204"/>
                        </a:rPr>
                        <a:t>TNS</a:t>
                      </a:r>
                      <a:endParaRPr sz="1100" b="0" i="0">
                        <a:solidFill>
                          <a:srgbClr val="000000"/>
                        </a:solidFill>
                        <a:latin typeface="Calibri" panose="020F0502020204030204"/>
                        <a:ea typeface="Calibri" panose="020F0502020204030204"/>
                      </a:endParaRPr>
                    </a:p>
                  </a:txBody>
                  <a:tcPr marL="7937" marR="7937" marT="7937"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21</a:t>
                      </a:r>
                      <a:endParaRPr sz="1100" b="0" i="0">
                        <a:solidFill>
                          <a:srgbClr val="000000"/>
                        </a:solidFill>
                        <a:latin typeface="Calibri" panose="020F0502020204030204"/>
                        <a:ea typeface="Calibri" panose="020F0502020204030204"/>
                      </a:endParaRPr>
                    </a:p>
                  </a:txBody>
                  <a:tcPr marL="7937" marR="7937" marT="7937"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45</a:t>
                      </a:r>
                      <a:endParaRPr sz="1100" b="0" i="0">
                        <a:solidFill>
                          <a:srgbClr val="000000"/>
                        </a:solidFill>
                        <a:latin typeface="Calibri" panose="020F0502020204030204"/>
                        <a:ea typeface="Calibri" panose="020F0502020204030204"/>
                      </a:endParaRPr>
                    </a:p>
                  </a:txBody>
                  <a:tcPr marL="7937" marR="7937" marT="7937"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71</a:t>
                      </a:r>
                      <a:endParaRPr sz="1100" b="0" i="0">
                        <a:solidFill>
                          <a:srgbClr val="000000"/>
                        </a:solidFill>
                        <a:latin typeface="Calibri" panose="020F0502020204030204"/>
                        <a:ea typeface="Calibri" panose="020F0502020204030204"/>
                      </a:endParaRPr>
                    </a:p>
                  </a:txBody>
                  <a:tcPr marL="7937" marR="7937" marT="7937"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13</a:t>
                      </a:r>
                      <a:endParaRPr sz="1100" b="0" i="0">
                        <a:solidFill>
                          <a:srgbClr val="000000"/>
                        </a:solidFill>
                        <a:latin typeface="Calibri" panose="020F0502020204030204"/>
                        <a:ea typeface="Calibri" panose="020F0502020204030204"/>
                      </a:endParaRPr>
                    </a:p>
                  </a:txBody>
                  <a:tcPr marL="7937" marR="7937" marT="7937"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147</a:t>
                      </a:r>
                      <a:endParaRPr sz="1100" b="0" i="0">
                        <a:solidFill>
                          <a:srgbClr val="000000"/>
                        </a:solidFill>
                        <a:latin typeface="Calibri" panose="020F0502020204030204"/>
                        <a:ea typeface="Calibri" panose="020F0502020204030204"/>
                      </a:endParaRPr>
                    </a:p>
                  </a:txBody>
                  <a:tcPr marL="7937" marR="7937" marT="7937"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297</a:t>
                      </a:r>
                      <a:endParaRPr sz="1100" b="0" i="0">
                        <a:solidFill>
                          <a:srgbClr val="000000"/>
                        </a:solidFill>
                        <a:latin typeface="Calibri" panose="020F0502020204030204"/>
                        <a:ea typeface="Calibri" panose="020F0502020204030204"/>
                      </a:endParaRPr>
                    </a:p>
                  </a:txBody>
                  <a:tcPr marL="7937" marR="7937" marT="7937" anchor="b" anchorCtr="0">
                    <a:lnL>
                      <a:noFill/>
                    </a:lnL>
                    <a:lnR>
                      <a:noFill/>
                    </a:lnR>
                    <a:lnT>
                      <a:noFill/>
                    </a:lnT>
                    <a:lnB>
                      <a:noFill/>
                    </a:lnB>
                    <a:noFill/>
                  </a:tcPr>
                </a:tc>
              </a:tr>
              <a:tr h="320040">
                <a:tc>
                  <a:txBody>
                    <a:bodyPr/>
                    <a:p>
                      <a:pPr algn="l" fontAlgn="b"/>
                      <a:r>
                        <a:rPr sz="1100" b="0" i="0">
                          <a:solidFill>
                            <a:srgbClr val="000000"/>
                          </a:solidFill>
                          <a:latin typeface="Calibri" panose="020F0502020204030204"/>
                          <a:ea typeface="Calibri" panose="020F0502020204030204"/>
                        </a:rPr>
                        <a:t>WBL</a:t>
                      </a:r>
                      <a:endParaRPr sz="1100" b="0" i="0">
                        <a:solidFill>
                          <a:srgbClr val="000000"/>
                        </a:solidFill>
                        <a:latin typeface="Calibri" panose="020F0502020204030204"/>
                        <a:ea typeface="Calibri" panose="020F0502020204030204"/>
                      </a:endParaRPr>
                    </a:p>
                  </a:txBody>
                  <a:tcPr marL="7937" marR="7937" marT="7937" anchor="b" anchorCtr="0">
                    <a:lnL>
                      <a:noFill/>
                    </a:lnL>
                    <a:lnR>
                      <a:noFill/>
                    </a:lnR>
                    <a:lnT>
                      <a:noFill/>
                    </a:lnT>
                    <a:lnB w="6350" cap="flat" cmpd="sng">
                      <a:solidFill>
                        <a:srgbClr val="8EA9DB"/>
                      </a:solidFill>
                      <a:prstDash val="solid"/>
                      <a:headEnd type="none" w="med" len="med"/>
                      <a:tailEnd type="none" w="med" len="med"/>
                    </a:lnB>
                    <a:noFill/>
                  </a:tcPr>
                </a:tc>
                <a:tc>
                  <a:txBody>
                    <a:bodyPr/>
                    <a:p>
                      <a:pPr algn="r" fontAlgn="b"/>
                      <a:r>
                        <a:rPr sz="1100" b="0" i="0">
                          <a:solidFill>
                            <a:srgbClr val="000000"/>
                          </a:solidFill>
                          <a:latin typeface="Calibri" panose="020F0502020204030204"/>
                          <a:ea typeface="Calibri" panose="020F0502020204030204"/>
                        </a:rPr>
                        <a:t>25</a:t>
                      </a:r>
                      <a:endParaRPr sz="1100" b="0" i="0">
                        <a:solidFill>
                          <a:srgbClr val="000000"/>
                        </a:solidFill>
                        <a:latin typeface="Calibri" panose="020F0502020204030204"/>
                        <a:ea typeface="Calibri" panose="020F0502020204030204"/>
                      </a:endParaRPr>
                    </a:p>
                  </a:txBody>
                  <a:tcPr marL="7937" marR="7937" marT="7937" anchor="b" anchorCtr="0">
                    <a:lnL>
                      <a:noFill/>
                    </a:lnL>
                    <a:lnR>
                      <a:noFill/>
                    </a:lnR>
                    <a:lnT>
                      <a:noFill/>
                    </a:lnT>
                    <a:lnB w="6350" cap="flat" cmpd="sng">
                      <a:solidFill>
                        <a:srgbClr val="8EA9DB"/>
                      </a:solidFill>
                      <a:prstDash val="solid"/>
                      <a:headEnd type="none" w="med" len="med"/>
                      <a:tailEnd type="none" w="med" len="med"/>
                    </a:lnB>
                    <a:noFill/>
                  </a:tcPr>
                </a:tc>
                <a:tc>
                  <a:txBody>
                    <a:bodyPr/>
                    <a:p>
                      <a:pPr algn="r" fontAlgn="b"/>
                      <a:r>
                        <a:rPr sz="1100" b="0" i="0">
                          <a:solidFill>
                            <a:srgbClr val="000000"/>
                          </a:solidFill>
                          <a:latin typeface="Calibri" panose="020F0502020204030204"/>
                          <a:ea typeface="Calibri" panose="020F0502020204030204"/>
                        </a:rPr>
                        <a:t>34</a:t>
                      </a:r>
                      <a:endParaRPr sz="1100" b="0" i="0">
                        <a:solidFill>
                          <a:srgbClr val="000000"/>
                        </a:solidFill>
                        <a:latin typeface="Calibri" panose="020F0502020204030204"/>
                        <a:ea typeface="Calibri" panose="020F0502020204030204"/>
                      </a:endParaRPr>
                    </a:p>
                  </a:txBody>
                  <a:tcPr marL="7937" marR="7937" marT="7937" anchor="b" anchorCtr="0">
                    <a:lnL>
                      <a:noFill/>
                    </a:lnL>
                    <a:lnR>
                      <a:noFill/>
                    </a:lnR>
                    <a:lnT>
                      <a:noFill/>
                    </a:lnT>
                    <a:lnB w="6350" cap="flat" cmpd="sng">
                      <a:solidFill>
                        <a:srgbClr val="8EA9DB"/>
                      </a:solidFill>
                      <a:prstDash val="solid"/>
                      <a:headEnd type="none" w="med" len="med"/>
                      <a:tailEnd type="none" w="med" len="med"/>
                    </a:lnB>
                    <a:noFill/>
                  </a:tcPr>
                </a:tc>
                <a:tc>
                  <a:txBody>
                    <a:bodyPr/>
                    <a:p>
                      <a:pPr algn="r" fontAlgn="b"/>
                      <a:r>
                        <a:rPr sz="1100" b="0" i="0">
                          <a:solidFill>
                            <a:srgbClr val="000000"/>
                          </a:solidFill>
                          <a:latin typeface="Calibri" panose="020F0502020204030204"/>
                          <a:ea typeface="Calibri" panose="020F0502020204030204"/>
                        </a:rPr>
                        <a:t>84</a:t>
                      </a:r>
                      <a:endParaRPr sz="1100" b="0" i="0">
                        <a:solidFill>
                          <a:srgbClr val="000000"/>
                        </a:solidFill>
                        <a:latin typeface="Calibri" panose="020F0502020204030204"/>
                        <a:ea typeface="Calibri" panose="020F0502020204030204"/>
                      </a:endParaRPr>
                    </a:p>
                  </a:txBody>
                  <a:tcPr marL="7937" marR="7937" marT="7937" anchor="b" anchorCtr="0">
                    <a:lnL>
                      <a:noFill/>
                    </a:lnL>
                    <a:lnR>
                      <a:noFill/>
                    </a:lnR>
                    <a:lnT>
                      <a:noFill/>
                    </a:lnT>
                    <a:lnB w="6350" cap="flat" cmpd="sng">
                      <a:solidFill>
                        <a:srgbClr val="8EA9DB"/>
                      </a:solidFill>
                      <a:prstDash val="solid"/>
                      <a:headEnd type="none" w="med" len="med"/>
                      <a:tailEnd type="none" w="med" len="med"/>
                    </a:lnB>
                    <a:noFill/>
                  </a:tcPr>
                </a:tc>
                <a:tc>
                  <a:txBody>
                    <a:bodyPr/>
                    <a:p>
                      <a:pPr algn="r" fontAlgn="b"/>
                      <a:r>
                        <a:rPr sz="1100" b="0" i="0">
                          <a:solidFill>
                            <a:srgbClr val="000000"/>
                          </a:solidFill>
                          <a:latin typeface="Calibri" panose="020F0502020204030204"/>
                          <a:ea typeface="Calibri" panose="020F0502020204030204"/>
                        </a:rPr>
                        <a:t>13</a:t>
                      </a:r>
                      <a:endParaRPr sz="1100" b="0" i="0">
                        <a:solidFill>
                          <a:srgbClr val="000000"/>
                        </a:solidFill>
                        <a:latin typeface="Calibri" panose="020F0502020204030204"/>
                        <a:ea typeface="Calibri" panose="020F0502020204030204"/>
                      </a:endParaRPr>
                    </a:p>
                  </a:txBody>
                  <a:tcPr marL="7937" marR="7937" marT="7937" anchor="b" anchorCtr="0">
                    <a:lnL>
                      <a:noFill/>
                    </a:lnL>
                    <a:lnR>
                      <a:noFill/>
                    </a:lnR>
                    <a:lnT>
                      <a:noFill/>
                    </a:lnT>
                    <a:lnB w="6350" cap="flat" cmpd="sng">
                      <a:solidFill>
                        <a:srgbClr val="8EA9DB"/>
                      </a:solidFill>
                      <a:prstDash val="solid"/>
                      <a:headEnd type="none" w="med" len="med"/>
                      <a:tailEnd type="none" w="med" len="med"/>
                    </a:lnB>
                    <a:noFill/>
                  </a:tcPr>
                </a:tc>
                <a:tc>
                  <a:txBody>
                    <a:bodyPr/>
                    <a:p>
                      <a:pPr algn="r" fontAlgn="b"/>
                      <a:r>
                        <a:rPr sz="1100" b="0" i="0">
                          <a:solidFill>
                            <a:srgbClr val="000000"/>
                          </a:solidFill>
                          <a:latin typeface="Calibri" panose="020F0502020204030204"/>
                          <a:ea typeface="Calibri" panose="020F0502020204030204"/>
                        </a:rPr>
                        <a:t>138</a:t>
                      </a:r>
                      <a:endParaRPr sz="1100" b="0" i="0">
                        <a:solidFill>
                          <a:srgbClr val="000000"/>
                        </a:solidFill>
                        <a:latin typeface="Calibri" panose="020F0502020204030204"/>
                        <a:ea typeface="Calibri" panose="020F0502020204030204"/>
                      </a:endParaRPr>
                    </a:p>
                  </a:txBody>
                  <a:tcPr marL="7937" marR="7937" marT="7937" anchor="b" anchorCtr="0">
                    <a:lnL>
                      <a:noFill/>
                    </a:lnL>
                    <a:lnR>
                      <a:noFill/>
                    </a:lnR>
                    <a:lnT>
                      <a:noFill/>
                    </a:lnT>
                    <a:lnB w="6350" cap="flat" cmpd="sng">
                      <a:solidFill>
                        <a:srgbClr val="8EA9DB"/>
                      </a:solidFill>
                      <a:prstDash val="solid"/>
                      <a:headEnd type="none" w="med" len="med"/>
                      <a:tailEnd type="none" w="med" len="med"/>
                    </a:lnB>
                    <a:noFill/>
                  </a:tcPr>
                </a:tc>
                <a:tc>
                  <a:txBody>
                    <a:bodyPr/>
                    <a:p>
                      <a:pPr algn="r" fontAlgn="b"/>
                      <a:r>
                        <a:rPr sz="1100" b="0" i="0">
                          <a:solidFill>
                            <a:srgbClr val="000000"/>
                          </a:solidFill>
                          <a:latin typeface="Calibri" panose="020F0502020204030204"/>
                          <a:ea typeface="Calibri" panose="020F0502020204030204"/>
                        </a:rPr>
                        <a:t>294</a:t>
                      </a:r>
                      <a:endParaRPr sz="1100" b="0" i="0">
                        <a:solidFill>
                          <a:srgbClr val="000000"/>
                        </a:solidFill>
                        <a:latin typeface="Calibri" panose="020F0502020204030204"/>
                        <a:ea typeface="Calibri" panose="020F0502020204030204"/>
                      </a:endParaRPr>
                    </a:p>
                  </a:txBody>
                  <a:tcPr marL="7937" marR="7937" marT="7937" anchor="b" anchorCtr="0">
                    <a:lnL>
                      <a:noFill/>
                    </a:lnL>
                    <a:lnR>
                      <a:noFill/>
                    </a:lnR>
                    <a:lnT>
                      <a:noFill/>
                    </a:lnT>
                    <a:lnB w="6350" cap="flat" cmpd="sng">
                      <a:solidFill>
                        <a:srgbClr val="8EA9DB"/>
                      </a:solidFill>
                      <a:prstDash val="solid"/>
                      <a:headEnd type="none" w="med" len="med"/>
                      <a:tailEnd type="none" w="med" len="med"/>
                    </a:lnB>
                    <a:noFill/>
                  </a:tcPr>
                </a:tc>
              </a:tr>
              <a:tr h="320040">
                <a:tc>
                  <a:txBody>
                    <a:bodyPr/>
                    <a:p>
                      <a:pPr algn="l" fontAlgn="b"/>
                      <a:r>
                        <a:rPr sz="1100" b="1" i="0" u="none">
                          <a:solidFill>
                            <a:srgbClr val="000000"/>
                          </a:solidFill>
                          <a:latin typeface="Calibri" panose="020F0502020204030204"/>
                          <a:ea typeface="Calibri" panose="020F0502020204030204"/>
                        </a:rPr>
                        <a:t>Grand Total</a:t>
                      </a:r>
                      <a:endParaRPr sz="1100" b="1" i="0" u="none">
                        <a:solidFill>
                          <a:srgbClr val="000000"/>
                        </a:solidFill>
                        <a:latin typeface="Calibri" panose="020F0502020204030204"/>
                        <a:ea typeface="Calibri" panose="020F0502020204030204"/>
                      </a:endParaRPr>
                    </a:p>
                  </a:txBody>
                  <a:tcPr marL="7937" marR="7937" marT="7937" anchor="b" anchorCtr="0">
                    <a:lnL>
                      <a:noFill/>
                    </a:lnL>
                    <a:lnR>
                      <a:noFill/>
                    </a:lnR>
                    <a:lnT w="6350" cap="flat" cmpd="sng">
                      <a:solidFill>
                        <a:srgbClr val="8EA9DB"/>
                      </a:solidFill>
                      <a:prstDash val="solid"/>
                      <a:headEnd type="none" w="med" len="med"/>
                      <a:tailEnd type="none" w="med" len="med"/>
                    </a:lnT>
                    <a:lnB>
                      <a:noFill/>
                    </a:lnB>
                    <a:solidFill>
                      <a:srgbClr val="D9E1F2"/>
                    </a:solidFill>
                  </a:tcPr>
                </a:tc>
                <a:tc>
                  <a:txBody>
                    <a:bodyPr/>
                    <a:p>
                      <a:pPr algn="r" fontAlgn="b"/>
                      <a:r>
                        <a:rPr sz="1100" b="1" i="0" u="none">
                          <a:solidFill>
                            <a:srgbClr val="000000"/>
                          </a:solidFill>
                          <a:latin typeface="Calibri" panose="020F0502020204030204"/>
                          <a:ea typeface="Calibri" panose="020F0502020204030204"/>
                        </a:rPr>
                        <a:t>220</a:t>
                      </a:r>
                      <a:endParaRPr sz="1100" b="1" i="0" u="none">
                        <a:solidFill>
                          <a:srgbClr val="000000"/>
                        </a:solidFill>
                        <a:latin typeface="Calibri" panose="020F0502020204030204"/>
                        <a:ea typeface="Calibri" panose="020F0502020204030204"/>
                      </a:endParaRPr>
                    </a:p>
                  </a:txBody>
                  <a:tcPr marL="7937" marR="7937" marT="7937" anchor="b" anchorCtr="0">
                    <a:lnL>
                      <a:noFill/>
                    </a:lnL>
                    <a:lnR>
                      <a:noFill/>
                    </a:lnR>
                    <a:lnT w="6350" cap="flat" cmpd="sng">
                      <a:solidFill>
                        <a:srgbClr val="8EA9DB"/>
                      </a:solidFill>
                      <a:prstDash val="solid"/>
                      <a:headEnd type="none" w="med" len="med"/>
                      <a:tailEnd type="none" w="med" len="med"/>
                    </a:lnT>
                    <a:lnB>
                      <a:noFill/>
                    </a:lnB>
                    <a:solidFill>
                      <a:srgbClr val="D9E1F2"/>
                    </a:solidFill>
                  </a:tcPr>
                </a:tc>
                <a:tc>
                  <a:txBody>
                    <a:bodyPr/>
                    <a:p>
                      <a:pPr algn="r" fontAlgn="b"/>
                      <a:r>
                        <a:rPr sz="1100" b="1" i="0" u="none">
                          <a:solidFill>
                            <a:srgbClr val="000000"/>
                          </a:solidFill>
                          <a:latin typeface="Calibri" panose="020F0502020204030204"/>
                          <a:ea typeface="Calibri" panose="020F0502020204030204"/>
                        </a:rPr>
                        <a:t>398</a:t>
                      </a:r>
                      <a:endParaRPr sz="1100" b="1" i="0" u="none">
                        <a:solidFill>
                          <a:srgbClr val="000000"/>
                        </a:solidFill>
                        <a:latin typeface="Calibri" panose="020F0502020204030204"/>
                        <a:ea typeface="Calibri" panose="020F0502020204030204"/>
                      </a:endParaRPr>
                    </a:p>
                  </a:txBody>
                  <a:tcPr marL="7937" marR="7937" marT="7937" anchor="b" anchorCtr="0">
                    <a:lnL>
                      <a:noFill/>
                    </a:lnL>
                    <a:lnR>
                      <a:noFill/>
                    </a:lnR>
                    <a:lnT w="6350" cap="flat" cmpd="sng">
                      <a:solidFill>
                        <a:srgbClr val="8EA9DB"/>
                      </a:solidFill>
                      <a:prstDash val="solid"/>
                      <a:headEnd type="none" w="med" len="med"/>
                      <a:tailEnd type="none" w="med" len="med"/>
                    </a:lnT>
                    <a:lnB>
                      <a:noFill/>
                    </a:lnB>
                    <a:solidFill>
                      <a:srgbClr val="D9E1F2"/>
                    </a:solidFill>
                  </a:tcPr>
                </a:tc>
                <a:tc>
                  <a:txBody>
                    <a:bodyPr/>
                    <a:p>
                      <a:pPr algn="r" fontAlgn="b"/>
                      <a:r>
                        <a:rPr sz="1100" b="1" i="0" u="none">
                          <a:solidFill>
                            <a:srgbClr val="000000"/>
                          </a:solidFill>
                          <a:latin typeface="Calibri" panose="020F0502020204030204"/>
                          <a:ea typeface="Calibri" panose="020F0502020204030204"/>
                        </a:rPr>
                        <a:t>778</a:t>
                      </a:r>
                      <a:endParaRPr sz="1100" b="1" i="0" u="none">
                        <a:solidFill>
                          <a:srgbClr val="000000"/>
                        </a:solidFill>
                        <a:latin typeface="Calibri" panose="020F0502020204030204"/>
                        <a:ea typeface="Calibri" panose="020F0502020204030204"/>
                      </a:endParaRPr>
                    </a:p>
                  </a:txBody>
                  <a:tcPr marL="7937" marR="7937" marT="7937" anchor="b" anchorCtr="0">
                    <a:lnL>
                      <a:noFill/>
                    </a:lnL>
                    <a:lnR>
                      <a:noFill/>
                    </a:lnR>
                    <a:lnT w="6350" cap="flat" cmpd="sng">
                      <a:solidFill>
                        <a:srgbClr val="8EA9DB"/>
                      </a:solidFill>
                      <a:prstDash val="solid"/>
                      <a:headEnd type="none" w="med" len="med"/>
                      <a:tailEnd type="none" w="med" len="med"/>
                    </a:lnT>
                    <a:lnB>
                      <a:noFill/>
                    </a:lnB>
                    <a:solidFill>
                      <a:srgbClr val="D9E1F2"/>
                    </a:solidFill>
                  </a:tcPr>
                </a:tc>
                <a:tc>
                  <a:txBody>
                    <a:bodyPr/>
                    <a:p>
                      <a:pPr algn="r" fontAlgn="b"/>
                      <a:r>
                        <a:rPr sz="1100" b="1" i="0" u="none">
                          <a:solidFill>
                            <a:srgbClr val="000000"/>
                          </a:solidFill>
                          <a:latin typeface="Calibri" panose="020F0502020204030204"/>
                          <a:ea typeface="Calibri" panose="020F0502020204030204"/>
                        </a:rPr>
                        <a:t>137</a:t>
                      </a:r>
                      <a:endParaRPr sz="1100" b="1" i="0" u="none">
                        <a:solidFill>
                          <a:srgbClr val="000000"/>
                        </a:solidFill>
                        <a:latin typeface="Calibri" panose="020F0502020204030204"/>
                        <a:ea typeface="Calibri" panose="020F0502020204030204"/>
                      </a:endParaRPr>
                    </a:p>
                  </a:txBody>
                  <a:tcPr marL="7937" marR="7937" marT="7937" anchor="b" anchorCtr="0">
                    <a:lnL>
                      <a:noFill/>
                    </a:lnL>
                    <a:lnR>
                      <a:noFill/>
                    </a:lnR>
                    <a:lnT w="6350" cap="flat" cmpd="sng">
                      <a:solidFill>
                        <a:srgbClr val="8EA9DB"/>
                      </a:solidFill>
                      <a:prstDash val="solid"/>
                      <a:headEnd type="none" w="med" len="med"/>
                      <a:tailEnd type="none" w="med" len="med"/>
                    </a:lnT>
                    <a:lnB>
                      <a:noFill/>
                    </a:lnB>
                    <a:solidFill>
                      <a:srgbClr val="D9E1F2"/>
                    </a:solidFill>
                  </a:tcPr>
                </a:tc>
                <a:tc>
                  <a:txBody>
                    <a:bodyPr/>
                    <a:p>
                      <a:pPr algn="r" fontAlgn="b"/>
                      <a:r>
                        <a:rPr sz="1100" b="1" i="0" u="none">
                          <a:solidFill>
                            <a:srgbClr val="000000"/>
                          </a:solidFill>
                          <a:latin typeface="Calibri" panose="020F0502020204030204"/>
                          <a:ea typeface="Calibri" panose="020F0502020204030204"/>
                        </a:rPr>
                        <a:t>1467</a:t>
                      </a:r>
                      <a:endParaRPr sz="1100" b="1" i="0" u="none">
                        <a:solidFill>
                          <a:srgbClr val="000000"/>
                        </a:solidFill>
                        <a:latin typeface="Calibri" panose="020F0502020204030204"/>
                        <a:ea typeface="Calibri" panose="020F0502020204030204"/>
                      </a:endParaRPr>
                    </a:p>
                  </a:txBody>
                  <a:tcPr marL="7937" marR="7937" marT="7937" anchor="b" anchorCtr="0">
                    <a:lnL>
                      <a:noFill/>
                    </a:lnL>
                    <a:lnR>
                      <a:noFill/>
                    </a:lnR>
                    <a:lnT w="6350" cap="flat" cmpd="sng">
                      <a:solidFill>
                        <a:srgbClr val="8EA9DB"/>
                      </a:solidFill>
                      <a:prstDash val="solid"/>
                      <a:headEnd type="none" w="med" len="med"/>
                      <a:tailEnd type="none" w="med" len="med"/>
                    </a:lnT>
                    <a:lnB>
                      <a:noFill/>
                    </a:lnB>
                    <a:solidFill>
                      <a:srgbClr val="D9E1F2"/>
                    </a:solidFill>
                  </a:tcPr>
                </a:tc>
                <a:tc>
                  <a:txBody>
                    <a:bodyPr/>
                    <a:p>
                      <a:pPr algn="r" fontAlgn="b"/>
                      <a:r>
                        <a:rPr sz="1100" b="1" i="0" u="none">
                          <a:solidFill>
                            <a:srgbClr val="000000"/>
                          </a:solidFill>
                          <a:latin typeface="Calibri" panose="020F0502020204030204"/>
                          <a:ea typeface="Calibri" panose="020F0502020204030204"/>
                        </a:rPr>
                        <a:t>3000</a:t>
                      </a:r>
                      <a:endParaRPr sz="1100" b="1" i="0" u="none">
                        <a:solidFill>
                          <a:srgbClr val="000000"/>
                        </a:solidFill>
                        <a:latin typeface="Calibri" panose="020F0502020204030204"/>
                        <a:ea typeface="Calibri" panose="020F0502020204030204"/>
                      </a:endParaRPr>
                    </a:p>
                  </a:txBody>
                  <a:tcPr marL="7937" marR="7937" marT="7937" anchor="b" anchorCtr="0">
                    <a:lnL>
                      <a:noFill/>
                    </a:lnL>
                    <a:lnR>
                      <a:noFill/>
                    </a:lnR>
                    <a:lnT w="6350" cap="flat" cmpd="sng">
                      <a:solidFill>
                        <a:srgbClr val="8EA9DB"/>
                      </a:solidFill>
                      <a:prstDash val="solid"/>
                      <a:headEnd type="none" w="med" len="med"/>
                      <a:tailEnd type="none" w="med" len="med"/>
                    </a:lnT>
                    <a:lnB>
                      <a:noFill/>
                    </a:lnB>
                    <a:solidFill>
                      <a:srgbClr val="D9E1F2"/>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sz="half" idx="2"/>
          </p:nvPr>
        </p:nvPicPr>
        <p:blipFill>
          <a:blip r:embed="rId1"/>
          <a:stretch>
            <a:fillRect/>
          </a:stretch>
        </p:blipFill>
        <p:spPr>
          <a:xfrm>
            <a:off x="1981200" y="304800"/>
            <a:ext cx="2083435" cy="2760345"/>
          </a:xfrm>
          <a:prstGeom prst="rect">
            <a:avLst/>
          </a:prstGeom>
        </p:spPr>
      </p:pic>
      <p:pic>
        <p:nvPicPr>
          <p:cNvPr id="8" name="Content Placeholder 7"/>
          <p:cNvPicPr>
            <a:picLocks noChangeAspect="1"/>
          </p:cNvPicPr>
          <p:nvPr>
            <p:ph sz="half" idx="3"/>
          </p:nvPr>
        </p:nvPicPr>
        <p:blipFill>
          <a:blip r:embed="rId2"/>
          <a:stretch>
            <a:fillRect/>
          </a:stretch>
        </p:blipFill>
        <p:spPr>
          <a:xfrm>
            <a:off x="6248400" y="304800"/>
            <a:ext cx="2279650" cy="3023235"/>
          </a:xfrm>
          <a:prstGeom prst="rect">
            <a:avLst/>
          </a:prstGeom>
        </p:spPr>
      </p:pic>
      <p:pic>
        <p:nvPicPr>
          <p:cNvPr id="10" name="Picture 9"/>
          <p:cNvPicPr>
            <a:picLocks noChangeAspect="1"/>
          </p:cNvPicPr>
          <p:nvPr/>
        </p:nvPicPr>
        <p:blipFill>
          <a:blip r:embed="rId3"/>
          <a:stretch>
            <a:fillRect/>
          </a:stretch>
        </p:blipFill>
        <p:spPr>
          <a:xfrm>
            <a:off x="1828800" y="3581400"/>
            <a:ext cx="2412365" cy="3199765"/>
          </a:xfrm>
          <a:prstGeom prst="rect">
            <a:avLst/>
          </a:prstGeom>
        </p:spPr>
      </p:pic>
      <p:pic>
        <p:nvPicPr>
          <p:cNvPr id="11" name="Picture 10"/>
          <p:cNvPicPr>
            <a:picLocks noChangeAspect="1"/>
          </p:cNvPicPr>
          <p:nvPr/>
        </p:nvPicPr>
        <p:blipFill>
          <a:blip r:embed="rId4"/>
          <a:stretch>
            <a:fillRect/>
          </a:stretch>
        </p:blipFill>
        <p:spPr>
          <a:xfrm>
            <a:off x="6172200" y="3693795"/>
            <a:ext cx="2385695" cy="316420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2" name="Content Placeholder 1"/>
          <p:cNvGraphicFramePr/>
          <p:nvPr>
            <p:ph sz="half" idx="2"/>
          </p:nvPr>
        </p:nvGraphicFramePr>
        <p:xfrm>
          <a:off x="609600" y="1577340"/>
          <a:ext cx="4673600" cy="398145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10" name="Content Placeholder 9"/>
          <p:cNvGraphicFramePr/>
          <p:nvPr>
            <p:ph sz="half" idx="3"/>
          </p:nvPr>
        </p:nvGraphicFramePr>
        <p:xfrm>
          <a:off x="6278880" y="1577340"/>
          <a:ext cx="5157470" cy="421957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8" name="Content Placeholder 7"/>
          <p:cNvGraphicFramePr/>
          <p:nvPr>
            <p:ph sz="half" idx="2"/>
          </p:nvPr>
        </p:nvGraphicFramePr>
        <p:xfrm>
          <a:off x="381000" y="1143000"/>
          <a:ext cx="5303520" cy="452628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9" name="Content Placeholder 8"/>
          <p:cNvGraphicFramePr/>
          <p:nvPr>
            <p:ph sz="half" idx="3"/>
          </p:nvPr>
        </p:nvGraphicFramePr>
        <p:xfrm>
          <a:off x="6019800" y="1066800"/>
          <a:ext cx="5303520" cy="452628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517" y="91439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685800" y="2514600"/>
            <a:ext cx="8634730" cy="3138170"/>
          </a:xfrm>
          <a:prstGeom prst="rect">
            <a:avLst/>
          </a:prstGeom>
          <a:noFill/>
        </p:spPr>
        <p:txBody>
          <a:bodyPr wrap="square" rtlCol="0">
            <a:spAutoFit/>
          </a:bodyPr>
          <a:p>
            <a:r>
              <a:rPr lang="en-US"/>
              <a:t>The Employee Performance Analysis project using Excel has successfully delivered a powerful and versatile tool that empowers to gain deep insights into employee performance across the organization. By consolidating and analyzing key performance data, the project has provided actionable insights that are critical for informed decision-making and strategic workforce management.</a:t>
            </a:r>
            <a:endParaRPr lang="en-US"/>
          </a:p>
          <a:p>
            <a:endParaRPr lang="en-US"/>
          </a:p>
          <a:p>
            <a:r>
              <a:rPr lang="en-US"/>
              <a:t>Ultimately, this project has not only provided a clearer understanding of current employee performance but has also laid the foundation for ongoing improvement. By leveraging Excel’s robust data analysis capabilities, the organization is now better positioned to align employee performance with its broader business objectives, foster a culture of continuous development, and maintain a competitive edge in the marketplace.</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152400" y="1066800"/>
            <a:ext cx="8622665" cy="580009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r>
              <a:rPr lang="en-US" sz="2000" b="1">
                <a:latin typeface="Times New Roman" panose="02020603050405020304" pitchFamily="18" charset="0"/>
                <a:cs typeface="Times New Roman" panose="02020603050405020304" pitchFamily="18" charset="0"/>
              </a:rPr>
              <a:t>Title:</a:t>
            </a:r>
            <a:r>
              <a:rPr lang="en-US" sz="2000">
                <a:latin typeface="Times New Roman" panose="02020603050405020304" pitchFamily="18" charset="0"/>
                <a:cs typeface="Times New Roman" panose="02020603050405020304" pitchFamily="18" charset="0"/>
              </a:rPr>
              <a:t> Employee performance evaluation and improvement strategy</a:t>
            </a:r>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r>
              <a:rPr lang="en-US" sz="2000" b="1">
                <a:latin typeface="Times New Roman" panose="02020603050405020304" pitchFamily="18" charset="0"/>
                <a:cs typeface="Times New Roman" panose="02020603050405020304" pitchFamily="18" charset="0"/>
              </a:rPr>
              <a:t>Scope:</a:t>
            </a:r>
            <a:endParaRPr lang="en-US" sz="2000" b="1">
              <a:latin typeface="Times New Roman" panose="02020603050405020304" pitchFamily="18" charset="0"/>
              <a:cs typeface="Times New Roman" panose="02020603050405020304" pitchFamily="18" charset="0"/>
            </a:endParaRPr>
          </a:p>
          <a:p>
            <a:pPr indent="0">
              <a:buFont typeface="+mj-lt"/>
              <a:buNone/>
            </a:pPr>
            <a:r>
              <a:rPr lang="en-US" sz="2000">
                <a:latin typeface="Times New Roman" panose="02020603050405020304" pitchFamily="18" charset="0"/>
                <a:cs typeface="Times New Roman" panose="02020603050405020304" pitchFamily="18" charset="0"/>
              </a:rPr>
              <a:t>1. The project will involve gathering and organizing performance data from various departments, including sales, customer service, and operations.</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2. The analysis will cover data for the past two years to identify trends and patterns.</a:t>
            </a:r>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r>
              <a:rPr lang="en-US" sz="2000" b="1">
                <a:latin typeface="Times New Roman" panose="02020603050405020304" pitchFamily="18" charset="0"/>
                <a:cs typeface="Times New Roman" panose="02020603050405020304" pitchFamily="18" charset="0"/>
              </a:rPr>
              <a:t>Deliverables:</a:t>
            </a:r>
            <a:endParaRPr lang="en-US" sz="2000" b="1">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1. Cleaned and organized employee performance data in Excel.</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2. A series of charts and graphs illustrating performance trends and comparisons.</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3. Identification of high-performing and low-performing employees.</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4. A written report providing recommendations for improving employee performance and potential areas for additional training or support.</a:t>
            </a:r>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r>
              <a:rPr lang="en-US" sz="2000" b="1">
                <a:latin typeface="Times New Roman" panose="02020603050405020304" pitchFamily="18" charset="0"/>
                <a:cs typeface="Times New Roman" panose="02020603050405020304" pitchFamily="18" charset="0"/>
              </a:rPr>
              <a:t>Timeline:</a:t>
            </a:r>
            <a:endParaRPr lang="en-US" sz="2000" b="1">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Week 1: Data collection and preparation</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Week 2: Performance analysis and visualization</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Week 3: Development of the dashboard and insights generation</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Week 4: Report writing and final presentation</a:t>
            </a:r>
            <a:endParaRPr lang="en-US" sz="2000">
              <a:latin typeface="Times New Roman" panose="02020603050405020304" pitchFamily="18" charset="0"/>
              <a:cs typeface="Times New Roman" panose="02020603050405020304" pitchFamily="18" charset="0"/>
            </a:endParaRPr>
          </a:p>
        </p:txBody>
      </p:sp>
      <p:sp>
        <p:nvSpPr>
          <p:cNvPr id="7" name="object 7"/>
          <p:cNvSpPr txBox="1">
            <a:spLocks noGrp="1"/>
          </p:cNvSpPr>
          <p:nvPr>
            <p:ph type="title"/>
          </p:nvPr>
        </p:nvSpPr>
        <p:spPr>
          <a:xfrm>
            <a:off x="609917" y="15214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609600" y="76200"/>
            <a:ext cx="5263515" cy="560070"/>
          </a:xfrm>
          <a:prstGeom prst="rect">
            <a:avLst/>
          </a:prstGeom>
        </p:spPr>
        <p:txBody>
          <a:bodyPr vert="horz" wrap="square" lIns="0" tIns="16510" rIns="0" bIns="0" rtlCol="0">
            <a:no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152400" y="732155"/>
            <a:ext cx="10642600" cy="6142355"/>
          </a:xfrm>
          <a:prstGeom prst="rect">
            <a:avLst/>
          </a:prstGeom>
          <a:noFill/>
        </p:spPr>
        <p:txBody>
          <a:bodyPr wrap="square" rtlCol="0">
            <a:noAutofit/>
          </a:bodyPr>
          <a:lstStyle/>
          <a:p>
            <a:pPr indent="0" algn="l">
              <a:buFont typeface="Arial" panose="020B0604020202020204" pitchFamily="34" charset="0"/>
              <a:buNone/>
            </a:pPr>
            <a:r>
              <a:rPr lang="en-US" sz="2000" b="1" i="0" dirty="0">
                <a:solidFill>
                  <a:srgbClr val="0D0D0D"/>
                </a:solidFill>
                <a:effectLst/>
                <a:latin typeface="Times New Roman" panose="02020603050405020304" pitchFamily="18" charset="0"/>
                <a:cs typeface="Times New Roman" panose="02020603050405020304" pitchFamily="18" charset="0"/>
              </a:rPr>
              <a:t>1. Project Title:</a:t>
            </a:r>
            <a:r>
              <a:rPr lang="en-US" sz="2000" b="0" i="0" dirty="0">
                <a:solidFill>
                  <a:srgbClr val="0D0D0D"/>
                </a:solidFill>
                <a:effectLst/>
                <a:latin typeface="Times New Roman" panose="02020603050405020304" pitchFamily="18" charset="0"/>
                <a:cs typeface="Times New Roman" panose="02020603050405020304" pitchFamily="18" charset="0"/>
              </a:rPr>
              <a:t> Employee Performance Evaluation and Enhancement</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indent="0" algn="l">
              <a:buFont typeface="Arial" panose="020B0604020202020204" pitchFamily="34" charset="0"/>
              <a:buNone/>
            </a:pPr>
            <a:endParaRPr lang="en-US" sz="2000" b="0" i="0" dirty="0">
              <a:solidFill>
                <a:srgbClr val="0D0D0D"/>
              </a:solidFill>
              <a:effectLst/>
              <a:latin typeface="Times New Roman" panose="02020603050405020304" pitchFamily="18" charset="0"/>
              <a:cs typeface="Times New Roman" panose="02020603050405020304" pitchFamily="18" charset="0"/>
            </a:endParaRPr>
          </a:p>
          <a:p>
            <a:pPr indent="0" algn="l">
              <a:buFont typeface="Arial" panose="020B0604020202020204" pitchFamily="34" charset="0"/>
              <a:buNone/>
            </a:pPr>
            <a:r>
              <a:rPr lang="en-US" sz="2000" b="1" i="0" dirty="0">
                <a:solidFill>
                  <a:srgbClr val="0D0D0D"/>
                </a:solidFill>
                <a:effectLst/>
                <a:latin typeface="Times New Roman" panose="02020603050405020304" pitchFamily="18" charset="0"/>
                <a:cs typeface="Times New Roman" panose="02020603050405020304" pitchFamily="18" charset="0"/>
              </a:rPr>
              <a:t>2.</a:t>
            </a:r>
            <a:r>
              <a:rPr lang="en-US" sz="2000" b="0" i="0" dirty="0">
                <a:solidFill>
                  <a:srgbClr val="0D0D0D"/>
                </a:solidFill>
                <a:effectLst/>
                <a:latin typeface="Times New Roman" panose="02020603050405020304" pitchFamily="18" charset="0"/>
                <a:cs typeface="Times New Roman" panose="02020603050405020304" pitchFamily="18" charset="0"/>
              </a:rPr>
              <a:t> </a:t>
            </a:r>
            <a:r>
              <a:rPr lang="en-US" sz="2000" b="1" i="0" dirty="0">
                <a:solidFill>
                  <a:srgbClr val="0D0D0D"/>
                </a:solidFill>
                <a:effectLst/>
                <a:latin typeface="Times New Roman" panose="02020603050405020304" pitchFamily="18" charset="0"/>
                <a:cs typeface="Times New Roman" panose="02020603050405020304" pitchFamily="18" charset="0"/>
              </a:rPr>
              <a:t>Project Summary:</a:t>
            </a:r>
            <a:r>
              <a:rPr lang="en-US" sz="2000" b="0" i="0" dirty="0">
                <a:solidFill>
                  <a:srgbClr val="0D0D0D"/>
                </a:solidFill>
                <a:effectLst/>
                <a:latin typeface="Times New Roman" panose="02020603050405020304" pitchFamily="18" charset="0"/>
                <a:cs typeface="Times New Roman" panose="02020603050405020304" pitchFamily="18" charset="0"/>
              </a:rPr>
              <a:t> The Employee Performance Evaluation and Enhancement project aims to analyze, assess, and improve the performance levels of employees.</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indent="0" algn="l">
              <a:buFont typeface="Arial" panose="020B0604020202020204" pitchFamily="34" charset="0"/>
              <a:buNone/>
            </a:pPr>
            <a:r>
              <a:rPr lang="en-US" sz="2000" b="0" i="0" dirty="0">
                <a:solidFill>
                  <a:srgbClr val="0D0D0D"/>
                </a:solidFill>
                <a:effectLst/>
                <a:latin typeface="Times New Roman" panose="02020603050405020304" pitchFamily="18" charset="0"/>
                <a:cs typeface="Times New Roman" panose="02020603050405020304" pitchFamily="18" charset="0"/>
              </a:rPr>
              <a:t> </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indent="0" algn="l">
              <a:buFont typeface="Arial" panose="020B0604020202020204" pitchFamily="34" charset="0"/>
              <a:buNone/>
            </a:pPr>
            <a:r>
              <a:rPr lang="en-US" altLang="en-IN" sz="2000" b="1" dirty="0">
                <a:latin typeface="Times New Roman" panose="02020603050405020304" pitchFamily="18" charset="0"/>
                <a:cs typeface="Times New Roman" panose="02020603050405020304" pitchFamily="18" charset="0"/>
              </a:rPr>
              <a:t>3.</a:t>
            </a:r>
            <a:r>
              <a:rPr lang="en-US" alt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Project Objectives:</a:t>
            </a:r>
            <a:endParaRPr lang="en-IN" sz="2000" b="1" dirty="0">
              <a:latin typeface="Times New Roman" panose="02020603050405020304" pitchFamily="18" charset="0"/>
              <a:cs typeface="Times New Roman" panose="02020603050405020304" pitchFamily="18" charset="0"/>
            </a:endParaRPr>
          </a:p>
          <a:p>
            <a:pPr indent="0" algn="l">
              <a:buNone/>
            </a:pPr>
            <a:r>
              <a:rPr lang="en-IN" sz="2000" dirty="0">
                <a:latin typeface="Times New Roman" panose="02020603050405020304" pitchFamily="18" charset="0"/>
                <a:cs typeface="Times New Roman" panose="02020603050405020304" pitchFamily="18" charset="0"/>
              </a:rPr>
              <a:t>Performance Analysis</a:t>
            </a:r>
            <a:r>
              <a:rPr lang="en-US" altLang="en-IN" sz="2000" dirty="0">
                <a:latin typeface="Times New Roman" panose="02020603050405020304" pitchFamily="18" charset="0"/>
                <a:cs typeface="Times New Roman" panose="02020603050405020304" pitchFamily="18" charset="0"/>
              </a:rPr>
              <a:t>                      Visualization</a:t>
            </a:r>
            <a:endParaRPr lang="en-US" altLang="en-IN" sz="2000" dirty="0">
              <a:latin typeface="Times New Roman" panose="02020603050405020304" pitchFamily="18" charset="0"/>
              <a:cs typeface="Times New Roman" panose="02020603050405020304" pitchFamily="18" charset="0"/>
            </a:endParaRPr>
          </a:p>
          <a:p>
            <a:pPr indent="0" algn="l">
              <a:buFont typeface="Arial" panose="020B0604020202020204" pitchFamily="34" charset="0"/>
              <a:buNone/>
            </a:pPr>
            <a:r>
              <a:rPr lang="en-IN" sz="2000" dirty="0">
                <a:latin typeface="Times New Roman" panose="02020603050405020304" pitchFamily="18" charset="0"/>
                <a:cs typeface="Times New Roman" panose="02020603050405020304" pitchFamily="18" charset="0"/>
              </a:rPr>
              <a:t>Trend Identification</a:t>
            </a:r>
            <a:r>
              <a:rPr lang="en-US" altLang="en-IN" sz="2000" dirty="0">
                <a:latin typeface="Times New Roman" panose="02020603050405020304" pitchFamily="18" charset="0"/>
                <a:cs typeface="Times New Roman" panose="02020603050405020304" pitchFamily="18" charset="0"/>
              </a:rPr>
              <a:t>                          Recommendations</a:t>
            </a:r>
            <a:endParaRPr lang="en-US" altLang="en-IN" sz="2000" dirty="0">
              <a:latin typeface="Times New Roman" panose="02020603050405020304" pitchFamily="18" charset="0"/>
              <a:cs typeface="Times New Roman" panose="02020603050405020304" pitchFamily="18" charset="0"/>
            </a:endParaRPr>
          </a:p>
          <a:p>
            <a:pPr indent="0" algn="l">
              <a:buFont typeface="Arial" panose="020B0604020202020204" pitchFamily="34" charset="0"/>
              <a:buNone/>
            </a:pPr>
            <a:endParaRPr lang="en-US" altLang="en-IN" sz="2000" dirty="0">
              <a:latin typeface="Times New Roman" panose="02020603050405020304" pitchFamily="18" charset="0"/>
              <a:cs typeface="Times New Roman" panose="02020603050405020304" pitchFamily="18" charset="0"/>
            </a:endParaRPr>
          </a:p>
          <a:p>
            <a:pPr indent="0" algn="l">
              <a:buFont typeface="Arial" panose="020B0604020202020204" pitchFamily="34" charset="0"/>
              <a:buNone/>
            </a:pPr>
            <a:r>
              <a:rPr lang="en-US" altLang="en-IN" sz="2000" b="1" dirty="0">
                <a:latin typeface="Times New Roman" panose="02020603050405020304" pitchFamily="18" charset="0"/>
                <a:cs typeface="Times New Roman" panose="02020603050405020304" pitchFamily="18" charset="0"/>
              </a:rPr>
              <a:t>4. Scope of Work:</a:t>
            </a:r>
            <a:endParaRPr lang="en-US" altLang="en-IN" sz="2000" b="1" dirty="0">
              <a:latin typeface="Times New Roman" panose="02020603050405020304" pitchFamily="18" charset="0"/>
              <a:cs typeface="Times New Roman" panose="02020603050405020304" pitchFamily="18" charset="0"/>
            </a:endParaRPr>
          </a:p>
          <a:p>
            <a:pPr indent="0" algn="l">
              <a:buFont typeface="Arial" panose="020B0604020202020204" pitchFamily="34" charset="0"/>
              <a:buNone/>
            </a:pPr>
            <a:r>
              <a:rPr lang="en-US" altLang="en-IN" sz="2000" dirty="0">
                <a:latin typeface="Times New Roman" panose="02020603050405020304" pitchFamily="18" charset="0"/>
                <a:cs typeface="Times New Roman" panose="02020603050405020304" pitchFamily="18" charset="0"/>
              </a:rPr>
              <a:t>Data collection                                  Data cleaning and preparation</a:t>
            </a:r>
            <a:endParaRPr lang="en-US" altLang="en-IN" sz="2000" dirty="0">
              <a:latin typeface="Times New Roman" panose="02020603050405020304" pitchFamily="18" charset="0"/>
              <a:cs typeface="Times New Roman" panose="02020603050405020304" pitchFamily="18" charset="0"/>
            </a:endParaRPr>
          </a:p>
          <a:p>
            <a:pPr indent="0" algn="l">
              <a:buFont typeface="Arial" panose="020B0604020202020204" pitchFamily="34" charset="0"/>
              <a:buNone/>
            </a:pPr>
            <a:r>
              <a:rPr lang="en-US" altLang="en-IN" sz="2000" dirty="0">
                <a:latin typeface="Times New Roman" panose="02020603050405020304" pitchFamily="18" charset="0"/>
                <a:cs typeface="Times New Roman" panose="02020603050405020304" pitchFamily="18" charset="0"/>
              </a:rPr>
              <a:t>Dashboard creation                           Reporting</a:t>
            </a:r>
            <a:endParaRPr lang="en-US" altLang="en-IN" sz="2000" dirty="0">
              <a:latin typeface="Times New Roman" panose="02020603050405020304" pitchFamily="18" charset="0"/>
              <a:cs typeface="Times New Roman" panose="02020603050405020304" pitchFamily="18" charset="0"/>
            </a:endParaRPr>
          </a:p>
          <a:p>
            <a:pPr indent="0" algn="l">
              <a:buFont typeface="Arial" panose="020B0604020202020204" pitchFamily="34" charset="0"/>
              <a:buNone/>
            </a:pPr>
            <a:endParaRPr lang="en-US" altLang="en-IN" sz="2000" dirty="0">
              <a:latin typeface="Times New Roman" panose="02020603050405020304" pitchFamily="18" charset="0"/>
              <a:cs typeface="Times New Roman" panose="02020603050405020304" pitchFamily="18" charset="0"/>
            </a:endParaRPr>
          </a:p>
          <a:p>
            <a:pPr indent="0" algn="l">
              <a:buFont typeface="Arial" panose="020B0604020202020204" pitchFamily="34" charset="0"/>
              <a:buNone/>
            </a:pPr>
            <a:r>
              <a:rPr lang="en-US" altLang="en-IN" sz="2000" b="1" dirty="0">
                <a:latin typeface="Times New Roman" panose="02020603050405020304" pitchFamily="18" charset="0"/>
                <a:cs typeface="Times New Roman" panose="02020603050405020304" pitchFamily="18" charset="0"/>
              </a:rPr>
              <a:t>5.</a:t>
            </a:r>
            <a:r>
              <a:rPr lang="en-US" altLang="en-IN" sz="2000" dirty="0">
                <a:latin typeface="Times New Roman" panose="02020603050405020304" pitchFamily="18" charset="0"/>
                <a:cs typeface="Times New Roman" panose="02020603050405020304" pitchFamily="18" charset="0"/>
              </a:rPr>
              <a:t> </a:t>
            </a:r>
            <a:r>
              <a:rPr lang="en-US" altLang="en-IN" sz="2000" b="1" dirty="0">
                <a:latin typeface="Times New Roman" panose="02020603050405020304" pitchFamily="18" charset="0"/>
                <a:cs typeface="Times New Roman" panose="02020603050405020304" pitchFamily="18" charset="0"/>
              </a:rPr>
              <a:t>Key Deliverables:</a:t>
            </a:r>
            <a:endParaRPr lang="en-US" altLang="en-IN" sz="2000" b="1"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altLang="en-IN" sz="2000" dirty="0">
                <a:latin typeface="Times New Roman" panose="02020603050405020304" pitchFamily="18" charset="0"/>
                <a:cs typeface="Times New Roman" panose="02020603050405020304" pitchFamily="18" charset="0"/>
              </a:rPr>
              <a:t>Analytical charts and graphs that visualize performance trends and comparisons.</a:t>
            </a:r>
            <a:endParaRPr lang="en-US" altLang="en-IN" sz="20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altLang="en-IN" sz="2000" dirty="0">
                <a:latin typeface="Times New Roman" panose="02020603050405020304" pitchFamily="18" charset="0"/>
                <a:cs typeface="Times New Roman" panose="02020603050405020304" pitchFamily="18" charset="0"/>
              </a:rPr>
              <a:t>A user-friendly Excel dashboard for ongoing performance monitoring and evaluation.</a:t>
            </a:r>
            <a:endParaRPr lang="en-US" altLang="en-IN" sz="20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altLang="en-IN" sz="2000" dirty="0">
              <a:latin typeface="Times New Roman" panose="02020603050405020304" pitchFamily="18" charset="0"/>
              <a:cs typeface="Times New Roman" panose="02020603050405020304" pitchFamily="18" charset="0"/>
            </a:endParaRPr>
          </a:p>
          <a:p>
            <a:pPr indent="0" algn="l">
              <a:buFont typeface="Arial" panose="020B0604020202020204" pitchFamily="34" charset="0"/>
              <a:buNone/>
            </a:pPr>
            <a:r>
              <a:rPr lang="en-US" altLang="en-IN" sz="2000" b="1" dirty="0">
                <a:latin typeface="Times New Roman" panose="02020603050405020304" pitchFamily="18" charset="0"/>
                <a:cs typeface="Times New Roman" panose="02020603050405020304" pitchFamily="18" charset="0"/>
              </a:rPr>
              <a:t>6. </a:t>
            </a:r>
            <a:r>
              <a:rPr lang="en-IN" sz="2000" b="1" dirty="0">
                <a:latin typeface="Times New Roman" panose="02020603050405020304" pitchFamily="18" charset="0"/>
                <a:cs typeface="Times New Roman" panose="02020603050405020304" pitchFamily="18" charset="0"/>
              </a:rPr>
              <a:t>Success Criteria:</a:t>
            </a:r>
            <a:endParaRPr lang="en-IN" sz="2000" b="1"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Accurate and comprehensive evaluation of employee performance across all departments.</a:t>
            </a:r>
            <a:endParaRPr lang="en-IN" sz="20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Development of a tool that allows for continuous monitoring and easy access to performance data.</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1905317" y="68605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 Box 10"/>
          <p:cNvSpPr txBox="1"/>
          <p:nvPr/>
        </p:nvSpPr>
        <p:spPr>
          <a:xfrm>
            <a:off x="1295400" y="1457325"/>
            <a:ext cx="5824855" cy="4619625"/>
          </a:xfrm>
          <a:prstGeom prst="rect">
            <a:avLst/>
          </a:prstGeom>
          <a:noFill/>
        </p:spPr>
        <p:txBody>
          <a:bodyPr wrap="square" rtlCol="0">
            <a:noAutofit/>
          </a:bodyPr>
          <a:p>
            <a:pPr marL="342900" indent="-342900" fontAlgn="auto">
              <a:lnSpc>
                <a:spcPct val="300000"/>
              </a:lnSpc>
              <a:spcBef>
                <a:spcPts val="0"/>
              </a:spcBef>
              <a:spcAft>
                <a:spcPts val="0"/>
              </a:spcAf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1. Human Resources (HR) Team</a:t>
            </a:r>
            <a:endParaRPr lang="en-US" sz="2000">
              <a:latin typeface="Times New Roman" panose="02020603050405020304" pitchFamily="18" charset="0"/>
              <a:cs typeface="Times New Roman" panose="02020603050405020304" pitchFamily="18" charset="0"/>
            </a:endParaRPr>
          </a:p>
          <a:p>
            <a:pPr marL="342900" indent="-342900" fontAlgn="auto">
              <a:lnSpc>
                <a:spcPct val="300000"/>
              </a:lnSpc>
              <a:spcBef>
                <a:spcPts val="0"/>
              </a:spcBef>
              <a:spcAft>
                <a:spcPts val="0"/>
              </a:spcAf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2. Department Managers and Team Leaders</a:t>
            </a:r>
            <a:endParaRPr lang="en-US" sz="2000">
              <a:latin typeface="Times New Roman" panose="02020603050405020304" pitchFamily="18" charset="0"/>
              <a:cs typeface="Times New Roman" panose="02020603050405020304" pitchFamily="18" charset="0"/>
            </a:endParaRPr>
          </a:p>
          <a:p>
            <a:pPr marL="342900" indent="-342900" fontAlgn="auto">
              <a:lnSpc>
                <a:spcPct val="300000"/>
              </a:lnSpc>
              <a:spcBef>
                <a:spcPts val="0"/>
              </a:spcBef>
              <a:spcAft>
                <a:spcPts val="0"/>
              </a:spcAf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3. Senior Management and Executives </a:t>
            </a:r>
            <a:endParaRPr lang="en-US" sz="2000">
              <a:latin typeface="Times New Roman" panose="02020603050405020304" pitchFamily="18" charset="0"/>
              <a:cs typeface="Times New Roman" panose="02020603050405020304" pitchFamily="18" charset="0"/>
            </a:endParaRPr>
          </a:p>
          <a:p>
            <a:pPr marL="342900" indent="-342900" fontAlgn="auto">
              <a:lnSpc>
                <a:spcPct val="300000"/>
              </a:lnSpc>
              <a:spcBef>
                <a:spcPts val="0"/>
              </a:spcBef>
              <a:spcAft>
                <a:spcPts val="0"/>
              </a:spcAf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4. Performance Review Committees</a:t>
            </a:r>
            <a:endParaRPr lang="en-US" sz="2000">
              <a:latin typeface="Times New Roman" panose="02020603050405020304" pitchFamily="18" charset="0"/>
              <a:cs typeface="Times New Roman" panose="02020603050405020304" pitchFamily="18" charset="0"/>
            </a:endParaRPr>
          </a:p>
          <a:p>
            <a:pPr marL="342900" indent="-342900" fontAlgn="auto">
              <a:lnSpc>
                <a:spcPct val="300000"/>
              </a:lnSpc>
              <a:spcBef>
                <a:spcPts val="0"/>
              </a:spcBef>
              <a:spcAft>
                <a:spcPts val="0"/>
              </a:spcAf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5. Business Analysts and Data Teams</a:t>
            </a:r>
            <a:endParaRPr 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6117" y="152399"/>
            <a:ext cx="10681335" cy="758190"/>
          </a:xfrm>
        </p:spPr>
        <p:txBody>
          <a:bodyPr/>
          <a:lstStyle/>
          <a:p>
            <a:r>
              <a:rPr lang="en-IN" dirty="0"/>
              <a:t>Dataset Description</a:t>
            </a:r>
            <a:endParaRPr lang="en-IN" dirty="0"/>
          </a:p>
        </p:txBody>
      </p:sp>
      <p:sp>
        <p:nvSpPr>
          <p:cNvPr id="5" name="Text Box 4"/>
          <p:cNvSpPr txBox="1"/>
          <p:nvPr/>
        </p:nvSpPr>
        <p:spPr>
          <a:xfrm>
            <a:off x="685800" y="1322705"/>
            <a:ext cx="6701790" cy="4400550"/>
          </a:xfrm>
          <a:prstGeom prst="rect">
            <a:avLst/>
          </a:prstGeom>
          <a:noFill/>
        </p:spPr>
        <p:txBody>
          <a:bodyPr wrap="square" rtlCol="0">
            <a:noAutofit/>
          </a:bodyPr>
          <a:p>
            <a:pPr marL="342900"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Employee id</a:t>
            </a:r>
            <a:endParaRPr lang="en-US" sz="24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First name</a:t>
            </a:r>
            <a:endParaRPr lang="en-US" sz="24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Last name</a:t>
            </a:r>
            <a:endParaRPr lang="en-US" sz="24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Business unit</a:t>
            </a:r>
            <a:endParaRPr lang="en-US" sz="24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Employee status</a:t>
            </a:r>
            <a:endParaRPr lang="en-US" sz="24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Employee type</a:t>
            </a:r>
            <a:endParaRPr lang="en-US" sz="24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Employee classification type</a:t>
            </a:r>
            <a:endParaRPr lang="en-US" sz="24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Performancxe score</a:t>
            </a:r>
            <a:endParaRPr lang="en-US" sz="24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Current employee rating</a:t>
            </a:r>
            <a:endParaRPr lang="en-US" sz="24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Performance level</a:t>
            </a:r>
            <a:endParaRPr lang="en-US" sz="24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 Box 7"/>
          <p:cNvSpPr txBox="1"/>
          <p:nvPr/>
        </p:nvSpPr>
        <p:spPr>
          <a:xfrm>
            <a:off x="2733040" y="1695450"/>
            <a:ext cx="8293735" cy="4624705"/>
          </a:xfrm>
          <a:prstGeom prst="rect">
            <a:avLst/>
          </a:prstGeom>
          <a:noFill/>
        </p:spPr>
        <p:txBody>
          <a:bodyPr wrap="square" rtlCol="0">
            <a:noAutofit/>
          </a:bodyPr>
          <a:p>
            <a:r>
              <a:rPr lang="en-US" b="1"/>
              <a:t>Our Solution: </a:t>
            </a:r>
            <a:endParaRPr lang="en-US" b="1"/>
          </a:p>
          <a:p>
            <a:r>
              <a:rPr lang="en-US"/>
              <a:t>Our solution is a comprehensive, data-driven Excel-based tool designed to analyze and enhance employee performance across the organization. This tool leverages key performance indicators (KPIs), historical data, and advanced analytics to provide actionable insights into employee performance. It facilitates the identification of trends, strengths, and areas needing improvement, enabling management to make informed decisions about training, development, and resource allocation.</a:t>
            </a:r>
            <a:endParaRPr lang="en-US"/>
          </a:p>
          <a:p>
            <a:endParaRPr lang="en-US"/>
          </a:p>
          <a:p>
            <a:r>
              <a:rPr lang="en-US" b="1"/>
              <a:t>Value proposition:</a:t>
            </a:r>
            <a:endParaRPr lang="en-US" b="1"/>
          </a:p>
          <a:p>
            <a:pPr marL="285750" indent="-285750">
              <a:buFont typeface="Arial" panose="020B0604020202020204" pitchFamily="34" charset="0"/>
              <a:buChar char="•"/>
            </a:pPr>
            <a:r>
              <a:rPr lang="en-US"/>
              <a:t>By providing clear, data-driven insights, our solution empowers HR professionals, managers, and executives to make more informed decisions regarding employee development, resource allocation, and strategic planning.</a:t>
            </a:r>
            <a:endParaRPr lang="en-US"/>
          </a:p>
          <a:p>
            <a:pPr marL="285750" indent="-285750">
              <a:buFont typeface="Arial" panose="020B0604020202020204" pitchFamily="34" charset="0"/>
              <a:buChar char="•"/>
            </a:pPr>
            <a:r>
              <a:rPr lang="en-US"/>
              <a:t>The trend analysis and predictive insights provided by our tool enable the organization to address performance issues before they escalate, leading to a more proactive and responsive management approach.</a:t>
            </a:r>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590800" y="2652395"/>
            <a:ext cx="9444355" cy="1552575"/>
          </a:xfrm>
          <a:prstGeom prst="rect">
            <a:avLst/>
          </a:prstGeom>
          <a:noFill/>
        </p:spPr>
        <p:txBody>
          <a:bodyPr wrap="square" rtlCol="0">
            <a:noAutofit/>
          </a:bodyPr>
          <a:lstStyle/>
          <a:p>
            <a:pPr indent="0" algn="l">
              <a:buFont typeface="Arial" panose="020B0604020202020204" pitchFamily="34" charset="0"/>
              <a:buNone/>
            </a:pPr>
            <a:r>
              <a:rPr lang="en-US" sz="2800" b="0" i="0" dirty="0">
                <a:solidFill>
                  <a:srgbClr val="0D0D0D"/>
                </a:solidFill>
                <a:effectLst/>
                <a:latin typeface="Times New Roman" panose="02020603050405020304" pitchFamily="18" charset="0"/>
                <a:cs typeface="Times New Roman" panose="02020603050405020304" pitchFamily="18" charset="0"/>
              </a:rPr>
              <a:t>=IFS(Z8&gt;=5,"VERY HIGH",Z8&gt;=4,"HIGH",Z8&gt;=3,"MED",TRUE,"LOW")</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ags/tag1.xml><?xml version="1.0" encoding="utf-8"?>
<p:tagLst xmlns:p="http://schemas.openxmlformats.org/presentationml/2006/main">
  <p:tag name="TABLE_ENDDRAG_ORIGIN_RECT" val="702*429"/>
  <p:tag name="TABLE_ENDDRAG_RECT" val="48*124*702*42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4758</Words>
  <Application>WPS Presentation</Application>
  <PresentationFormat>Widescreen</PresentationFormat>
  <Paragraphs>313</Paragraphs>
  <Slides>14</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Arial</vt:lpstr>
      <vt:lpstr>SimSun</vt:lpstr>
      <vt:lpstr>Wingdings</vt:lpstr>
      <vt:lpstr>Trebuchet MS</vt:lpstr>
      <vt:lpstr>Times New Roman</vt:lpstr>
      <vt:lpstr>Roboto</vt:lpstr>
      <vt:lpstr>Calibri</vt:lpstr>
      <vt:lpstr>Microsoft YaHei</vt:lpstr>
      <vt:lpstr>Arial Unicode MS</vt:lpstr>
      <vt:lpstr>Wingdings</vt:lpstr>
      <vt:lpstr>Calibri</vt:lpstr>
      <vt:lpstr>Office Theme</vt:lpstr>
      <vt:lpstr>Employee Data Analysis using Excel  </vt:lpstr>
      <vt:lpstr>PROJECT TITLE</vt:lpstr>
      <vt:lpstr>AGENDA</vt:lpstr>
      <vt:lpstr>PROBLEM	STATEMENT</vt:lpstr>
      <vt:lpstr>PROJECT	OVERVIEW</vt:lpstr>
      <vt:lpstr>WHO ARE THE END USERS?</vt:lpstr>
      <vt:lpstr>Dataset Description</vt:lpstr>
      <vt:lpstr>OUR SOLUTION AND ITS VALUE PROPOSITION</vt:lpstr>
      <vt:lpstr>THE "WOW" IN OUR SOLUTION</vt:lpstr>
      <vt:lpstr>PowerPoint 演示文稿</vt:lpstr>
      <vt:lpstr>PowerPoint 演示文稿</vt:lpstr>
      <vt:lpstr>RESULTS</vt:lpstr>
      <vt:lpstr>PowerPoint 演示文稿</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Radhika .S</cp:lastModifiedBy>
  <cp:revision>15</cp:revision>
  <dcterms:created xsi:type="dcterms:W3CDTF">2024-03-29T15:07:00Z</dcterms:created>
  <dcterms:modified xsi:type="dcterms:W3CDTF">2024-08-30T05:39:27Z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91ADCF289DA24B779CA202DC7867F56A_12</vt:lpwstr>
  </property>
  <property fmtid="{D5CDD505-2E9C-101B-9397-08002B2CF9AE}" pid="5" name="KSOProductBuildVer">
    <vt:lpwstr>1033-12.2.0.18165</vt:lpwstr>
  </property>
</Properties>
</file>